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8" r:id="rId5"/>
    <p:sldId id="261" r:id="rId6"/>
    <p:sldId id="262" r:id="rId7"/>
    <p:sldId id="264" r:id="rId8"/>
    <p:sldId id="263" r:id="rId9"/>
    <p:sldId id="266" r:id="rId10"/>
    <p:sldId id="259" r:id="rId11"/>
    <p:sldId id="260" r:id="rId12"/>
    <p:sldId id="277" r:id="rId13"/>
    <p:sldId id="278" r:id="rId14"/>
    <p:sldId id="279" r:id="rId15"/>
    <p:sldId id="267" r:id="rId16"/>
    <p:sldId id="290" r:id="rId17"/>
    <p:sldId id="292" r:id="rId18"/>
    <p:sldId id="28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8" r:id="rId29"/>
    <p:sldId id="269" r:id="rId30"/>
    <p:sldId id="271" r:id="rId31"/>
    <p:sldId id="291" r:id="rId32"/>
    <p:sldId id="293" r:id="rId33"/>
    <p:sldId id="27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2800F-77A9-BE50-A0B6-B79FFE13040E}" v="1046" dt="2024-05-08T19:41:59.993"/>
    <p1510:client id="{7F63AC87-92BF-B4C6-AAA1-E06D997C5138}" v="7" dt="2024-05-08T18:09:29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N18-12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N18-1202" TargetMode="External"/><Relationship Id="rId2" Type="http://schemas.openxmlformats.org/officeDocument/2006/relationships/hyperlink" Target="https://doi.org/10.1007/s10462-019-09796-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ceedings.mlr.press/v180/yang22c.html" TargetMode="External"/><Relationship Id="rId4" Type="http://schemas.openxmlformats.org/officeDocument/2006/relationships/hyperlink" Target="https://aclanthology.org/2020.findings-emnlp.445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W16-25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W16-25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514" y="485830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Gaurang Patil – 2023701002</a:t>
            </a:r>
          </a:p>
          <a:p>
            <a:r>
              <a:rPr lang="en-US" sz="2000">
                <a:ea typeface="+mn-lt"/>
                <a:cs typeface="+mn-lt"/>
              </a:rPr>
              <a:t>Ishank Kapania – 2023701012</a:t>
            </a:r>
          </a:p>
          <a:p>
            <a:r>
              <a:rPr lang="en-US" sz="2000">
                <a:ea typeface="+mn-lt"/>
                <a:cs typeface="+mn-lt"/>
              </a:rPr>
              <a:t>Anshul Sharma – 2023701011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5EE82A-40F0-DD08-AD20-CCEF5EF88C4C}"/>
              </a:ext>
            </a:extLst>
          </p:cNvPr>
          <p:cNvSpPr>
            <a:spLocks noGrp="1"/>
          </p:cNvSpPr>
          <p:nvPr/>
        </p:nvSpPr>
        <p:spPr>
          <a:xfrm>
            <a:off x="570630" y="1095219"/>
            <a:ext cx="11059297" cy="3452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>
              <a:cs typeface="Calibri Light"/>
            </a:endParaRPr>
          </a:p>
          <a:p>
            <a:r>
              <a:rPr lang="en-US" sz="3200">
                <a:ea typeface="Calibri Light"/>
                <a:cs typeface="Calibri Light"/>
              </a:rPr>
              <a:t>Project Topic: </a:t>
            </a:r>
          </a:p>
          <a:p>
            <a:endParaRPr lang="en-US" sz="3200">
              <a:ea typeface="Calibri Light"/>
              <a:cs typeface="Calibri Light"/>
            </a:endParaRPr>
          </a:p>
          <a:p>
            <a:r>
              <a:rPr lang="en-US" sz="3200">
                <a:ea typeface="Calibri Light"/>
                <a:cs typeface="Calibri Light"/>
              </a:rPr>
              <a:t>Contextual Embeddings (</a:t>
            </a:r>
            <a:r>
              <a:rPr lang="en-US" sz="3200" err="1">
                <a:ea typeface="Calibri Light"/>
                <a:cs typeface="Calibri Light"/>
              </a:rPr>
              <a:t>ELMo</a:t>
            </a:r>
            <a:r>
              <a:rPr lang="en-US" sz="3200">
                <a:ea typeface="Calibri Light"/>
                <a:cs typeface="Calibri Light"/>
              </a:rPr>
              <a:t>) for Indian Languages</a:t>
            </a:r>
          </a:p>
          <a:p>
            <a:endParaRPr lang="en-US" sz="3200">
              <a:ea typeface="Calibri Light"/>
              <a:cs typeface="Calibri Light"/>
            </a:endParaRPr>
          </a:p>
          <a:p>
            <a:r>
              <a:rPr lang="en-US" sz="3200">
                <a:ea typeface="Calibri Light"/>
                <a:cs typeface="Calibri Light"/>
              </a:rPr>
              <a:t>&amp;</a:t>
            </a:r>
            <a:endParaRPr lang="en-US">
              <a:ea typeface="Calibri Light"/>
              <a:cs typeface="Calibri Light"/>
            </a:endParaRPr>
          </a:p>
          <a:p>
            <a:endParaRPr lang="en-US" sz="3200">
              <a:cs typeface="Calibri Light"/>
            </a:endParaRPr>
          </a:p>
          <a:p>
            <a:r>
              <a:rPr lang="en-US" sz="3200">
                <a:cs typeface="Calibri Light"/>
              </a:rPr>
              <a:t>A Novel Semi-Intrinsic Approach to Evaluate Word Embeddings for Robustness</a:t>
            </a:r>
            <a:endParaRPr lang="en-US">
              <a:ea typeface="Calibri Light"/>
              <a:cs typeface="Calibri Light"/>
            </a:endParaRPr>
          </a:p>
          <a:p>
            <a:endParaRPr lang="en-US" sz="3200">
              <a:cs typeface="Calibri Light"/>
            </a:endParaRPr>
          </a:p>
          <a:p>
            <a:endParaRPr lang="en-US" sz="32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3E47-9FC7-B7AC-7B25-49632B22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" y="1497829"/>
            <a:ext cx="10515600" cy="302461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Can we still measure "</a:t>
            </a:r>
            <a:r>
              <a:rPr lang="en-US" i="1">
                <a:cs typeface="Calibri Light"/>
              </a:rPr>
              <a:t>word similarity</a:t>
            </a:r>
            <a:r>
              <a:rPr lang="en-US">
                <a:cs typeface="Calibri Light"/>
              </a:rPr>
              <a:t>" or robustness using a semi- intrinsic approach and yet overcome the issues discussed to a good extent?</a:t>
            </a:r>
            <a:br>
              <a:rPr lang="en-US">
                <a:ea typeface="Calibri Light"/>
                <a:cs typeface="Calibri Light"/>
              </a:rPr>
            </a:b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Intuition / Core idea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19" y="2379540"/>
            <a:ext cx="10515600" cy="10757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Calibri"/>
              </a:rPr>
              <a:t>"</a:t>
            </a:r>
            <a:r>
              <a:rPr lang="en-US">
                <a:ea typeface="+mn-lt"/>
                <a:cs typeface="+mn-lt"/>
              </a:rPr>
              <a:t>Replacing a word with its synonym should not cause a model to perform worse on a downstream task"</a:t>
            </a:r>
          </a:p>
          <a:p>
            <a:pPr marL="0" indent="0" algn="ctr">
              <a:buNone/>
            </a:pPr>
            <a:endParaRPr lang="en-US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>
                <a:ea typeface="Calibri"/>
                <a:cs typeface="Calibri"/>
              </a:rPr>
              <a:t>"The cost incurred by substituting a word with its synonym indirectly measures the quality of word embeddings"</a:t>
            </a:r>
          </a:p>
          <a:p>
            <a:pPr marL="0" indent="0" algn="ctr">
              <a:buNone/>
            </a:pPr>
            <a:endParaRPr lang="en-US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>
                <a:ea typeface="Calibri"/>
                <a:cs typeface="Calibri"/>
              </a:rPr>
              <a:t>Note: The substitution need not always be a synonym, it depends upon the downstream task </a:t>
            </a:r>
          </a:p>
        </p:txBody>
      </p:sp>
    </p:spTree>
    <p:extLst>
      <p:ext uri="{BB962C8B-B14F-4D97-AF65-F5344CB8AC3E}">
        <p14:creationId xmlns:p14="http://schemas.microsoft.com/office/powerpoint/2010/main" val="51853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84"/>
            <a:ext cx="10515600" cy="4772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err="1">
                <a:ea typeface="Calibri"/>
                <a:cs typeface="Calibri"/>
              </a:rPr>
              <a:t>IndicGLUE</a:t>
            </a:r>
            <a:endParaRPr lang="en-US">
              <a:ea typeface="Calibri"/>
              <a:cs typeface="Calibri"/>
            </a:endParaRPr>
          </a:p>
          <a:p>
            <a:pPr marL="457200" indent="-457200"/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>
                <a:ea typeface="Calibri"/>
                <a:cs typeface="Calibri"/>
              </a:rPr>
              <a:t>IndicNLP corpora</a:t>
            </a:r>
          </a:p>
          <a:p>
            <a:pPr marL="457200" indent="-457200"/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err="1">
                <a:ea typeface="Calibri"/>
                <a:cs typeface="Calibri"/>
              </a:rPr>
              <a:t>IndicXNLI</a:t>
            </a:r>
            <a:endParaRPr lang="en-US">
              <a:ea typeface="Calibri"/>
              <a:cs typeface="Calibri"/>
            </a:endParaRPr>
          </a:p>
          <a:p>
            <a:pPr marL="457200" indent="-457200"/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err="1">
                <a:ea typeface="Calibri"/>
                <a:cs typeface="Calibri"/>
              </a:rPr>
              <a:t>HiNER</a:t>
            </a:r>
            <a:endParaRPr lang="en-US">
              <a:ea typeface="Calibri"/>
              <a:cs typeface="Calibri"/>
            </a:endParaRPr>
          </a:p>
          <a:p>
            <a:pPr marL="457200" indent="-457200"/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>
                <a:ea typeface="Calibri"/>
                <a:cs typeface="Calibri"/>
              </a:rPr>
              <a:t>Self-created dataset using Product Reviews dataset from </a:t>
            </a:r>
            <a:r>
              <a:rPr lang="en-US" err="1">
                <a:ea typeface="Calibri"/>
                <a:cs typeface="Calibri"/>
              </a:rPr>
              <a:t>IndicGLUE</a:t>
            </a:r>
            <a:r>
              <a:rPr lang="en-US">
                <a:ea typeface="Calibri"/>
                <a:cs typeface="Calibri"/>
              </a:rPr>
              <a:t> as the base</a:t>
            </a:r>
          </a:p>
        </p:txBody>
      </p:sp>
    </p:spTree>
    <p:extLst>
      <p:ext uri="{BB962C8B-B14F-4D97-AF65-F5344CB8AC3E}">
        <p14:creationId xmlns:p14="http://schemas.microsoft.com/office/powerpoint/2010/main" val="350685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38" y="22096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Summary of Implementation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8" y="1308622"/>
            <a:ext cx="10515600" cy="47724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Training LMs &amp; Extrinsic evaluation: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Training of the forward and backward LMs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Train on a generic corpus using 1 lakh sentences on next word prediction and previous word prediction. </a:t>
            </a:r>
          </a:p>
          <a:p>
            <a:pPr lvl="1"/>
            <a:r>
              <a:rPr lang="en-US" sz="2000">
                <a:ea typeface="+mn-lt"/>
                <a:cs typeface="+mn-lt"/>
              </a:rPr>
              <a:t>Creation of task specific </a:t>
            </a:r>
            <a:r>
              <a:rPr lang="en-US" sz="2000" err="1">
                <a:ea typeface="+mn-lt"/>
                <a:cs typeface="+mn-lt"/>
              </a:rPr>
              <a:t>ELMo</a:t>
            </a:r>
            <a:r>
              <a:rPr lang="en-US" sz="2000">
                <a:ea typeface="+mn-lt"/>
                <a:cs typeface="+mn-lt"/>
              </a:rPr>
              <a:t> embeddings for each of the tasks</a:t>
            </a:r>
          </a:p>
          <a:p>
            <a:pPr lvl="1"/>
            <a:r>
              <a:rPr lang="en-US" sz="2000">
                <a:ea typeface="+mn-lt"/>
                <a:cs typeface="+mn-lt"/>
              </a:rPr>
              <a:t>Train </a:t>
            </a:r>
            <a:r>
              <a:rPr lang="en-US" sz="2000" err="1">
                <a:ea typeface="+mn-lt"/>
                <a:cs typeface="+mn-lt"/>
              </a:rPr>
              <a:t>biLSTM</a:t>
            </a:r>
            <a:r>
              <a:rPr lang="en-US" sz="2000">
                <a:ea typeface="+mn-lt"/>
                <a:cs typeface="+mn-lt"/>
              </a:rPr>
              <a:t> for the downstream tasks</a:t>
            </a:r>
          </a:p>
          <a:p>
            <a:pPr lvl="1"/>
            <a:r>
              <a:rPr lang="en-US" sz="2000">
                <a:ea typeface="+mn-lt"/>
                <a:cs typeface="+mn-lt"/>
              </a:rPr>
              <a:t>Evaluate the performance of the model on the downstream tasks  </a:t>
            </a:r>
          </a:p>
          <a:p>
            <a:pPr lvl="1"/>
            <a:r>
              <a:rPr lang="en-US" sz="2000">
                <a:ea typeface="+mn-lt"/>
                <a:cs typeface="+mn-lt"/>
              </a:rPr>
              <a:t>For the MCQ’s based dataset we concatenated the Question and the respective Questions to one fixed tensor that was fed to a downstream LSTM as suggested in the </a:t>
            </a:r>
            <a:r>
              <a:rPr lang="en-US" sz="2000" err="1">
                <a:ea typeface="+mn-lt"/>
                <a:cs typeface="+mn-lt"/>
              </a:rPr>
              <a:t>IndicGLUE</a:t>
            </a:r>
            <a:r>
              <a:rPr lang="en-US" sz="2000">
                <a:ea typeface="+mn-lt"/>
                <a:cs typeface="+mn-lt"/>
              </a:rPr>
              <a:t> paper. While then the classification was performed on 4 classes meaning 4 options for the MCQs</a:t>
            </a:r>
          </a:p>
          <a:p>
            <a:pPr marL="457200" lvl="1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Proposed metric:</a:t>
            </a:r>
          </a:p>
          <a:p>
            <a:pPr lvl="1"/>
            <a:r>
              <a:rPr lang="en-US" sz="2000">
                <a:ea typeface="+mn-lt"/>
                <a:cs typeface="+mn-lt"/>
              </a:rPr>
              <a:t>Development of a new dataset for semi-intrinsic evaluation of word embeddings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Evaluate the word embeddings using the proposed metric</a:t>
            </a:r>
          </a:p>
          <a:p>
            <a:pPr lvl="1"/>
            <a:r>
              <a:rPr lang="en-US" sz="2000">
                <a:ea typeface="+mn-lt"/>
                <a:cs typeface="+mn-lt"/>
              </a:rPr>
              <a:t>Obtain embeddings with frozen lambdas and evaluate their quality using the proposed metric. </a:t>
            </a:r>
          </a:p>
          <a:p>
            <a:endParaRPr lang="en-US" sz="2000" b="1">
              <a:ea typeface="Calibri"/>
              <a:cs typeface="Calibri"/>
            </a:endParaRPr>
          </a:p>
          <a:p>
            <a:pPr marL="457200" indent="-457200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94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 of Implementation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784"/>
            <a:ext cx="10515600" cy="477245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Computing the metric: 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A semi-intrinsic approach to evaluate robustness of word embeddings</a:t>
            </a:r>
          </a:p>
          <a:p>
            <a:pPr lvl="1"/>
            <a:r>
              <a:rPr lang="en-US">
                <a:ea typeface="+mn-lt"/>
                <a:cs typeface="+mn-lt"/>
              </a:rPr>
              <a:t>Create a set of 100 original sentences</a:t>
            </a:r>
          </a:p>
          <a:p>
            <a:pPr lvl="1"/>
            <a:r>
              <a:rPr lang="en-US">
                <a:ea typeface="+mn-lt"/>
                <a:cs typeface="+mn-lt"/>
              </a:rPr>
              <a:t>For each sentence, substitute an “important” word with an appropriate synonym. Make grammatical changes if necessary and obtain the new sentence.</a:t>
            </a:r>
          </a:p>
          <a:p>
            <a:pPr lvl="1"/>
            <a:r>
              <a:rPr lang="en-US">
                <a:ea typeface="+mn-lt"/>
                <a:cs typeface="+mn-lt"/>
              </a:rPr>
              <a:t>Let the classifier obtain y_hat1 and y_hat2 which are the predicted probabilities for the 2 sentences for the target class.</a:t>
            </a:r>
          </a:p>
          <a:p>
            <a:pPr lvl="1"/>
            <a:r>
              <a:rPr lang="en-US">
                <a:ea typeface="+mn-lt"/>
                <a:cs typeface="+mn-lt"/>
              </a:rPr>
              <a:t>Compute | y_hat1 – y_hat2 | for each pair and store it in a list.</a:t>
            </a:r>
          </a:p>
          <a:p>
            <a:pPr lvl="1"/>
            <a:r>
              <a:rPr lang="en-US">
                <a:ea typeface="+mn-lt"/>
                <a:cs typeface="+mn-lt"/>
              </a:rPr>
              <a:t>Median of the list gives the final value of the metric. </a:t>
            </a:r>
            <a:endParaRPr lang="en-US"/>
          </a:p>
          <a:p>
            <a:pPr marL="457200" indent="-45720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75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21066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84" y="1812521"/>
            <a:ext cx="10515600" cy="5143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>
                <a:ea typeface="Calibri"/>
                <a:cs typeface="Calibri"/>
              </a:rPr>
              <a:t>Original sentence: </a:t>
            </a:r>
            <a:r>
              <a:rPr lang="hi">
                <a:ea typeface="+mn-lt"/>
                <a:cs typeface="+mn-lt"/>
              </a:rPr>
              <a:t>तुम बहुत </a:t>
            </a:r>
            <a:r>
              <a:rPr lang="hi" b="1">
                <a:ea typeface="+mn-lt"/>
                <a:cs typeface="+mn-lt"/>
              </a:rPr>
              <a:t>घमंडी</a:t>
            </a:r>
            <a:r>
              <a:rPr lang="hi">
                <a:ea typeface="+mn-lt"/>
                <a:cs typeface="+mn-lt"/>
              </a:rPr>
              <a:t> हो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hi" err="1">
                <a:ea typeface="Calibri"/>
                <a:cs typeface="Calibri"/>
              </a:rPr>
              <a:t>After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careful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substitution</a:t>
            </a:r>
            <a:r>
              <a:rPr lang="hi">
                <a:ea typeface="Calibri"/>
                <a:cs typeface="Calibri"/>
              </a:rPr>
              <a:t> : </a:t>
            </a:r>
            <a:r>
              <a:rPr lang="hi">
                <a:ea typeface="+mn-lt"/>
                <a:cs typeface="+mn-lt"/>
              </a:rPr>
              <a:t>तुम बहुत </a:t>
            </a:r>
            <a:r>
              <a:rPr lang="hi" b="1">
                <a:ea typeface="+mn-lt"/>
                <a:cs typeface="+mn-lt"/>
              </a:rPr>
              <a:t>अहंकारी</a:t>
            </a:r>
            <a:r>
              <a:rPr lang="hi">
                <a:ea typeface="+mn-lt"/>
                <a:cs typeface="+mn-lt"/>
              </a:rPr>
              <a:t> हो</a:t>
            </a:r>
            <a:endParaRPr lang="hi">
              <a:ea typeface="Calibri"/>
              <a:cs typeface="Calibri"/>
            </a:endParaRPr>
          </a:p>
          <a:p>
            <a:pPr marL="457200" indent="-457200"/>
            <a:r>
              <a:rPr lang="hi" err="1">
                <a:cs typeface="Mangal"/>
              </a:rPr>
              <a:t>Say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y_hat</a:t>
            </a:r>
            <a:r>
              <a:rPr lang="hi">
                <a:cs typeface="Mangal"/>
              </a:rPr>
              <a:t> = 0.8 </a:t>
            </a:r>
            <a:r>
              <a:rPr lang="hi" err="1">
                <a:cs typeface="Mangal"/>
              </a:rPr>
              <a:t>and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y_hat_syn</a:t>
            </a:r>
            <a:r>
              <a:rPr lang="hi">
                <a:cs typeface="Mangal"/>
              </a:rPr>
              <a:t> = 0.77 </a:t>
            </a:r>
            <a:r>
              <a:rPr lang="hi" err="1">
                <a:cs typeface="Mangal"/>
              </a:rPr>
              <a:t>for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target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class</a:t>
            </a:r>
            <a:endParaRPr lang="hi" err="1"/>
          </a:p>
          <a:p>
            <a:pPr marL="457200" indent="-457200"/>
            <a:r>
              <a:rPr lang="hi" err="1">
                <a:ea typeface="Calibri"/>
                <a:cs typeface="Mangal"/>
              </a:rPr>
              <a:t>Substitution</a:t>
            </a:r>
            <a:r>
              <a:rPr lang="hi">
                <a:ea typeface="Calibri"/>
                <a:cs typeface="Mangal"/>
              </a:rPr>
              <a:t> </a:t>
            </a:r>
            <a:r>
              <a:rPr lang="hi" err="1">
                <a:ea typeface="Calibri"/>
                <a:cs typeface="Mangal"/>
              </a:rPr>
              <a:t>with</a:t>
            </a:r>
            <a:r>
              <a:rPr lang="hi">
                <a:ea typeface="Calibri"/>
                <a:cs typeface="Mangal"/>
              </a:rPr>
              <a:t> </a:t>
            </a:r>
            <a:r>
              <a:rPr lang="hi" err="1">
                <a:ea typeface="Calibri"/>
                <a:cs typeface="Mangal"/>
              </a:rPr>
              <a:t>synonym</a:t>
            </a:r>
            <a:r>
              <a:rPr lang="hi">
                <a:ea typeface="Calibri"/>
                <a:cs typeface="Mangal"/>
              </a:rPr>
              <a:t> </a:t>
            </a:r>
            <a:r>
              <a:rPr lang="hi" err="1">
                <a:ea typeface="Calibri"/>
                <a:cs typeface="Mangal"/>
              </a:rPr>
              <a:t>has</a:t>
            </a:r>
            <a:r>
              <a:rPr lang="hi">
                <a:ea typeface="Calibri"/>
                <a:cs typeface="Mangal"/>
              </a:rPr>
              <a:t> </a:t>
            </a:r>
            <a:r>
              <a:rPr lang="hi" err="1">
                <a:ea typeface="Calibri"/>
                <a:cs typeface="Mangal"/>
              </a:rPr>
              <a:t>costed</a:t>
            </a:r>
            <a:r>
              <a:rPr lang="hi">
                <a:ea typeface="Calibri"/>
                <a:cs typeface="Mangal"/>
              </a:rPr>
              <a:t> </a:t>
            </a:r>
            <a:r>
              <a:rPr lang="hi" err="1">
                <a:ea typeface="Calibri"/>
                <a:cs typeface="Mangal"/>
              </a:rPr>
              <a:t>us</a:t>
            </a:r>
            <a:endParaRPr lang="hi">
              <a:ea typeface="Calibri"/>
              <a:cs typeface="Mang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hi">
                <a:ea typeface="Calibri"/>
                <a:cs typeface="Mangal"/>
              </a:rPr>
              <a:t>A </a:t>
            </a:r>
            <a:r>
              <a:rPr lang="hi" err="1">
                <a:ea typeface="Calibri"/>
                <a:cs typeface="Mangal"/>
              </a:rPr>
              <a:t>penalty</a:t>
            </a:r>
            <a:r>
              <a:rPr lang="hi">
                <a:ea typeface="Calibri"/>
                <a:cs typeface="Mangal"/>
              </a:rPr>
              <a:t> </a:t>
            </a:r>
            <a:r>
              <a:rPr lang="hi" err="1">
                <a:ea typeface="Calibri"/>
                <a:cs typeface="Mangal"/>
              </a:rPr>
              <a:t>of</a:t>
            </a:r>
            <a:r>
              <a:rPr lang="hi">
                <a:ea typeface="Calibri"/>
                <a:cs typeface="Mangal"/>
              </a:rPr>
              <a:t>:  0.8 - 0.77 = 0.03</a:t>
            </a:r>
          </a:p>
          <a:p>
            <a:pPr marL="457200" indent="-457200"/>
            <a:r>
              <a:rPr lang="hi" err="1">
                <a:cs typeface="Mangal"/>
              </a:rPr>
              <a:t>Notice</a:t>
            </a:r>
            <a:r>
              <a:rPr lang="hi">
                <a:cs typeface="Mangal"/>
              </a:rPr>
              <a:t>: </a:t>
            </a:r>
            <a:endParaRPr lang="hi">
              <a:ea typeface="Calibri"/>
              <a:cs typeface="Mang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hi" err="1">
                <a:cs typeface="Mangal"/>
              </a:rPr>
              <a:t>Human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assigned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scores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for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word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similarity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are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not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required</a:t>
            </a:r>
            <a:endParaRPr lang="hi">
              <a:cs typeface="Mang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hi" err="1">
                <a:cs typeface="Mangal"/>
              </a:rPr>
              <a:t>Non-reliance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on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cosine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similarity</a:t>
            </a:r>
            <a:r>
              <a:rPr lang="hi">
                <a:cs typeface="Mangal"/>
              </a:rPr>
              <a:t> </a:t>
            </a:r>
            <a:endParaRPr lang="hi"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90911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69" y="2718"/>
            <a:ext cx="11308491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High Level Overview of Results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F11FA7-A309-45AE-6806-AF6AA66BC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31582"/>
              </p:ext>
            </p:extLst>
          </p:nvPr>
        </p:nvGraphicFramePr>
        <p:xfrm>
          <a:off x="1375805" y="1096994"/>
          <a:ext cx="8994008" cy="551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52070">
                  <a:extLst>
                    <a:ext uri="{9D8B030D-6E8A-4147-A177-3AD203B41FA5}">
                      <a16:colId xmlns:a16="http://schemas.microsoft.com/office/drawing/2014/main" val="1334711872"/>
                    </a:ext>
                  </a:extLst>
                </a:gridCol>
                <a:gridCol w="2210392">
                  <a:extLst>
                    <a:ext uri="{9D8B030D-6E8A-4147-A177-3AD203B41FA5}">
                      <a16:colId xmlns:a16="http://schemas.microsoft.com/office/drawing/2014/main" val="2833551115"/>
                    </a:ext>
                  </a:extLst>
                </a:gridCol>
                <a:gridCol w="3531546">
                  <a:extLst>
                    <a:ext uri="{9D8B030D-6E8A-4147-A177-3AD203B41FA5}">
                      <a16:colId xmlns:a16="http://schemas.microsoft.com/office/drawing/2014/main" val="3938653864"/>
                    </a:ext>
                  </a:extLst>
                </a:gridCol>
              </a:tblGrid>
              <a:tr h="12125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Task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Our Test Accuracy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Highest Test Accuracy mentioned in </a:t>
                      </a:r>
                      <a:r>
                        <a:rPr lang="en-US" sz="2000" b="1" i="0" err="1">
                          <a:effectLst/>
                          <a:latin typeface="Aptos"/>
                        </a:rPr>
                        <a:t>IndicGLUE</a:t>
                      </a:r>
                      <a:r>
                        <a:rPr lang="en-US" sz="2000" b="1" i="0">
                          <a:effectLst/>
                          <a:latin typeface="Aptos"/>
                        </a:rPr>
                        <a:t> paper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382020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Product Review Classification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73%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78.97 % 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(XLM-R)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214998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Movie Review Classification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54 %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61.61 % 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(XLM-R)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05367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BBC news classification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67 %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75.52 % 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(XLM-R)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767872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MIDAS discourse mode classification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69 %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79.94 % 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(XLM-R)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62805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Cloze-style Multiple-choice QA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33%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41.55 % (</a:t>
                      </a:r>
                      <a:r>
                        <a:rPr lang="en-US" sz="2000" b="0" i="0" err="1">
                          <a:effectLst/>
                          <a:latin typeface="Aptos"/>
                        </a:rPr>
                        <a:t>IndicBERT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 base)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92046"/>
                  </a:ext>
                </a:extLst>
              </a:tr>
              <a:tr h="64923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Wikipedia Section Title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Prediction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24 %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80.12 % 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(</a:t>
                      </a:r>
                      <a:r>
                        <a:rPr lang="en-US" sz="2000" b="0" i="0" err="1">
                          <a:effectLst/>
                          <a:latin typeface="Aptos"/>
                        </a:rPr>
                        <a:t>mBERT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)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75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90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69" y="2718"/>
            <a:ext cx="11308491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High Level Overview of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BCABC1-6A72-DFC8-EDF2-DA04A208C001}"/>
              </a:ext>
            </a:extLst>
          </p:cNvPr>
          <p:cNvGraphicFramePr>
            <a:graphicFrameLocks noGrp="1"/>
          </p:cNvGraphicFramePr>
          <p:nvPr/>
        </p:nvGraphicFramePr>
        <p:xfrm>
          <a:off x="1295750" y="1464275"/>
          <a:ext cx="9260660" cy="48917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1159">
                  <a:extLst>
                    <a:ext uri="{9D8B030D-6E8A-4147-A177-3AD203B41FA5}">
                      <a16:colId xmlns:a16="http://schemas.microsoft.com/office/drawing/2014/main" val="2055859962"/>
                    </a:ext>
                  </a:extLst>
                </a:gridCol>
                <a:gridCol w="2765518">
                  <a:extLst>
                    <a:ext uri="{9D8B030D-6E8A-4147-A177-3AD203B41FA5}">
                      <a16:colId xmlns:a16="http://schemas.microsoft.com/office/drawing/2014/main" val="3780876231"/>
                    </a:ext>
                  </a:extLst>
                </a:gridCol>
                <a:gridCol w="2765518">
                  <a:extLst>
                    <a:ext uri="{9D8B030D-6E8A-4147-A177-3AD203B41FA5}">
                      <a16:colId xmlns:a16="http://schemas.microsoft.com/office/drawing/2014/main" val="3685380113"/>
                    </a:ext>
                  </a:extLst>
                </a:gridCol>
                <a:gridCol w="1878465">
                  <a:extLst>
                    <a:ext uri="{9D8B030D-6E8A-4147-A177-3AD203B41FA5}">
                      <a16:colId xmlns:a16="http://schemas.microsoft.com/office/drawing/2014/main" val="3014362341"/>
                    </a:ext>
                  </a:extLst>
                </a:gridCol>
              </a:tblGrid>
              <a:tr h="13213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Dataset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Task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Our Test metric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Highest Test Metric mentioned in paper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83722"/>
                  </a:ext>
                </a:extLst>
              </a:tr>
              <a:tr h="194269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err="1">
                          <a:effectLst/>
                          <a:latin typeface="Aptos"/>
                        </a:rPr>
                        <a:t>HiNer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 (Published in ACL 2022)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Named entity recognition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70% (Macro avg f1-score)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86.98 ± 0.22%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(Macro avg f1-score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XLM-R large)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066936"/>
                  </a:ext>
                </a:extLst>
              </a:tr>
              <a:tr h="1627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err="1">
                          <a:effectLst/>
                          <a:latin typeface="Aptos"/>
                        </a:rPr>
                        <a:t>IndicXnli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 (Published in EMNLP 2022)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>
                          <a:effectLst/>
                          <a:latin typeface="Aptos"/>
                        </a:rPr>
                        <a:t>Natural language inference</a:t>
                      </a:r>
                      <a:r>
                        <a:rPr lang="en-US" sz="2000" b="0" i="0">
                          <a:effectLst/>
                          <a:latin typeface="Aptos"/>
                        </a:rPr>
                        <a:t>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55.1% (Test accuracy)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78% (Test accuracy  </a:t>
                      </a:r>
                    </a:p>
                    <a:p>
                      <a:pPr algn="ctr" rtl="0" fontAlgn="base"/>
                      <a:r>
                        <a:rPr lang="en-US" sz="2000" b="0" i="0">
                          <a:effectLst/>
                          <a:latin typeface="Aptos"/>
                        </a:rPr>
                        <a:t>XLM-R) </a:t>
                      </a:r>
                    </a:p>
                    <a:p>
                      <a:pPr algn="ctr" rtl="0" fontAlgn="base"/>
                      <a:endParaRPr lang="en-US" sz="2000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6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Results: Proposed Metric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1DD53B-C81E-1B31-3A7F-2B7B9FF08FE2}"/>
              </a:ext>
            </a:extLst>
          </p:cNvPr>
          <p:cNvGraphicFramePr>
            <a:graphicFrameLocks noGrp="1"/>
          </p:cNvGraphicFramePr>
          <p:nvPr/>
        </p:nvGraphicFramePr>
        <p:xfrm>
          <a:off x="1820333" y="1862667"/>
          <a:ext cx="8348270" cy="3643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1389">
                  <a:extLst>
                    <a:ext uri="{9D8B030D-6E8A-4147-A177-3AD203B41FA5}">
                      <a16:colId xmlns:a16="http://schemas.microsoft.com/office/drawing/2014/main" val="3653495181"/>
                    </a:ext>
                  </a:extLst>
                </a:gridCol>
                <a:gridCol w="2435476">
                  <a:extLst>
                    <a:ext uri="{9D8B030D-6E8A-4147-A177-3AD203B41FA5}">
                      <a16:colId xmlns:a16="http://schemas.microsoft.com/office/drawing/2014/main" val="711659480"/>
                    </a:ext>
                  </a:extLst>
                </a:gridCol>
                <a:gridCol w="3071405">
                  <a:extLst>
                    <a:ext uri="{9D8B030D-6E8A-4147-A177-3AD203B41FA5}">
                      <a16:colId xmlns:a16="http://schemas.microsoft.com/office/drawing/2014/main" val="4113245952"/>
                    </a:ext>
                  </a:extLst>
                </a:gridCol>
              </a:tblGrid>
              <a:tr h="126739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1" i="0">
                          <a:effectLst/>
                          <a:latin typeface="Aptos"/>
                        </a:rPr>
                        <a:t>Setting</a:t>
                      </a:r>
                      <a:r>
                        <a:rPr lang="en-US" sz="2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1" i="0">
                          <a:effectLst/>
                          <a:latin typeface="Aptos"/>
                        </a:rPr>
                        <a:t>Value of the proposed metric (Mean)</a:t>
                      </a:r>
                      <a:r>
                        <a:rPr lang="en-US" sz="2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1" i="0">
                          <a:effectLst/>
                          <a:latin typeface="Aptos"/>
                        </a:rPr>
                        <a:t>Value of the proposed metric (Median)</a:t>
                      </a:r>
                      <a:r>
                        <a:rPr lang="en-US" sz="2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988044"/>
                  </a:ext>
                </a:extLst>
              </a:tr>
              <a:tr h="7767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Trainable Lambdas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0.0820 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0.0178 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40572"/>
                  </a:ext>
                </a:extLst>
              </a:tr>
              <a:tr h="7767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Frozen Lambdas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0.0907 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0.0267 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86444"/>
                  </a:ext>
                </a:extLst>
              </a:tr>
              <a:tr h="7767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Original Embeddings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0.0621 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 b="0" i="0">
                          <a:effectLst/>
                          <a:latin typeface="Aptos"/>
                        </a:rPr>
                        <a:t>0.0229 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6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7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Product Review Sentiment Classification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B9A28-2773-2812-FFF0-1E203700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3" y="2737794"/>
            <a:ext cx="5389601" cy="1839532"/>
          </a:xfrm>
          <a:prstGeom prst="rect">
            <a:avLst/>
          </a:prstGeom>
        </p:spPr>
      </p:pic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C9380B83-BB78-7351-1A0B-745EC91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00" y="1717073"/>
            <a:ext cx="4328982" cy="43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7302-F67E-A382-31E1-58547E9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Problem Statement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ADC-9A11-CA35-3CB2-0BE8B350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 panose="020F0502020204030204"/>
                <a:cs typeface="Calibri"/>
              </a:rPr>
              <a:t>Problems with non-contextual embeddings like Word2Vec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r>
              <a:rPr lang="en-US">
                <a:ea typeface="Calibri" panose="020F0502020204030204"/>
                <a:cs typeface="Calibri"/>
              </a:rPr>
              <a:t>Contextual embeddings: </a:t>
            </a:r>
            <a:r>
              <a:rPr lang="en-US" err="1">
                <a:ea typeface="Calibri" panose="020F0502020204030204"/>
                <a:cs typeface="Calibri"/>
              </a:rPr>
              <a:t>ELMo</a:t>
            </a:r>
            <a:r>
              <a:rPr lang="en-US">
                <a:ea typeface="Calibri" panose="020F0502020204030204"/>
                <a:cs typeface="Calibri"/>
              </a:rPr>
              <a:t> (for Hindi) 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r>
              <a:rPr lang="en-US">
                <a:ea typeface="Calibri" panose="020F0502020204030204"/>
                <a:cs typeface="Calibri"/>
              </a:rPr>
              <a:t>Evaluation of contextual embeddings using extrinsic tasks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r>
              <a:rPr lang="en-US">
                <a:ea typeface="Calibri" panose="020F0502020204030204"/>
                <a:cs typeface="Calibri"/>
              </a:rPr>
              <a:t>Creation of new dataset and proposal of a</a:t>
            </a:r>
            <a:r>
              <a:rPr lang="en-US">
                <a:ea typeface="+mn-lt"/>
                <a:cs typeface="+mn-lt"/>
              </a:rPr>
              <a:t> semi-intrinsic approach to evaluate the quality and robustness of contextual word embeddings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21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Product Review Sentiment Classification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B9A28-2773-2812-FFF0-1E203700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73" y="2737794"/>
            <a:ext cx="5389601" cy="1839532"/>
          </a:xfrm>
          <a:prstGeom prst="rect">
            <a:avLst/>
          </a:prstGeom>
        </p:spPr>
      </p:pic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C9380B83-BB78-7351-1A0B-745EC91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00" y="1717073"/>
            <a:ext cx="4328982" cy="43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Movie Review Sentiment Classification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6BCED-178B-32C2-5F81-63EF0230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8" y="2799578"/>
            <a:ext cx="5132171" cy="1808654"/>
          </a:xfrm>
          <a:prstGeom prst="rect">
            <a:avLst/>
          </a:prstGeom>
        </p:spPr>
      </p:pic>
      <p:pic>
        <p:nvPicPr>
          <p:cNvPr id="4" name="Picture 3" descr="A diagram of negative and negative matrix&#10;&#10;Description automatically generated">
            <a:extLst>
              <a:ext uri="{FF2B5EF4-FFF2-40B4-BE49-F238E27FC236}">
                <a16:creationId xmlns:a16="http://schemas.microsoft.com/office/drawing/2014/main" id="{A029F828-D84C-8056-1D96-458D968F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53" y="1717074"/>
            <a:ext cx="4349577" cy="42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6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BBC News Category Classification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C08DC-2F76-BB13-5E18-A937D711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3" y="1893416"/>
            <a:ext cx="5945659" cy="4206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EA81F7-66B8-A3B4-8F1A-53A391BE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85" y="1408156"/>
            <a:ext cx="4761469" cy="48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MIDAS Discourse Mode Classification</a:t>
            </a:r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87CFFB4-019B-85D9-6B5A-4D5BC4FF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1" y="2428876"/>
            <a:ext cx="5492577" cy="2148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6F7CB-577C-CB4D-24A9-616527E6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99" y="1243398"/>
            <a:ext cx="5245442" cy="51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NLI</a:t>
            </a:r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215D372-AD6C-4793-CCFE-CBDFE0F3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" y="1914011"/>
            <a:ext cx="6501712" cy="3031118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8F00793-276C-DC06-873C-F481BA0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345" y="1408155"/>
            <a:ext cx="5204252" cy="41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Results- NER</a:t>
            </a:r>
            <a:endParaRPr lang="en-US"/>
          </a:p>
        </p:txBody>
      </p:sp>
      <p:pic>
        <p:nvPicPr>
          <p:cNvPr id="5" name="Picture 4" descr="A table of numbers with text&#10;&#10;Description automatically generated">
            <a:extLst>
              <a:ext uri="{FF2B5EF4-FFF2-40B4-BE49-F238E27FC236}">
                <a16:creationId xmlns:a16="http://schemas.microsoft.com/office/drawing/2014/main" id="{0510EDC0-B205-60A8-7670-555AD06A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4" y="1059335"/>
            <a:ext cx="4885037" cy="554106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FDAC1FC-F511-49A4-96B7-70D1E70B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39" y="1480238"/>
            <a:ext cx="6347252" cy="46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 : Cloze Style Multiple Choice </a:t>
            </a:r>
            <a:r>
              <a:rPr lang="en-US" err="1">
                <a:cs typeface="Calibri Light"/>
              </a:rPr>
              <a:t>QnA</a:t>
            </a:r>
            <a:endParaRPr lang="en-US" err="1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33CB85-7E88-1AD9-3554-3D19A7FE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" y="2090209"/>
            <a:ext cx="6246282" cy="2669512"/>
          </a:xfrm>
          <a:prstGeom prst="rect">
            <a:avLst/>
          </a:prstGeom>
        </p:spPr>
      </p:pic>
      <p:pic>
        <p:nvPicPr>
          <p:cNvPr id="4" name="Picture 3" descr="A screenshot of a color chart&#10;&#10;Description automatically generated">
            <a:extLst>
              <a:ext uri="{FF2B5EF4-FFF2-40B4-BE49-F238E27FC236}">
                <a16:creationId xmlns:a16="http://schemas.microsoft.com/office/drawing/2014/main" id="{3D273BA5-713E-5FDB-30A9-8E26EE48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11" y="1806402"/>
            <a:ext cx="4991614" cy="38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52" y="76801"/>
            <a:ext cx="11308491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Results: Wikipedia Section Title Prediction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9F19ED-9194-7D3B-FDE6-E353A848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2154166"/>
            <a:ext cx="6381750" cy="2152650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E5F0637-3534-7FA2-FFE2-E10664B3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36" y="1521940"/>
            <a:ext cx="5259345" cy="41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21066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Advantages of the Proposed Metric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8" y="1535162"/>
            <a:ext cx="10515600" cy="5143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Ability to handle polysemy:</a:t>
            </a:r>
          </a:p>
          <a:p>
            <a:pPr marL="457200" indent="-457200"/>
            <a:r>
              <a:rPr lang="hi">
                <a:ea typeface="+mn-lt"/>
                <a:cs typeface="+mn-lt"/>
              </a:rPr>
              <a:t>तुम उस </a:t>
            </a:r>
            <a:r>
              <a:rPr lang="hi" b="1" i="1">
                <a:ea typeface="+mn-lt"/>
                <a:cs typeface="+mn-lt"/>
              </a:rPr>
              <a:t>पद</a:t>
            </a:r>
            <a:r>
              <a:rPr lang="hi">
                <a:ea typeface="+mn-lt"/>
                <a:cs typeface="+mn-lt"/>
              </a:rPr>
              <a:t> के अधिकारी नहीं हो</a:t>
            </a:r>
            <a:endParaRPr lang="en-US">
              <a:cs typeface="Calibri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hi" err="1">
                <a:cs typeface="Mangal"/>
              </a:rPr>
              <a:t>Contextual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embeddings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will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be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able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to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figure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out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what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context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needs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to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be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used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for</a:t>
            </a:r>
            <a:r>
              <a:rPr lang="hi">
                <a:cs typeface="Mangal"/>
              </a:rPr>
              <a:t> </a:t>
            </a:r>
            <a:r>
              <a:rPr lang="hi" sz="2800">
                <a:ea typeface="+mn-lt"/>
                <a:cs typeface="+mn-lt"/>
              </a:rPr>
              <a:t>पद (</a:t>
            </a:r>
            <a:r>
              <a:rPr lang="hi" sz="2800" err="1">
                <a:ea typeface="+mn-lt"/>
                <a:cs typeface="+mn-lt"/>
              </a:rPr>
              <a:t>as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opposed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to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word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similarity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where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>
                <a:ea typeface="+mn-lt"/>
                <a:cs typeface="+mn-lt"/>
              </a:rPr>
              <a:t> </a:t>
            </a:r>
            <a:r>
              <a:rPr lang="hi" sz="2800">
                <a:ea typeface="+mn-lt"/>
                <a:cs typeface="+mn-lt"/>
              </a:rPr>
              <a:t>पद </a:t>
            </a:r>
            <a:r>
              <a:rPr lang="hi" sz="2800" err="1">
                <a:ea typeface="+mn-lt"/>
                <a:cs typeface="+mn-lt"/>
              </a:rPr>
              <a:t>would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have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been</a:t>
            </a:r>
            <a:r>
              <a:rPr lang="hi" sz="2800">
                <a:ea typeface="+mn-lt"/>
                <a:cs typeface="+mn-lt"/>
              </a:rPr>
              <a:t> </a:t>
            </a:r>
            <a:r>
              <a:rPr lang="hi" sz="2800" err="1">
                <a:ea typeface="+mn-lt"/>
                <a:cs typeface="+mn-lt"/>
              </a:rPr>
              <a:t>ambiguous</a:t>
            </a:r>
            <a:r>
              <a:rPr lang="hi" sz="2800">
                <a:ea typeface="+mn-lt"/>
                <a:cs typeface="+mn-lt"/>
              </a:rPr>
              <a:t>)</a:t>
            </a:r>
            <a:endParaRPr lang="hi" sz="2800">
              <a:cs typeface="Mang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hi">
              <a:ea typeface="+mn-lt"/>
              <a:cs typeface="+mn-lt"/>
            </a:endParaRPr>
          </a:p>
          <a:p>
            <a:pPr marL="457200" indent="-457200"/>
            <a:r>
              <a:rPr lang="hi">
                <a:ea typeface="+mn-lt"/>
                <a:cs typeface="+mn-lt"/>
              </a:rPr>
              <a:t>तुम उस </a:t>
            </a:r>
            <a:r>
              <a:rPr lang="hi" b="1" i="1">
                <a:ea typeface="+mn-lt"/>
                <a:cs typeface="+mn-lt"/>
              </a:rPr>
              <a:t>ओहदे</a:t>
            </a:r>
            <a:r>
              <a:rPr lang="hi" b="1">
                <a:ea typeface="+mn-lt"/>
                <a:cs typeface="+mn-lt"/>
              </a:rPr>
              <a:t> </a:t>
            </a:r>
            <a:r>
              <a:rPr lang="hi">
                <a:ea typeface="+mn-lt"/>
                <a:cs typeface="+mn-lt"/>
              </a:rPr>
              <a:t>के अधिकारी नहीं हो</a:t>
            </a:r>
            <a:endParaRPr lang="hi">
              <a:cs typeface="Mang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hi" err="1">
                <a:cs typeface="Mangal"/>
              </a:rPr>
              <a:t>Substitution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is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done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carefully</a:t>
            </a:r>
            <a:r>
              <a:rPr lang="hi">
                <a:cs typeface="Mangal"/>
              </a:rPr>
              <a:t> (</a:t>
            </a:r>
            <a:r>
              <a:rPr lang="hi" err="1">
                <a:cs typeface="Mangal"/>
              </a:rPr>
              <a:t>manually</a:t>
            </a:r>
            <a:r>
              <a:rPr lang="hi">
                <a:cs typeface="Mangal"/>
              </a:rPr>
              <a:t>), </a:t>
            </a:r>
            <a:r>
              <a:rPr lang="hi" err="1">
                <a:cs typeface="Mangal"/>
              </a:rPr>
              <a:t>so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no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issues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here</a:t>
            </a:r>
            <a:endParaRPr lang="hi">
              <a:ea typeface="Calibri"/>
              <a:cs typeface="Mangal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hi" err="1">
                <a:cs typeface="Mangal"/>
              </a:rPr>
              <a:t>IndoWordnet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is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to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be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used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to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assist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the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human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with</a:t>
            </a:r>
            <a:r>
              <a:rPr lang="hi">
                <a:cs typeface="Mangal"/>
              </a:rPr>
              <a:t> </a:t>
            </a:r>
            <a:r>
              <a:rPr lang="hi" err="1">
                <a:cs typeface="Mangal"/>
              </a:rPr>
              <a:t>synonyms</a:t>
            </a:r>
            <a:endParaRPr lang="hi">
              <a:ea typeface="Calibri"/>
              <a:cs typeface="Mangal"/>
            </a:endParaRPr>
          </a:p>
          <a:p>
            <a:pPr marL="457200" indent="-457200"/>
            <a:endParaRPr lang="hi">
              <a:cs typeface="Mangal"/>
            </a:endParaRPr>
          </a:p>
          <a:p>
            <a:pPr marL="457200" indent="-457200"/>
            <a:endParaRPr lang="hi"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234763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210666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Advantages of the Proposed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73" y="1372144"/>
            <a:ext cx="10515600" cy="5143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No unfair penalty for task-specific word embeddings which capture task specific word similarity: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e.g. for POS tagging task- </a:t>
            </a:r>
            <a:r>
              <a:rPr lang="hi">
                <a:ea typeface="+mn-lt"/>
                <a:cs typeface="+mn-lt"/>
              </a:rPr>
              <a:t>बिल्ली </a:t>
            </a:r>
            <a:r>
              <a:rPr lang="hi" err="1">
                <a:ea typeface="+mn-lt"/>
                <a:cs typeface="+mn-lt"/>
              </a:rPr>
              <a:t>and</a:t>
            </a:r>
            <a:r>
              <a:rPr lang="hi">
                <a:ea typeface="+mn-lt"/>
                <a:cs typeface="+mn-lt"/>
              </a:rPr>
              <a:t> बच्ची </a:t>
            </a:r>
            <a:r>
              <a:rPr lang="hi" err="1">
                <a:ea typeface="+mn-lt"/>
                <a:cs typeface="+mn-lt"/>
              </a:rPr>
              <a:t>are</a:t>
            </a:r>
            <a:r>
              <a:rPr lang="hi">
                <a:ea typeface="+mn-lt"/>
                <a:cs typeface="+mn-lt"/>
              </a:rPr>
              <a:t> '</a:t>
            </a:r>
            <a:r>
              <a:rPr lang="hi" err="1">
                <a:ea typeface="+mn-lt"/>
                <a:cs typeface="+mn-lt"/>
              </a:rPr>
              <a:t>similar</a:t>
            </a:r>
            <a:r>
              <a:rPr lang="hi">
                <a:ea typeface="+mn-lt"/>
                <a:cs typeface="+mn-lt"/>
              </a:rPr>
              <a:t>' </a:t>
            </a:r>
            <a:r>
              <a:rPr lang="hi" err="1">
                <a:ea typeface="+mn-lt"/>
                <a:cs typeface="+mn-lt"/>
              </a:rPr>
              <a:t>because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both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are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nouns</a:t>
            </a:r>
          </a:p>
          <a:p>
            <a:r>
              <a:rPr lang="hi">
                <a:ea typeface="+mn-lt"/>
                <a:cs typeface="+mn-lt"/>
              </a:rPr>
              <a:t>बिल्ली पानी पी रही है</a:t>
            </a:r>
            <a:endParaRPr lang="hi">
              <a:ea typeface="+mn-lt"/>
              <a:cs typeface="Mangal"/>
            </a:endParaRPr>
          </a:p>
          <a:p>
            <a:r>
              <a:rPr lang="hi">
                <a:ea typeface="+mn-lt"/>
                <a:cs typeface="+mn-lt"/>
              </a:rPr>
              <a:t>बच्ची पानी पी रही है </a:t>
            </a:r>
            <a:endParaRPr lang="hi">
              <a:ea typeface="+mn-lt"/>
              <a:cs typeface="Mang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i" err="1">
                <a:ea typeface="+mn-lt"/>
                <a:cs typeface="+mn-lt"/>
              </a:rPr>
              <a:t>Note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that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since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the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task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is</a:t>
            </a:r>
            <a:r>
              <a:rPr lang="hi">
                <a:ea typeface="+mn-lt"/>
                <a:cs typeface="+mn-lt"/>
              </a:rPr>
              <a:t> POS </a:t>
            </a:r>
            <a:r>
              <a:rPr lang="hi" err="1">
                <a:ea typeface="+mn-lt"/>
                <a:cs typeface="+mn-lt"/>
              </a:rPr>
              <a:t>tagging</a:t>
            </a:r>
            <a:r>
              <a:rPr lang="hi">
                <a:ea typeface="+mn-lt"/>
                <a:cs typeface="+mn-lt"/>
              </a:rPr>
              <a:t>, </a:t>
            </a:r>
            <a:r>
              <a:rPr lang="hi" err="1">
                <a:ea typeface="+mn-lt"/>
                <a:cs typeface="+mn-lt"/>
              </a:rPr>
              <a:t>the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substitution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does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not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occur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with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synonym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but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with</a:t>
            </a:r>
            <a:r>
              <a:rPr lang="hi">
                <a:ea typeface="+mn-lt"/>
                <a:cs typeface="+mn-lt"/>
              </a:rPr>
              <a:t> a </a:t>
            </a:r>
            <a:r>
              <a:rPr lang="hi" err="1">
                <a:ea typeface="+mn-lt"/>
                <a:cs typeface="+mn-lt"/>
              </a:rPr>
              <a:t>word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which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has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the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same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tag</a:t>
            </a:r>
            <a:endParaRPr lang="hi" err="1">
              <a:ea typeface="+mn-lt"/>
              <a:cs typeface="Mangal"/>
            </a:endParaRPr>
          </a:p>
          <a:p>
            <a:pPr marL="457200" indent="-457200"/>
            <a:r>
              <a:rPr lang="hi">
                <a:ea typeface="+mn-lt"/>
                <a:cs typeface="+mn-lt"/>
              </a:rPr>
              <a:t>बिल्ली  </a:t>
            </a:r>
            <a:r>
              <a:rPr lang="hi" err="1">
                <a:ea typeface="+mn-lt"/>
                <a:cs typeface="+mn-lt"/>
              </a:rPr>
              <a:t>and</a:t>
            </a:r>
            <a:r>
              <a:rPr lang="hi">
                <a:ea typeface="+mn-lt"/>
                <a:cs typeface="+mn-lt"/>
              </a:rPr>
              <a:t> बच्ची  </a:t>
            </a:r>
            <a:r>
              <a:rPr lang="hi" err="1">
                <a:ea typeface="+mn-lt"/>
                <a:cs typeface="+mn-lt"/>
              </a:rPr>
              <a:t>both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are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nouns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and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since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we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are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evaluating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it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on</a:t>
            </a:r>
            <a:r>
              <a:rPr lang="hi">
                <a:ea typeface="+mn-lt"/>
                <a:cs typeface="+mn-lt"/>
              </a:rPr>
              <a:t> a </a:t>
            </a:r>
            <a:r>
              <a:rPr lang="hi" err="1">
                <a:ea typeface="+mn-lt"/>
                <a:cs typeface="+mn-lt"/>
              </a:rPr>
              <a:t>downstream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task</a:t>
            </a:r>
            <a:r>
              <a:rPr lang="hi">
                <a:ea typeface="+mn-lt"/>
                <a:cs typeface="+mn-lt"/>
              </a:rPr>
              <a:t> (POS </a:t>
            </a:r>
            <a:r>
              <a:rPr lang="hi" err="1">
                <a:ea typeface="+mn-lt"/>
                <a:cs typeface="+mn-lt"/>
              </a:rPr>
              <a:t>tagging</a:t>
            </a:r>
            <a:r>
              <a:rPr lang="hi">
                <a:ea typeface="+mn-lt"/>
                <a:cs typeface="+mn-lt"/>
              </a:rPr>
              <a:t>), </a:t>
            </a:r>
            <a:r>
              <a:rPr lang="hi" err="1">
                <a:ea typeface="+mn-lt"/>
                <a:cs typeface="+mn-lt"/>
              </a:rPr>
              <a:t>no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unfair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penalty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is</a:t>
            </a:r>
            <a:r>
              <a:rPr lang="hi">
                <a:ea typeface="+mn-lt"/>
                <a:cs typeface="+mn-lt"/>
              </a:rPr>
              <a:t> </a:t>
            </a:r>
            <a:r>
              <a:rPr lang="hi" err="1">
                <a:ea typeface="+mn-lt"/>
                <a:cs typeface="+mn-lt"/>
              </a:rPr>
              <a:t>imposed</a:t>
            </a:r>
          </a:p>
        </p:txBody>
      </p:sp>
    </p:spTree>
    <p:extLst>
      <p:ext uri="{BB962C8B-B14F-4D97-AF65-F5344CB8AC3E}">
        <p14:creationId xmlns:p14="http://schemas.microsoft.com/office/powerpoint/2010/main" val="329197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7302-F67E-A382-31E1-58547E9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ELMo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ADC-9A11-CA35-3CB2-0BE8B350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4" name="Picture 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16136222-AB0B-E96B-3E6D-5B4FB540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31" y="3426812"/>
            <a:ext cx="7373121" cy="1240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68F6B-ACA2-CBC2-B7D3-EB9C69533723}"/>
              </a:ext>
            </a:extLst>
          </p:cNvPr>
          <p:cNvSpPr txBox="1"/>
          <p:nvPr/>
        </p:nvSpPr>
        <p:spPr>
          <a:xfrm>
            <a:off x="234778" y="5939481"/>
            <a:ext cx="109501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 Nova"/>
              </a:rPr>
              <a:t>Matthew E. Peters, Mark Neumann, Mohit Iyyer, Matt Gardner, Christopher Clark, Kenton Lee, and Luke Zettlemoyer. 2018. </a:t>
            </a:r>
            <a:r>
              <a:rPr lang="en-US" sz="1200" u="sng">
                <a:solidFill>
                  <a:srgbClr val="467886"/>
                </a:solidFill>
                <a:latin typeface="Arial Nova"/>
                <a:hlinkClick r:id="rId3"/>
              </a:rPr>
              <a:t>Deep Contextualized Word Representations</a:t>
            </a:r>
            <a:r>
              <a:rPr lang="en-US" sz="1200">
                <a:latin typeface="Arial Nova"/>
              </a:rPr>
              <a:t>. In </a:t>
            </a:r>
            <a:r>
              <a:rPr lang="en-US" sz="1200" i="1">
                <a:latin typeface="Arial Nova"/>
              </a:rPr>
              <a:t>Proceedings of the 2018 Conference of the North American Chapter of the Association for Computational Linguistics: Human Language Technologies, Volume 1 (Long Papers)</a:t>
            </a:r>
            <a:r>
              <a:rPr lang="en-US" sz="1200">
                <a:latin typeface="Arial Nova"/>
              </a:rPr>
              <a:t>, pages 2227–2237, New Orleans, Louisiana. Association for Computational Linguistics.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993B5-985F-D5C9-C17E-C05FBB29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344" y="2064351"/>
            <a:ext cx="5216095" cy="10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79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210666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Advantages of the Proposed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8" y="1535162"/>
            <a:ext cx="10515600" cy="51431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Ability to check robustness against word level adversarial attacks:</a:t>
            </a:r>
          </a:p>
          <a:p>
            <a:pPr marL="457200" indent="-457200"/>
            <a:endParaRPr lang="hi" dirty="0">
              <a:cs typeface="Calibri"/>
            </a:endParaRPr>
          </a:p>
          <a:p>
            <a:pPr marL="457200" indent="-457200"/>
            <a:r>
              <a:rPr lang="hi" err="1">
                <a:cs typeface="Calibri"/>
              </a:rPr>
              <a:t>Useful</a:t>
            </a:r>
            <a:r>
              <a:rPr lang="hi" dirty="0">
                <a:cs typeface="Calibri"/>
              </a:rPr>
              <a:t> </a:t>
            </a:r>
            <a:r>
              <a:rPr lang="hi" err="1">
                <a:cs typeface="Calibri"/>
              </a:rPr>
              <a:t>in</a:t>
            </a:r>
            <a:r>
              <a:rPr lang="hi" dirty="0">
                <a:cs typeface="Calibri"/>
              </a:rPr>
              <a:t> </a:t>
            </a:r>
            <a:r>
              <a:rPr lang="hi" err="1">
                <a:cs typeface="Calibri"/>
              </a:rPr>
              <a:t>social</a:t>
            </a:r>
            <a:r>
              <a:rPr lang="hi" dirty="0">
                <a:cs typeface="Calibri"/>
              </a:rPr>
              <a:t> </a:t>
            </a:r>
            <a:r>
              <a:rPr lang="hi" err="1">
                <a:cs typeface="Calibri"/>
              </a:rPr>
              <a:t>media</a:t>
            </a:r>
            <a:r>
              <a:rPr lang="hi" dirty="0">
                <a:cs typeface="Calibri"/>
              </a:rPr>
              <a:t> </a:t>
            </a:r>
            <a:r>
              <a:rPr lang="hi" err="1">
                <a:cs typeface="Calibri"/>
              </a:rPr>
              <a:t>context</a:t>
            </a:r>
            <a:r>
              <a:rPr lang="hi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hi" dirty="0">
                <a:cs typeface="Calibri"/>
              </a:rPr>
              <a:t>  </a:t>
            </a:r>
            <a:r>
              <a:rPr lang="hi" dirty="0" err="1">
                <a:cs typeface="Calibri"/>
              </a:rPr>
              <a:t>e.g</a:t>
            </a:r>
            <a:r>
              <a:rPr lang="hi" dirty="0">
                <a:cs typeface="Calibri"/>
              </a:rPr>
              <a:t>. </a:t>
            </a:r>
            <a:r>
              <a:rPr lang="hi" dirty="0" err="1">
                <a:cs typeface="Calibri"/>
              </a:rPr>
              <a:t>hate</a:t>
            </a:r>
            <a:r>
              <a:rPr lang="hi" dirty="0">
                <a:cs typeface="Calibri"/>
              </a:rPr>
              <a:t> </a:t>
            </a:r>
            <a:r>
              <a:rPr lang="hi" dirty="0" err="1">
                <a:cs typeface="Calibri"/>
              </a:rPr>
              <a:t>speech</a:t>
            </a:r>
            <a:r>
              <a:rPr lang="hi" dirty="0">
                <a:cs typeface="Calibri"/>
              </a:rPr>
              <a:t> </a:t>
            </a:r>
            <a:r>
              <a:rPr lang="hi" dirty="0" err="1">
                <a:cs typeface="Calibri"/>
              </a:rPr>
              <a:t>classification</a:t>
            </a:r>
            <a:endParaRPr lang="hi" dirty="0">
              <a:ea typeface="Calibri" panose="020F0502020204030204"/>
              <a:cs typeface="Calibri"/>
            </a:endParaRPr>
          </a:p>
          <a:p>
            <a:pPr marL="457200" indent="-457200"/>
            <a:endParaRPr lang="hi" sz="2800">
              <a:cs typeface="Mangal"/>
            </a:endParaRPr>
          </a:p>
          <a:p>
            <a:pPr marL="0" indent="0">
              <a:buNone/>
            </a:pPr>
            <a:endParaRPr lang="hi">
              <a:cs typeface="Mangal"/>
            </a:endParaRPr>
          </a:p>
          <a:p>
            <a:pPr marL="457200" indent="-457200"/>
            <a:endParaRPr lang="hi">
              <a:cs typeface="Mangal"/>
            </a:endParaRPr>
          </a:p>
          <a:p>
            <a:pPr marL="457200" indent="-457200"/>
            <a:endParaRPr lang="hi"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55311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F86A-B617-DC57-6E69-9336FB0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210666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Disadvantages of the Proposed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3F01-BEC0-8676-78F0-56DBFBF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38" y="1535162"/>
            <a:ext cx="10515600" cy="51431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There are some corner cases where the metric would fail to detect bad embeddings. E.g. when all word vectors are initialized to the same or very similar values. </a:t>
            </a:r>
          </a:p>
          <a:p>
            <a:pPr lvl="1"/>
            <a:r>
              <a:rPr lang="en-US" sz="2800">
                <a:ea typeface="+mn-lt"/>
                <a:cs typeface="+mn-lt"/>
              </a:rPr>
              <a:t>Solution: Apart from the proposed metric, take into consideration the model’s performance on the downstream task using those 100 sentences. A bad word model would perform poorly, even if the proposed metric indicates presence of robust embeddings. </a:t>
            </a:r>
          </a:p>
          <a:p>
            <a:r>
              <a:rPr lang="en-US">
                <a:ea typeface="+mn-lt"/>
                <a:cs typeface="+mn-lt"/>
              </a:rPr>
              <a:t>Computational cost is higher</a:t>
            </a:r>
          </a:p>
          <a:p>
            <a:r>
              <a:rPr lang="en-US">
                <a:ea typeface="+mn-lt"/>
                <a:cs typeface="+mn-lt"/>
              </a:rPr>
              <a:t>Requires creation of an additional dataset which needs human resources.</a:t>
            </a:r>
          </a:p>
          <a:p>
            <a:r>
              <a:rPr lang="en-US">
                <a:ea typeface="+mn-lt"/>
                <a:cs typeface="+mn-lt"/>
              </a:rPr>
              <a:t>Dependency on the ability of the trained model. </a:t>
            </a:r>
          </a:p>
          <a:p>
            <a:pPr marL="457200" indent="-457200"/>
            <a:endParaRPr lang="hi" sz="2800">
              <a:ea typeface="Calibri"/>
              <a:cs typeface="Mangal"/>
            </a:endParaRPr>
          </a:p>
          <a:p>
            <a:pPr marL="0" indent="0">
              <a:buNone/>
            </a:pPr>
            <a:endParaRPr lang="hi">
              <a:cs typeface="Mangal"/>
            </a:endParaRPr>
          </a:p>
          <a:p>
            <a:pPr marL="457200" indent="-457200"/>
            <a:endParaRPr lang="hi">
              <a:cs typeface="Mangal"/>
            </a:endParaRPr>
          </a:p>
          <a:p>
            <a:pPr marL="457200" indent="-457200"/>
            <a:endParaRPr lang="hi"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415713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EDB9-0B84-4223-E85C-76615838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3200">
                <a:latin typeface="Arial"/>
                <a:cs typeface="Arial"/>
              </a:rPr>
              <a:t>Other References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571D-6E49-7D8A-8E22-3C924527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653"/>
            <a:ext cx="10515600" cy="4835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>
                <a:ea typeface="+mn-lt"/>
                <a:cs typeface="+mn-lt"/>
              </a:rPr>
              <a:t>[1] Hadj Taieb, M.A., Zesch, T. &amp; Ben </a:t>
            </a:r>
            <a:r>
              <a:rPr lang="en-US" sz="1200" err="1">
                <a:ea typeface="+mn-lt"/>
                <a:cs typeface="+mn-lt"/>
              </a:rPr>
              <a:t>Aouicha</a:t>
            </a:r>
            <a:r>
              <a:rPr lang="en-US" sz="1200">
                <a:ea typeface="+mn-lt"/>
                <a:cs typeface="+mn-lt"/>
              </a:rPr>
              <a:t>, M. A survey of semantic relatedness evaluation datasets and procedures. </a:t>
            </a:r>
            <a:r>
              <a:rPr lang="en-US" sz="1200" i="1" err="1">
                <a:ea typeface="+mn-lt"/>
                <a:cs typeface="+mn-lt"/>
              </a:rPr>
              <a:t>Artif</a:t>
            </a:r>
            <a:r>
              <a:rPr lang="en-US" sz="1200" i="1">
                <a:ea typeface="+mn-lt"/>
                <a:cs typeface="+mn-lt"/>
              </a:rPr>
              <a:t> Intell Rev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>
                <a:ea typeface="+mn-lt"/>
                <a:cs typeface="+mn-lt"/>
              </a:rPr>
              <a:t>53</a:t>
            </a:r>
            <a:r>
              <a:rPr lang="en-US" sz="1200">
                <a:ea typeface="+mn-lt"/>
                <a:cs typeface="+mn-lt"/>
              </a:rPr>
              <a:t>, 4407–4448 (2020). </a:t>
            </a:r>
            <a:r>
              <a:rPr lang="en-US" sz="1200" u="sng">
                <a:ea typeface="+mn-lt"/>
                <a:cs typeface="+mn-lt"/>
                <a:hlinkClick r:id="rId2"/>
              </a:rPr>
              <a:t>https://doi.org/10.1007/s10462-019-09796-3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[2] Wang B, Wang A, Chen F, Wang Y, Kuo C-CJ. Evaluating word embedding models: methods and experimental results. </a:t>
            </a:r>
            <a:r>
              <a:rPr lang="en-US" sz="1200" i="1">
                <a:ea typeface="+mn-lt"/>
                <a:cs typeface="+mn-lt"/>
              </a:rPr>
              <a:t>APSIPA Transactions on Signal and Information Processing</a:t>
            </a:r>
            <a:r>
              <a:rPr lang="en-US" sz="1200">
                <a:ea typeface="+mn-lt"/>
                <a:cs typeface="+mn-lt"/>
              </a:rPr>
              <a:t>. 2019;8:e19. doi:10.1017/ATSIP.2019.12</a:t>
            </a:r>
          </a:p>
          <a:p>
            <a:r>
              <a:rPr lang="en-US" sz="1200">
                <a:ea typeface="+mn-lt"/>
                <a:cs typeface="+mn-lt"/>
              </a:rPr>
              <a:t>[3] Matthew E. Peters, Mark Neumann, Mohit </a:t>
            </a:r>
            <a:r>
              <a:rPr lang="en-US" sz="1200" err="1">
                <a:ea typeface="+mn-lt"/>
                <a:cs typeface="+mn-lt"/>
              </a:rPr>
              <a:t>Iyyer</a:t>
            </a:r>
            <a:r>
              <a:rPr lang="en-US" sz="1200">
                <a:ea typeface="+mn-lt"/>
                <a:cs typeface="+mn-lt"/>
              </a:rPr>
              <a:t>, Matt Gardner, Christopher Clark, Kenton Lee, and Luke Zettlemoyer. 2018. </a:t>
            </a:r>
            <a:r>
              <a:rPr lang="en-US" sz="1200" u="sng">
                <a:ea typeface="+mn-lt"/>
                <a:cs typeface="+mn-lt"/>
                <a:hlinkClick r:id="rId3"/>
              </a:rPr>
              <a:t>Deep Contextualized Word Representations</a:t>
            </a:r>
            <a:r>
              <a:rPr lang="en-US" sz="1200">
                <a:ea typeface="+mn-lt"/>
                <a:cs typeface="+mn-lt"/>
              </a:rPr>
              <a:t>. In </a:t>
            </a:r>
            <a:r>
              <a:rPr lang="en-US" sz="1200" i="1">
                <a:ea typeface="+mn-lt"/>
                <a:cs typeface="+mn-lt"/>
              </a:rPr>
              <a:t>Proceedings of the 2018 Conference of the North American Chapter of the Association for Computational Linguistics: Human Language Technologies, Volume 1 (Long Papers)</a:t>
            </a:r>
            <a:r>
              <a:rPr lang="en-US" sz="1200">
                <a:ea typeface="+mn-lt"/>
                <a:cs typeface="+mn-lt"/>
              </a:rPr>
              <a:t>, pages 2227–2237, New Orleans, Louisiana. Association for Computational Linguistics.</a:t>
            </a:r>
          </a:p>
          <a:p>
            <a:r>
              <a:rPr lang="en-US" sz="1200">
                <a:ea typeface="+mn-lt"/>
                <a:cs typeface="+mn-lt"/>
              </a:rPr>
              <a:t>[4] Divyanshu </a:t>
            </a:r>
            <a:r>
              <a:rPr lang="en-US" sz="1200" err="1">
                <a:ea typeface="+mn-lt"/>
                <a:cs typeface="+mn-lt"/>
              </a:rPr>
              <a:t>Kakwani</a:t>
            </a:r>
            <a:r>
              <a:rPr lang="en-US" sz="1200">
                <a:ea typeface="+mn-lt"/>
                <a:cs typeface="+mn-lt"/>
              </a:rPr>
              <a:t>, Anoop </a:t>
            </a:r>
            <a:r>
              <a:rPr lang="en-US" sz="1200" err="1">
                <a:ea typeface="+mn-lt"/>
                <a:cs typeface="+mn-lt"/>
              </a:rPr>
              <a:t>Kunchukuttan</a:t>
            </a:r>
            <a:r>
              <a:rPr lang="en-US" sz="1200">
                <a:ea typeface="+mn-lt"/>
                <a:cs typeface="+mn-lt"/>
              </a:rPr>
              <a:t>, Satish Golla, Gokul N.C., Avik Bhattacharyya, Mitesh M. Khapra, and Pratyush Kumar. 2020. </a:t>
            </a:r>
            <a:r>
              <a:rPr lang="en-US" sz="1200" u="sng">
                <a:ea typeface="+mn-lt"/>
                <a:cs typeface="+mn-lt"/>
                <a:hlinkClick r:id="rId4"/>
              </a:rPr>
              <a:t>IndicNLPSuite: Monolingual Corpora, Evaluation Benchmarks and Pre-trained Multilingual Language Models for Indian Languages</a:t>
            </a:r>
            <a:r>
              <a:rPr lang="en-US" sz="1200">
                <a:ea typeface="+mn-lt"/>
                <a:cs typeface="+mn-lt"/>
              </a:rPr>
              <a:t>. In </a:t>
            </a:r>
            <a:r>
              <a:rPr lang="en-US" sz="1200" i="1">
                <a:ea typeface="+mn-lt"/>
                <a:cs typeface="+mn-lt"/>
              </a:rPr>
              <a:t>Findings of the Association for Computational Linguistics: EMNLP 2020</a:t>
            </a:r>
            <a:r>
              <a:rPr lang="en-US" sz="1200">
                <a:ea typeface="+mn-lt"/>
                <a:cs typeface="+mn-lt"/>
              </a:rPr>
              <a:t>, pages 4948–4961, Online. Association for Computational Linguistics.</a:t>
            </a:r>
          </a:p>
          <a:p>
            <a:r>
              <a:rPr lang="en-US" sz="1200">
                <a:ea typeface="+mn-lt"/>
                <a:cs typeface="+mn-lt"/>
              </a:rPr>
              <a:t>[5] Yang, Y., Wang, X. &amp; He, K.. (2022). Robust textual embedding against word-level adversarial attacks. Proceedings of the Thirty-Eighth Conference on Uncertainty in</a:t>
            </a:r>
          </a:p>
          <a:p>
            <a:r>
              <a:rPr lang="en-US" sz="1200">
                <a:ea typeface="+mn-lt"/>
                <a:cs typeface="+mn-lt"/>
              </a:rPr>
              <a:t>Artificial Intelligence, in Proceedings of Machine Learning Research 180:2214-2224 Available from </a:t>
            </a:r>
            <a:r>
              <a:rPr lang="en-US" sz="1200">
                <a:ea typeface="+mn-lt"/>
                <a:cs typeface="+mn-lt"/>
                <a:hlinkClick r:id="rId5"/>
              </a:rPr>
              <a:t>https://proceedings.mlr.press/v180/yang22c.html</a:t>
            </a:r>
            <a:r>
              <a:rPr lang="en-US" sz="1200">
                <a:ea typeface="+mn-lt"/>
                <a:cs typeface="+mn-lt"/>
              </a:rPr>
              <a:t>.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75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EF05-CC55-D6A9-F2AD-EEA2291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88" y="2670917"/>
            <a:ext cx="6022769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Thank you for your time!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BF9-B1DC-C9EC-AD4E-981757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3" y="45909"/>
            <a:ext cx="10515600" cy="1325563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Issues with word similarity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B7F-F40E-7857-AD62-B1D3607A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86" y="129016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Inability to handle polysemy </a:t>
            </a:r>
          </a:p>
          <a:p>
            <a:pPr lvl="1"/>
            <a:r>
              <a:rPr lang="en-US">
                <a:cs typeface="Calibri"/>
              </a:rPr>
              <a:t>e.g. </a:t>
            </a:r>
            <a:r>
              <a:rPr lang="hi">
                <a:ea typeface="+mn-lt"/>
                <a:cs typeface="+mn-lt"/>
              </a:rPr>
              <a:t>जल - पानी / जलना ?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hi" err="1">
                <a:cs typeface="Calibri"/>
              </a:rPr>
              <a:t>Cannot</a:t>
            </a:r>
            <a:r>
              <a:rPr lang="hi">
                <a:cs typeface="Calibri"/>
              </a:rPr>
              <a:t> </a:t>
            </a:r>
            <a:r>
              <a:rPr lang="hi" err="1">
                <a:cs typeface="Calibri"/>
              </a:rPr>
              <a:t>handle</a:t>
            </a:r>
            <a:r>
              <a:rPr lang="hi">
                <a:cs typeface="Calibri"/>
              </a:rPr>
              <a:t> </a:t>
            </a:r>
            <a:r>
              <a:rPr lang="hi" err="1">
                <a:cs typeface="Calibri"/>
              </a:rPr>
              <a:t>contextual</a:t>
            </a:r>
            <a:r>
              <a:rPr lang="hi">
                <a:cs typeface="Calibri"/>
              </a:rPr>
              <a:t> </a:t>
            </a:r>
            <a:r>
              <a:rPr lang="hi" err="1">
                <a:cs typeface="Calibri"/>
              </a:rPr>
              <a:t>embeddings</a:t>
            </a:r>
            <a:endParaRPr lang="hi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hi">
              <a:cs typeface="Calibri"/>
            </a:endParaRPr>
          </a:p>
          <a:p>
            <a:r>
              <a:rPr lang="en-US">
                <a:cs typeface="Calibri"/>
              </a:rPr>
              <a:t>Unfairly penalize embeddings trained for specific tasks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Word representations trained for specific tasks e.g. POS tagging (and not co-occurrence prediction) capture </a:t>
            </a:r>
            <a:r>
              <a:rPr lang="en-US" i="1">
                <a:cs typeface="Calibri"/>
              </a:rPr>
              <a:t>task specific</a:t>
            </a:r>
            <a:r>
              <a:rPr lang="en-US">
                <a:cs typeface="Calibri"/>
              </a:rPr>
              <a:t> word similarity (and not semantic similarity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For POS tagging task – nouns 'cat' and 'man' might be considered similar by word model, but word similarity would unfairly penalize them</a:t>
            </a:r>
          </a:p>
          <a:p>
            <a:pPr indent="-514350"/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5A073-AF0A-2B36-4EEA-8226F2AE75C8}"/>
              </a:ext>
            </a:extLst>
          </p:cNvPr>
          <p:cNvSpPr txBox="1"/>
          <p:nvPr/>
        </p:nvSpPr>
        <p:spPr>
          <a:xfrm>
            <a:off x="162698" y="6227806"/>
            <a:ext cx="1148560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Manaal Faruqui, Yulia Tsvetkov, </a:t>
            </a:r>
            <a:r>
              <a:rPr lang="en-US" sz="1050" err="1"/>
              <a:t>Pushpendre</a:t>
            </a:r>
            <a:r>
              <a:rPr lang="en-US" sz="1050"/>
              <a:t> Rastogi, and Chris Dyer. 2016. </a:t>
            </a:r>
            <a:r>
              <a:rPr lang="en-US" sz="1050">
                <a:hlinkClick r:id="rId2"/>
              </a:rPr>
              <a:t>Problems With Evaluation of Word Embeddings Using Word Similarity Tasks</a:t>
            </a:r>
            <a:r>
              <a:rPr lang="en-US" sz="1050"/>
              <a:t>. In </a:t>
            </a:r>
            <a:r>
              <a:rPr lang="en-US" sz="1050" i="1"/>
              <a:t>Proceedings of the 1st Workshop on Evaluating Vector-Space Representations for NLP</a:t>
            </a:r>
            <a:r>
              <a:rPr lang="en-US" sz="1050"/>
              <a:t>, pages 30–35, Berlin, Germany. Association for Computational Linguistics.</a:t>
            </a:r>
          </a:p>
        </p:txBody>
      </p:sp>
    </p:spTree>
    <p:extLst>
      <p:ext uri="{BB962C8B-B14F-4D97-AF65-F5344CB8AC3E}">
        <p14:creationId xmlns:p14="http://schemas.microsoft.com/office/powerpoint/2010/main" val="223359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BF9-B1DC-C9EC-AD4E-981757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3" y="45909"/>
            <a:ext cx="10515600" cy="1325563"/>
          </a:xfrm>
        </p:spPr>
        <p:txBody>
          <a:bodyPr/>
          <a:lstStyle/>
          <a:p>
            <a:r>
              <a:rPr lang="en-US" sz="2800">
                <a:ea typeface="+mj-lt"/>
                <a:cs typeface="+mj-lt"/>
              </a:rPr>
              <a:t>Issues with word similarity 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B7F-F40E-7857-AD62-B1D3607A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86" y="1290166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Calibri"/>
                <a:cs typeface="Calibri"/>
              </a:rPr>
              <a:t>Low correlation with extrinsic evaluation 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No strong correlation between performance on word similarity and extrinsic tasks like classification </a:t>
            </a:r>
          </a:p>
          <a:p>
            <a:pPr lvl="1"/>
            <a:r>
              <a:rPr lang="hi" err="1">
                <a:ea typeface="Calibri"/>
                <a:cs typeface="Calibri"/>
              </a:rPr>
              <a:t>Authors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call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for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alternative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approaches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to</a:t>
            </a:r>
            <a:r>
              <a:rPr lang="hi">
                <a:ea typeface="Calibri"/>
                <a:cs typeface="Calibri"/>
              </a:rPr>
              <a:t> </a:t>
            </a:r>
            <a:r>
              <a:rPr lang="hi" err="1">
                <a:ea typeface="Calibri"/>
                <a:cs typeface="Calibri"/>
              </a:rPr>
              <a:t>evaluation</a:t>
            </a:r>
            <a:endParaRPr lang="hi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hi"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Frequency effects in cosine similarity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Formation of hubs in vector spaces:  vectors are close to a large number of other vectors, resulting in higher cosine similarity between words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Words with similar frequency are closer in embedding space – unfairly assigns higher similarity 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indent="-514350"/>
            <a:r>
              <a:rPr lang="en-US">
                <a:ea typeface="Calibri"/>
                <a:cs typeface="Calibri"/>
              </a:rPr>
              <a:t>More issues – but our proposed approach does not provide a solution for the same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5A073-AF0A-2B36-4EEA-8226F2AE75C8}"/>
              </a:ext>
            </a:extLst>
          </p:cNvPr>
          <p:cNvSpPr txBox="1"/>
          <p:nvPr/>
        </p:nvSpPr>
        <p:spPr>
          <a:xfrm>
            <a:off x="162698" y="6227806"/>
            <a:ext cx="1148560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Manaal Faruqui, Yulia Tsvetkov, </a:t>
            </a:r>
            <a:r>
              <a:rPr lang="en-US" sz="1050" err="1"/>
              <a:t>Pushpendre</a:t>
            </a:r>
            <a:r>
              <a:rPr lang="en-US" sz="1050"/>
              <a:t> Rastogi, and Chris Dyer. 2016. </a:t>
            </a:r>
            <a:r>
              <a:rPr lang="en-US" sz="1050">
                <a:hlinkClick r:id="rId2"/>
              </a:rPr>
              <a:t>Problems With Evaluation of Word Embeddings Using Word Similarity Tasks</a:t>
            </a:r>
            <a:r>
              <a:rPr lang="en-US" sz="1050"/>
              <a:t>. In </a:t>
            </a:r>
            <a:r>
              <a:rPr lang="en-US" sz="1050" i="1"/>
              <a:t>Proceedings of the 1st Workshop on Evaluating Vector-Space Representations for NLP</a:t>
            </a:r>
            <a:r>
              <a:rPr lang="en-US" sz="1050"/>
              <a:t>, pages 30–35, Berlin, Germany. Association for Computational Linguistics.</a:t>
            </a:r>
          </a:p>
        </p:txBody>
      </p:sp>
    </p:spTree>
    <p:extLst>
      <p:ext uri="{BB962C8B-B14F-4D97-AF65-F5344CB8AC3E}">
        <p14:creationId xmlns:p14="http://schemas.microsoft.com/office/powerpoint/2010/main" val="31911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BF9-B1DC-C9EC-AD4E-981757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3" y="45909"/>
            <a:ext cx="10515600" cy="1325563"/>
          </a:xfrm>
        </p:spPr>
        <p:txBody>
          <a:bodyPr/>
          <a:lstStyle/>
          <a:p>
            <a:r>
              <a:rPr lang="en-US" sz="2800">
                <a:latin typeface="Calibri Light"/>
                <a:ea typeface="+mj-lt"/>
                <a:cs typeface="Calibri Light"/>
              </a:rPr>
              <a:t>Issues with intrinsic evaluation for low resource languages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B7F-F40E-7857-AD62-B1D3607A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72" y="160938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Datasets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Mostly comprise translations of English word similarity datasets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Intrinsic evaluation often cannot be applied in contextual settings. E.g. word similarity and analogy. 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However, several Indic languages have extrinsic evaluation datasets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Hate speech, sentiment classification, NER, POS tagging are commonly available</a:t>
            </a: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22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BF9-B1DC-C9EC-AD4E-981757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81" y="169477"/>
            <a:ext cx="10515600" cy="1325563"/>
          </a:xfrm>
        </p:spPr>
        <p:txBody>
          <a:bodyPr/>
          <a:lstStyle/>
          <a:p>
            <a:r>
              <a:rPr lang="en-US" sz="2800">
                <a:latin typeface="Calibri Light"/>
                <a:ea typeface="+mj-lt"/>
                <a:cs typeface="Calibri Light"/>
              </a:rPr>
              <a:t>Word Level Adversarial Attacks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B7F-F40E-7857-AD62-B1D3607A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94" y="141373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Calibri"/>
                <a:cs typeface="Calibri"/>
              </a:rPr>
              <a:t>Authors attribute vulnerability to word level adversarial attacks to the fact that similar words get mapped to dissimilar representations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Fast Triplet Metric Learning (FTML)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Pull words closer to their positive samples (i.e. synonyms)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Push words away from negative samples (i.e. non-synonyms)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Creates robust embeddings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Key idea : "</a:t>
            </a:r>
            <a:r>
              <a:rPr lang="en-US" i="1">
                <a:ea typeface="+mn-lt"/>
                <a:cs typeface="+mn-lt"/>
              </a:rPr>
              <a:t>A robust classifier should be able to extract similar representations when fed with similar input samples</a:t>
            </a:r>
            <a:r>
              <a:rPr lang="en-US">
                <a:ea typeface="+mn-lt"/>
                <a:cs typeface="+mn-lt"/>
              </a:rPr>
              <a:t>"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7DA13-5AF9-AFCF-3BFB-D611194794D0}"/>
              </a:ext>
            </a:extLst>
          </p:cNvPr>
          <p:cNvSpPr txBox="1"/>
          <p:nvPr/>
        </p:nvSpPr>
        <p:spPr>
          <a:xfrm>
            <a:off x="337751" y="6073346"/>
            <a:ext cx="105897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Yang, Y., Wang, X. &amp; He, K.. (2022). Robust textual embedding against word-level adversarial attacks. </a:t>
            </a:r>
            <a:r>
              <a:rPr lang="en-US" sz="1200" i="1"/>
              <a:t>Proceedings of the Thirty-Eighth Conference on Uncertainty in Artificial Intelligence</a:t>
            </a:r>
            <a:r>
              <a:rPr lang="en-US" sz="1200"/>
              <a:t>, in </a:t>
            </a:r>
            <a:r>
              <a:rPr lang="en-US" sz="1200" i="1"/>
              <a:t>Proceedings of Machine Learning Research</a:t>
            </a:r>
            <a:r>
              <a:rPr lang="en-US" sz="1200"/>
              <a:t> 180:2214-2224 Available from https://proceedings.mlr.press/v180/yang22c.html. </a:t>
            </a:r>
          </a:p>
        </p:txBody>
      </p:sp>
    </p:spTree>
    <p:extLst>
      <p:ext uri="{BB962C8B-B14F-4D97-AF65-F5344CB8AC3E}">
        <p14:creationId xmlns:p14="http://schemas.microsoft.com/office/powerpoint/2010/main" val="274112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BF9-B1DC-C9EC-AD4E-981757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3" y="45909"/>
            <a:ext cx="10515600" cy="1325563"/>
          </a:xfrm>
        </p:spPr>
        <p:txBody>
          <a:bodyPr/>
          <a:lstStyle/>
          <a:p>
            <a:r>
              <a:rPr lang="en-US" sz="2800">
                <a:latin typeface="Calibri Light"/>
                <a:ea typeface="+mj-lt"/>
                <a:cs typeface="Calibri Light"/>
              </a:rPr>
              <a:t>Issues with extrinsic evaluation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B7F-F40E-7857-AD62-B1D3607A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94" y="160938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Extrinsic evaluation can be helpful for high-level comparison of word embeddings  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May not provide detailed and interpretable information on various nuances of word embedding quality 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Deeper analysis of word embeddings is not possible </a:t>
            </a:r>
          </a:p>
          <a:p>
            <a:pPr marL="457200" lvl="1" indent="0">
              <a:buNone/>
            </a:pPr>
            <a:r>
              <a:rPr lang="en-US">
                <a:ea typeface="Calibri"/>
                <a:cs typeface="Calibri"/>
              </a:rPr>
              <a:t>1.Deeper analysis can provide useful insights to linguists in morphologically and lexically rich languages</a:t>
            </a:r>
          </a:p>
          <a:p>
            <a:pPr marL="457200" lvl="1" indent="0">
              <a:buNone/>
            </a:pPr>
            <a:r>
              <a:rPr lang="en-US">
                <a:ea typeface="Calibri"/>
                <a:cs typeface="Calibri"/>
              </a:rPr>
              <a:t>2.Actionable insights : Can be further used to understand how to improve the word model itself </a:t>
            </a:r>
            <a:endParaRPr lang="en-US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88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E81E-18C6-1F89-5323-B51D806D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46" y="468098"/>
            <a:ext cx="11329086" cy="1325563"/>
          </a:xfrm>
        </p:spPr>
        <p:txBody>
          <a:bodyPr>
            <a:normAutofit/>
          </a:bodyPr>
          <a:lstStyle/>
          <a:p>
            <a:r>
              <a:rPr lang="en-US" sz="2800">
                <a:cs typeface="Calibri Light"/>
              </a:rPr>
              <a:t>Need benchmarks other than human judgment of similarity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A987-B0FD-B5F1-D286-C302EFAA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22890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“</a:t>
            </a:r>
            <a:r>
              <a:rPr lang="en-US" i="1">
                <a:ea typeface="+mn-lt"/>
                <a:cs typeface="+mn-lt"/>
              </a:rPr>
              <a:t>Moreover, it is important to propose benchmarks other than human judgments of similarity, i.e., benchmarks for in-vivo evaluation strategy based on the analysis of the performance of applications which rely on semantic measures</a:t>
            </a:r>
            <a:r>
              <a:rPr lang="en-US">
                <a:ea typeface="+mn-lt"/>
                <a:cs typeface="+mn-lt"/>
              </a:rPr>
              <a:t>”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Hadj Taieb, M.A., Zesch, T. &amp; Ben </a:t>
            </a:r>
            <a:r>
              <a:rPr lang="en-US" sz="1600" err="1">
                <a:ea typeface="+mn-lt"/>
                <a:cs typeface="+mn-lt"/>
              </a:rPr>
              <a:t>Aouicha</a:t>
            </a:r>
            <a:r>
              <a:rPr lang="en-US" sz="1600">
                <a:ea typeface="+mn-lt"/>
                <a:cs typeface="+mn-lt"/>
              </a:rPr>
              <a:t>, M. A survey of semantic relatedness evaluation datasets and procedures. </a:t>
            </a:r>
            <a:r>
              <a:rPr lang="en-US" sz="1600" err="1">
                <a:ea typeface="+mn-lt"/>
                <a:cs typeface="+mn-lt"/>
              </a:rPr>
              <a:t>A</a:t>
            </a:r>
            <a:r>
              <a:rPr lang="en-US" sz="1600" i="1" err="1">
                <a:ea typeface="+mn-lt"/>
                <a:cs typeface="+mn-lt"/>
              </a:rPr>
              <a:t>rtif</a:t>
            </a:r>
            <a:r>
              <a:rPr lang="en-US" sz="1600" i="1">
                <a:ea typeface="+mn-lt"/>
                <a:cs typeface="+mn-lt"/>
              </a:rPr>
              <a:t> Intell Rev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53</a:t>
            </a:r>
            <a:r>
              <a:rPr lang="en-US" sz="1600">
                <a:ea typeface="+mn-lt"/>
                <a:cs typeface="+mn-lt"/>
              </a:rPr>
              <a:t>, 4407–4448 (2020). https://doi.org/10.1007/s10462-019-09796-3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97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Problem Statement &amp; Introduction</vt:lpstr>
      <vt:lpstr>ELMo</vt:lpstr>
      <vt:lpstr>Issues with word similarity </vt:lpstr>
      <vt:lpstr>Issues with word similarity </vt:lpstr>
      <vt:lpstr>Issues with intrinsic evaluation for low resource languages</vt:lpstr>
      <vt:lpstr>Word Level Adversarial Attacks</vt:lpstr>
      <vt:lpstr>Issues with extrinsic evaluation </vt:lpstr>
      <vt:lpstr>Need benchmarks other than human judgment of similarity</vt:lpstr>
      <vt:lpstr>Can we still measure "word similarity" or robustness using a semi- intrinsic approach and yet overcome the issues discussed to a good extent?   </vt:lpstr>
      <vt:lpstr>Intuition / Core idea</vt:lpstr>
      <vt:lpstr>Datasets</vt:lpstr>
      <vt:lpstr>Summary of Implementation</vt:lpstr>
      <vt:lpstr>Summary of Implementation</vt:lpstr>
      <vt:lpstr>Example</vt:lpstr>
      <vt:lpstr>High Level Overview of Results</vt:lpstr>
      <vt:lpstr>High Level Overview of Results</vt:lpstr>
      <vt:lpstr>Results: Proposed Metric</vt:lpstr>
      <vt:lpstr>Results- Product Review Sentiment Classification</vt:lpstr>
      <vt:lpstr>Results- Product Review Sentiment Classification</vt:lpstr>
      <vt:lpstr>Results- Movie Review Sentiment Classification</vt:lpstr>
      <vt:lpstr>Results- BBC News Category Classification</vt:lpstr>
      <vt:lpstr>Results- MIDAS Discourse Mode Classification</vt:lpstr>
      <vt:lpstr>Results- NLI</vt:lpstr>
      <vt:lpstr>Results- NER</vt:lpstr>
      <vt:lpstr>Results : Cloze Style Multiple Choice QnA</vt:lpstr>
      <vt:lpstr>Results: Wikipedia Section Title Prediction</vt:lpstr>
      <vt:lpstr>Advantages of the Proposed Metric</vt:lpstr>
      <vt:lpstr>Advantages of the Proposed Metric</vt:lpstr>
      <vt:lpstr>Advantages of the Proposed Metric</vt:lpstr>
      <vt:lpstr>Disadvantages of the Proposed Metric</vt:lpstr>
      <vt:lpstr>Other References 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2024-03-12T12:34:13Z</dcterms:created>
  <dcterms:modified xsi:type="dcterms:W3CDTF">2024-05-08T19:42:14Z</dcterms:modified>
</cp:coreProperties>
</file>