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530" r:id="rId5"/>
    <p:sldId id="549" r:id="rId6"/>
    <p:sldId id="534" r:id="rId7"/>
    <p:sldId id="545" r:id="rId8"/>
    <p:sldId id="547" r:id="rId9"/>
    <p:sldId id="54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15A87-0779-43B3-A4A5-0634C521FB88}" v="75" dt="2024-03-23T00:10:46.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p:scale>
          <a:sx n="76" d="100"/>
          <a:sy n="76"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22-Mar-24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3856" y="2092297"/>
            <a:ext cx="9921240" cy="1481328"/>
          </a:xfrm>
        </p:spPr>
        <p:txBody>
          <a:bodyPr/>
          <a:lstStyle/>
          <a:p>
            <a:r>
              <a:rPr lang="en-US" sz="4800" dirty="0">
                <a:ea typeface="Cambria" panose="02040503050406030204" pitchFamily="18" charset="0"/>
                <a:cs typeface="Dreaming Outloud Pro" panose="03050502040302030504" pitchFamily="66" charset="0"/>
              </a:rPr>
              <a:t>KAGGLE REPORT(2024)</a:t>
            </a:r>
            <a:br>
              <a:rPr lang="en-US" sz="4800" dirty="0">
                <a:ea typeface="Cambria" panose="02040503050406030204" pitchFamily="18" charset="0"/>
                <a:cs typeface="Dreaming Outloud Pro" panose="03050502040302030504" pitchFamily="66" charset="0"/>
              </a:rPr>
            </a:br>
            <a:r>
              <a:rPr lang="en-US" sz="4800" dirty="0">
                <a:ea typeface="Cambria" panose="02040503050406030204" pitchFamily="18" charset="0"/>
                <a:cs typeface="Dreaming Outloud Pro" panose="03050502040302030504" pitchFamily="66" charset="0"/>
              </a:rPr>
              <a:t> STAT 642/ 674</a:t>
            </a:r>
            <a:endParaRPr lang="en-US" dirty="0">
              <a:ea typeface="Cambria" panose="02040503050406030204" pitchFamily="18" charset="0"/>
              <a:cs typeface="Dreaming Outloud Pro" panose="03050502040302030504" pitchFamily="66" charset="0"/>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619553" y="4727635"/>
            <a:ext cx="7068312" cy="758952"/>
          </a:xfrm>
        </p:spPr>
        <p:txBody>
          <a:bodyPr/>
          <a:lstStyle/>
          <a:p>
            <a:pPr algn="l"/>
            <a:r>
              <a:rPr lang="en-US" b="1" dirty="0">
                <a:latin typeface="+mj-lt"/>
                <a:cs typeface="Dreaming Outloud Pro" panose="020F0502020204030204" pitchFamily="66" charset="0"/>
              </a:rPr>
              <a:t>TEAM MEMBERS:</a:t>
            </a:r>
          </a:p>
          <a:p>
            <a:pPr algn="l"/>
            <a:r>
              <a:rPr lang="en-US" b="1" i="1" dirty="0">
                <a:latin typeface="+mj-lt"/>
                <a:cs typeface="Dreaming Outloud Pro" panose="020F0502020204030204" pitchFamily="66" charset="0"/>
              </a:rPr>
              <a:t>VEDANT DERE</a:t>
            </a:r>
          </a:p>
          <a:p>
            <a:pPr algn="l"/>
            <a:r>
              <a:rPr lang="en-US" b="1" i="1" dirty="0">
                <a:latin typeface="+mj-lt"/>
                <a:cs typeface="Dreaming Outloud Pro" panose="020F0502020204030204" pitchFamily="66" charset="0"/>
              </a:rPr>
              <a:t>ISHANK SETHI </a:t>
            </a:r>
          </a:p>
          <a:p>
            <a:pPr algn="l"/>
            <a:r>
              <a:rPr lang="en-US" b="1" i="1" dirty="0">
                <a:latin typeface="+mj-lt"/>
                <a:cs typeface="Dreaming Outloud Pro" panose="020F0502020204030204" pitchFamily="66" charset="0"/>
              </a:rPr>
              <a:t>KRATI BAKLIWAL</a:t>
            </a:r>
          </a:p>
          <a:p>
            <a:pPr algn="l"/>
            <a:endParaRPr lang="en-US" b="1" dirty="0">
              <a:latin typeface="+mj-lt"/>
              <a:cs typeface="Dreaming Outloud Pro" panose="020F0502020204030204" pitchFamily="66" charset="0"/>
            </a:endParaRP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EC163CC-2314-A65F-C7C4-124E87449E3C}"/>
              </a:ext>
            </a:extLst>
          </p:cNvPr>
          <p:cNvSpPr>
            <a:spLocks noGrp="1"/>
          </p:cNvSpPr>
          <p:nvPr>
            <p:ph type="title"/>
          </p:nvPr>
        </p:nvSpPr>
        <p:spPr>
          <a:xfrm>
            <a:off x="532478" y="0"/>
            <a:ext cx="6902911" cy="855686"/>
          </a:xfrm>
        </p:spPr>
        <p:txBody>
          <a:bodyPr>
            <a:normAutofit/>
          </a:bodyPr>
          <a:lstStyle/>
          <a:p>
            <a:r>
              <a:rPr lang="en-US" dirty="0"/>
              <a:t>Data understanding</a:t>
            </a:r>
          </a:p>
        </p:txBody>
      </p:sp>
      <p:sp>
        <p:nvSpPr>
          <p:cNvPr id="6" name="Subtitle 2">
            <a:extLst>
              <a:ext uri="{FF2B5EF4-FFF2-40B4-BE49-F238E27FC236}">
                <a16:creationId xmlns:a16="http://schemas.microsoft.com/office/drawing/2014/main" id="{A1EF5C7B-EFAA-23C0-1091-0DA63FC2EC5B}"/>
              </a:ext>
            </a:extLst>
          </p:cNvPr>
          <p:cNvSpPr txBox="1">
            <a:spLocks/>
          </p:cNvSpPr>
          <p:nvPr/>
        </p:nvSpPr>
        <p:spPr>
          <a:xfrm>
            <a:off x="267554" y="920928"/>
            <a:ext cx="5538119" cy="4351338"/>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900" b="1" dirty="0">
                <a:effectLst/>
                <a:latin typeface="Söhne"/>
              </a:rPr>
              <a:t>Background:</a:t>
            </a:r>
            <a:r>
              <a:rPr lang="en-US" sz="1900" b="0" dirty="0">
                <a:effectLst/>
                <a:latin typeface="Söhne"/>
              </a:rPr>
              <a:t> </a:t>
            </a:r>
            <a:r>
              <a:rPr lang="en-US" sz="1900" dirty="0">
                <a:latin typeface="Söhne"/>
              </a:rPr>
              <a:t>A</a:t>
            </a:r>
            <a:r>
              <a:rPr lang="en-US" sz="1900" b="0" i="0" dirty="0">
                <a:effectLst/>
                <a:latin typeface="Söhne"/>
              </a:rPr>
              <a:t>ddresses the challenge of predicting customer churn for a large online store, where approximately 90% of customers do not return.</a:t>
            </a:r>
          </a:p>
          <a:p>
            <a:pPr>
              <a:lnSpc>
                <a:spcPct val="90000"/>
              </a:lnSpc>
            </a:pPr>
            <a:r>
              <a:rPr lang="en-US" sz="1900" b="1" dirty="0">
                <a:latin typeface="Söhne"/>
              </a:rPr>
              <a:t>Goal</a:t>
            </a:r>
            <a:r>
              <a:rPr lang="en-US" sz="1900" dirty="0">
                <a:latin typeface="Söhne"/>
              </a:rPr>
              <a:t>: </a:t>
            </a:r>
            <a:r>
              <a:rPr lang="en-US" sz="1900" b="0" i="0" dirty="0">
                <a:effectLst/>
                <a:latin typeface="Söhne"/>
              </a:rPr>
              <a:t>To develop a classification model to predict customers who are likely not to return, enabling the company to take proactive measures for retention.</a:t>
            </a:r>
          </a:p>
          <a:p>
            <a:pPr>
              <a:lnSpc>
                <a:spcPct val="90000"/>
              </a:lnSpc>
            </a:pPr>
            <a:r>
              <a:rPr lang="en-US" sz="1900" dirty="0">
                <a:latin typeface="Söhne"/>
              </a:rPr>
              <a:t>The curve is  close to the top-left corner, indicating the </a:t>
            </a:r>
            <a:r>
              <a:rPr lang="en-US" sz="1900" dirty="0" err="1">
                <a:latin typeface="Söhne"/>
              </a:rPr>
              <a:t>XGBoost</a:t>
            </a:r>
            <a:r>
              <a:rPr lang="en-US" sz="1900" dirty="0">
                <a:latin typeface="Söhne"/>
              </a:rPr>
              <a:t> model has excellent performance in distinguishing between the two classes.</a:t>
            </a:r>
          </a:p>
          <a:p>
            <a:pPr>
              <a:lnSpc>
                <a:spcPct val="90000"/>
              </a:lnSpc>
            </a:pPr>
            <a:r>
              <a:rPr lang="en-US" sz="1900" dirty="0">
                <a:latin typeface="Söhne"/>
              </a:rPr>
              <a:t>The (AUC) appears to be very high, close to 1.0. A higher AUC value indicates better overall performance of the model.</a:t>
            </a:r>
          </a:p>
          <a:p>
            <a:pPr>
              <a:lnSpc>
                <a:spcPct val="90000"/>
              </a:lnSpc>
            </a:pPr>
            <a:r>
              <a:rPr lang="en-US" sz="1900" dirty="0">
                <a:latin typeface="Söhne"/>
              </a:rPr>
              <a:t>The curve's shape suggests that the model can achieve a high true positive rate (sensitivity) while maintaining a low false positive rate (1 - specificity), which is desirable in many classification tasks.</a:t>
            </a:r>
          </a:p>
        </p:txBody>
      </p:sp>
      <p:pic>
        <p:nvPicPr>
          <p:cNvPr id="8" name="Picture 7" descr="A graph of a curve&#10;&#10;Description automatically generated with medium confidence">
            <a:extLst>
              <a:ext uri="{FF2B5EF4-FFF2-40B4-BE49-F238E27FC236}">
                <a16:creationId xmlns:a16="http://schemas.microsoft.com/office/drawing/2014/main" id="{F4923708-74B4-2C29-4782-7321FAB21BD8}"/>
              </a:ext>
            </a:extLst>
          </p:cNvPr>
          <p:cNvPicPr>
            <a:picLocks noChangeAspect="1"/>
          </p:cNvPicPr>
          <p:nvPr/>
        </p:nvPicPr>
        <p:blipFill>
          <a:blip r:embed="rId2"/>
          <a:stretch>
            <a:fillRect/>
          </a:stretch>
        </p:blipFill>
        <p:spPr>
          <a:xfrm>
            <a:off x="6256178" y="1975243"/>
            <a:ext cx="5538120" cy="2907513"/>
          </a:xfrm>
          <a:prstGeom prst="rect">
            <a:avLst/>
          </a:prstGeom>
          <a:noFill/>
        </p:spPr>
      </p:pic>
    </p:spTree>
    <p:extLst>
      <p:ext uri="{BB962C8B-B14F-4D97-AF65-F5344CB8AC3E}">
        <p14:creationId xmlns:p14="http://schemas.microsoft.com/office/powerpoint/2010/main" val="353158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68993" y="258085"/>
            <a:ext cx="6971783" cy="758952"/>
          </a:xfrm>
        </p:spPr>
        <p:txBody>
          <a:bodyPr/>
          <a:lstStyle/>
          <a:p>
            <a:r>
              <a:rPr lang="en-US" dirty="0"/>
              <a:t>DATA PREPARATION </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435188" y="1201703"/>
            <a:ext cx="11321624" cy="4938880"/>
          </a:xfrm>
        </p:spPr>
        <p:txBody>
          <a:bodyPr/>
          <a:lstStyle/>
          <a:p>
            <a:pPr marL="342900" indent="-342900" algn="l">
              <a:buFont typeface="Arial" panose="020B0604020202020204" pitchFamily="34" charset="0"/>
              <a:buChar char="•"/>
            </a:pPr>
            <a:r>
              <a:rPr lang="en-US" sz="2100" b="0" i="0" dirty="0">
                <a:effectLst/>
                <a:latin typeface="Söhne"/>
              </a:rPr>
              <a:t>To guarantee data quality, columns were checked for duplicate entries and missing values.</a:t>
            </a:r>
            <a:r>
              <a:rPr lang="en-US" sz="2100" dirty="0">
                <a:latin typeface="Söhne"/>
              </a:rPr>
              <a:t> </a:t>
            </a:r>
            <a:r>
              <a:rPr lang="en-US" sz="2100" b="0" i="0" dirty="0">
                <a:effectLst/>
                <a:latin typeface="Söhne"/>
              </a:rPr>
              <a:t>Stratified sampling was used to ease the class imbalance in the target variable ('churn’).</a:t>
            </a:r>
            <a:endParaRPr lang="en-US" sz="2100" dirty="0">
              <a:latin typeface="Söhne"/>
            </a:endParaRPr>
          </a:p>
          <a:p>
            <a:pPr marL="342900" indent="-342900" algn="l">
              <a:buFont typeface="Arial" panose="020B0604020202020204" pitchFamily="34" charset="0"/>
              <a:buChar char="•"/>
            </a:pPr>
            <a:r>
              <a:rPr kumimoji="0" lang="en-US" altLang="en-US" sz="2100" b="0" i="0" u="none" strike="noStrike" cap="none" normalizeH="0" baseline="0" dirty="0">
                <a:ln>
                  <a:noFill/>
                </a:ln>
                <a:effectLst/>
                <a:latin typeface="Söhne"/>
              </a:rPr>
              <a:t>Categorical variables were transformed into factors, and datasets were divided into training and testing sets</a:t>
            </a:r>
            <a:endParaRPr lang="en-US" altLang="en-US" sz="2100" dirty="0">
              <a:latin typeface="Söhne"/>
            </a:endParaRPr>
          </a:p>
          <a:p>
            <a:pPr marL="342900" indent="-342900" algn="l">
              <a:buFont typeface="Arial" panose="020B0604020202020204" pitchFamily="34" charset="0"/>
              <a:buChar char="•"/>
            </a:pPr>
            <a:r>
              <a:rPr lang="en-US" sz="2100" u="sng" dirty="0" err="1">
                <a:latin typeface="Söhne"/>
              </a:rPr>
              <a:t>XGBoost</a:t>
            </a:r>
            <a:r>
              <a:rPr lang="en-US" sz="2100" u="sng" dirty="0">
                <a:latin typeface="Söhne"/>
              </a:rPr>
              <a:t> Model Parameters</a:t>
            </a:r>
            <a:r>
              <a:rPr lang="en-US" sz="2100" dirty="0">
                <a:latin typeface="Söhne"/>
              </a:rPr>
              <a:t>:- </a:t>
            </a:r>
            <a:r>
              <a:rPr lang="en-US" sz="2100" dirty="0" err="1">
                <a:latin typeface="Söhne"/>
              </a:rPr>
              <a:t>nrounds</a:t>
            </a:r>
            <a:r>
              <a:rPr lang="en-US" sz="2100" dirty="0">
                <a:latin typeface="Söhne"/>
              </a:rPr>
              <a:t>: Determines the number of boosting rounds.</a:t>
            </a:r>
          </a:p>
          <a:p>
            <a:pPr marL="342900" indent="-342900" algn="l">
              <a:buFont typeface="Arial" panose="020B0604020202020204" pitchFamily="34" charset="0"/>
              <a:buChar char="•"/>
            </a:pPr>
            <a:r>
              <a:rPr lang="en-US" sz="2100" i="1" u="sng" dirty="0">
                <a:latin typeface="Söhne"/>
              </a:rPr>
              <a:t>Setting </a:t>
            </a:r>
            <a:r>
              <a:rPr lang="en-US" sz="2100" i="1" u="sng" dirty="0" err="1">
                <a:latin typeface="Söhne"/>
              </a:rPr>
              <a:t>nrounds</a:t>
            </a:r>
            <a:r>
              <a:rPr lang="en-US" sz="2100" i="1" u="sng" dirty="0">
                <a:latin typeface="Söhne"/>
              </a:rPr>
              <a:t> (70</a:t>
            </a:r>
            <a:r>
              <a:rPr lang="en-US" sz="2100" i="1" dirty="0">
                <a:latin typeface="Söhne"/>
              </a:rPr>
              <a:t>): </a:t>
            </a:r>
            <a:r>
              <a:rPr lang="en-US" sz="2100" dirty="0">
                <a:latin typeface="Söhne"/>
              </a:rPr>
              <a:t>Allows the model to iteratively refine its predictions and improve performance over multiple iterations. </a:t>
            </a:r>
          </a:p>
          <a:p>
            <a:pPr marL="342900" indent="-342900" algn="l">
              <a:buFont typeface="Arial" panose="020B0604020202020204" pitchFamily="34" charset="0"/>
              <a:buChar char="•"/>
            </a:pPr>
            <a:r>
              <a:rPr lang="en-US" sz="2100" i="1" u="sng" dirty="0">
                <a:latin typeface="Söhne"/>
              </a:rPr>
              <a:t>Low learning rate eta (0.01</a:t>
            </a:r>
            <a:r>
              <a:rPr lang="en-US" sz="2100" dirty="0">
                <a:latin typeface="Söhne"/>
              </a:rPr>
              <a:t>): Sets a low learning rate to ensure cautious steps in gradient descent, facilitating finer adjustments during model training and potentially enhancing convergence.</a:t>
            </a:r>
          </a:p>
          <a:p>
            <a:pPr marL="342900" indent="-342900" algn="l">
              <a:buFont typeface="Arial" panose="020B0604020202020204" pitchFamily="34" charset="0"/>
              <a:buChar char="•"/>
            </a:pPr>
            <a:r>
              <a:rPr lang="en-US" sz="2100" i="1" u="sng" dirty="0">
                <a:latin typeface="Söhne"/>
              </a:rPr>
              <a:t>Max _Depth (3</a:t>
            </a:r>
            <a:r>
              <a:rPr lang="en-US" sz="2100" dirty="0">
                <a:latin typeface="Söhne"/>
              </a:rPr>
              <a:t>): Restricts the depth of each tree in the ensemble, mitigating overfitting by promoting simpler, more interpretable models while maintaining predictive power.</a:t>
            </a:r>
          </a:p>
          <a:p>
            <a:pPr marL="342900" indent="-342900" algn="l">
              <a:buFont typeface="Arial" panose="020B0604020202020204" pitchFamily="34" charset="0"/>
              <a:buChar char="•"/>
            </a:pPr>
            <a:r>
              <a:rPr lang="en-US" sz="2100" dirty="0">
                <a:latin typeface="Söhne"/>
              </a:rPr>
              <a:t>Original - Categorical variables were transformed into factors, and datasets were divided into training and testing sets.</a:t>
            </a:r>
          </a:p>
          <a:p>
            <a:pPr marL="342900" indent="-342900" algn="l">
              <a:buFont typeface="Arial" panose="020B0604020202020204" pitchFamily="34" charset="0"/>
              <a:buChar char="•"/>
            </a:pPr>
            <a:r>
              <a:rPr lang="en-US" sz="2100" dirty="0">
                <a:latin typeface="Söhne"/>
              </a:rPr>
              <a:t>New - Target variable was transformed into factor as its essential for categorical classification tasks and training dataset was divided into train and test to ensure accuracy.</a:t>
            </a:r>
          </a:p>
          <a:p>
            <a:pPr algn="l"/>
            <a:endParaRPr lang="en-US" sz="2100" dirty="0">
              <a:latin typeface="Söhne"/>
            </a:endParaRPr>
          </a:p>
          <a:p>
            <a:pPr algn="l"/>
            <a:endParaRPr lang="en-US" sz="2100" b="0" i="0" dirty="0">
              <a:effectLst/>
              <a:latin typeface="Söhne"/>
            </a:endParaRPr>
          </a:p>
          <a:p>
            <a:pPr algn="l"/>
            <a:endParaRPr lang="en-US" sz="2100" b="0" i="0" dirty="0">
              <a:effectLst/>
              <a:latin typeface="Söhne"/>
            </a:endParaRPr>
          </a:p>
          <a:p>
            <a:pPr algn="l"/>
            <a:endParaRPr lang="en-US" sz="2100" b="0" i="0" dirty="0">
              <a:effectLst/>
              <a:latin typeface="Söhne"/>
            </a:endParaRPr>
          </a:p>
          <a:p>
            <a:pPr algn="l"/>
            <a:endParaRPr lang="en-US" sz="2100" b="0" i="0" dirty="0">
              <a:effectLst/>
              <a:latin typeface="Söhne"/>
            </a:endParaRPr>
          </a:p>
        </p:txBody>
      </p:sp>
      <p:sp>
        <p:nvSpPr>
          <p:cNvPr id="7" name="Rectangle 4">
            <a:extLst>
              <a:ext uri="{FF2B5EF4-FFF2-40B4-BE49-F238E27FC236}">
                <a16:creationId xmlns:a16="http://schemas.microsoft.com/office/drawing/2014/main" id="{5E991BE6-D520-FCB8-B644-BB0D5056B953}"/>
              </a:ext>
            </a:extLst>
          </p:cNvPr>
          <p:cNvSpPr>
            <a:spLocks noChangeArrowheads="1"/>
          </p:cNvSpPr>
          <p:nvPr/>
        </p:nvSpPr>
        <p:spPr bwMode="auto">
          <a:xfrm>
            <a:off x="294879" y="83237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BC84179-9D1A-6473-1FB2-BF2FF5FB55C2}"/>
              </a:ext>
            </a:extLst>
          </p:cNvPr>
          <p:cNvSpPr txBox="1"/>
          <p:nvPr/>
        </p:nvSpPr>
        <p:spPr>
          <a:xfrm>
            <a:off x="1081668" y="564432"/>
            <a:ext cx="6094140" cy="769441"/>
          </a:xfrm>
          <a:prstGeom prst="rect">
            <a:avLst/>
          </a:prstGeom>
          <a:noFill/>
        </p:spPr>
        <p:txBody>
          <a:bodyPr wrap="square">
            <a:spAutoFit/>
          </a:bodyPr>
          <a:lstStyle/>
          <a:p>
            <a:r>
              <a:rPr lang="en-US" sz="4400" b="1" dirty="0">
                <a:solidFill>
                  <a:schemeClr val="bg1"/>
                </a:solidFill>
                <a:latin typeface="+mj-lt"/>
              </a:rPr>
              <a:t>DATA</a:t>
            </a:r>
            <a:r>
              <a:rPr lang="en-US" sz="4400" b="1" dirty="0">
                <a:latin typeface="+mj-lt"/>
              </a:rPr>
              <a:t> </a:t>
            </a:r>
            <a:r>
              <a:rPr lang="en-US" sz="4400" b="1" dirty="0">
                <a:solidFill>
                  <a:schemeClr val="bg1"/>
                </a:solidFill>
                <a:latin typeface="+mj-lt"/>
              </a:rPr>
              <a:t>MODELING</a:t>
            </a:r>
            <a:endParaRPr lang="en-IN" sz="4400" b="1" dirty="0">
              <a:solidFill>
                <a:schemeClr val="bg1"/>
              </a:solidFill>
              <a:latin typeface="+mj-lt"/>
            </a:endParaRPr>
          </a:p>
        </p:txBody>
      </p:sp>
      <p:sp>
        <p:nvSpPr>
          <p:cNvPr id="12" name="TextBox 11">
            <a:extLst>
              <a:ext uri="{FF2B5EF4-FFF2-40B4-BE49-F238E27FC236}">
                <a16:creationId xmlns:a16="http://schemas.microsoft.com/office/drawing/2014/main" id="{A4EE94A5-57BC-06B9-1A40-A9D66C1FACA7}"/>
              </a:ext>
            </a:extLst>
          </p:cNvPr>
          <p:cNvSpPr txBox="1"/>
          <p:nvPr/>
        </p:nvSpPr>
        <p:spPr>
          <a:xfrm>
            <a:off x="738768" y="1723085"/>
            <a:ext cx="10685136" cy="452431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latin typeface="Söhne"/>
              </a:rPr>
              <a:t>The model used in this scenario is an </a:t>
            </a:r>
            <a:r>
              <a:rPr lang="en-US" sz="2400" dirty="0" err="1">
                <a:solidFill>
                  <a:schemeClr val="bg1"/>
                </a:solidFill>
                <a:latin typeface="Söhne"/>
              </a:rPr>
              <a:t>XGBoost</a:t>
            </a:r>
            <a:r>
              <a:rPr lang="en-US" sz="2400" dirty="0">
                <a:solidFill>
                  <a:schemeClr val="bg1"/>
                </a:solidFill>
                <a:latin typeface="Söhne"/>
              </a:rPr>
              <a:t> model, which stands for </a:t>
            </a:r>
            <a:r>
              <a:rPr lang="en-US" sz="2400" dirty="0" err="1">
                <a:solidFill>
                  <a:schemeClr val="bg1"/>
                </a:solidFill>
                <a:latin typeface="Söhne"/>
              </a:rPr>
              <a:t>eXtreme</a:t>
            </a:r>
            <a:r>
              <a:rPr lang="en-US" sz="2400" dirty="0">
                <a:solidFill>
                  <a:schemeClr val="bg1"/>
                </a:solidFill>
                <a:latin typeface="Söhne"/>
              </a:rPr>
              <a:t> Gradient Boosting</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latin typeface="Söhne"/>
              </a:rPr>
              <a:t>In our project, We chose </a:t>
            </a:r>
            <a:r>
              <a:rPr lang="en-US" sz="2400" dirty="0" err="1">
                <a:solidFill>
                  <a:schemeClr val="bg1"/>
                </a:solidFill>
                <a:latin typeface="Söhne"/>
              </a:rPr>
              <a:t>XGBoost</a:t>
            </a:r>
            <a:r>
              <a:rPr lang="en-US" sz="2400" dirty="0">
                <a:solidFill>
                  <a:schemeClr val="bg1"/>
                </a:solidFill>
                <a:latin typeface="Söhne"/>
              </a:rPr>
              <a:t> for its unparalleled predictive accuracy, scalability to handle large datasets efficiently, and its ability to provide insights into feature importance, crucial for understanding complex relationships between variables and driving actionable business decisions</a:t>
            </a:r>
            <a:r>
              <a:rPr lang="en-US" sz="2400" dirty="0">
                <a:solidFill>
                  <a:schemeClr val="bg1"/>
                </a:solidFill>
              </a:rPr>
              <a:t>.</a:t>
            </a:r>
          </a:p>
          <a:p>
            <a:pPr marL="342900" indent="-342900">
              <a:buFont typeface="Arial" panose="020B0604020202020204" pitchFamily="34" charset="0"/>
              <a:buChar char="•"/>
            </a:pPr>
            <a:r>
              <a:rPr lang="en-US" sz="2400" dirty="0">
                <a:solidFill>
                  <a:schemeClr val="bg1"/>
                </a:solidFill>
                <a:latin typeface="Söhne"/>
              </a:rPr>
              <a:t>Achieved a high accuracy ranging from 85-91 percent on the training dataset.</a:t>
            </a:r>
          </a:p>
          <a:p>
            <a:pPr marL="342900" indent="-342900">
              <a:buFont typeface="Arial" panose="020B0604020202020204" pitchFamily="34" charset="0"/>
              <a:buChar char="•"/>
            </a:pPr>
            <a:r>
              <a:rPr lang="en-US" sz="2400" dirty="0">
                <a:solidFill>
                  <a:schemeClr val="bg1"/>
                </a:solidFill>
                <a:latin typeface="Söhne"/>
              </a:rPr>
              <a:t>Confusion matrix analysis showing counts of true negatives (72), false positives (34), false negatives (698), and true positives (5967).</a:t>
            </a:r>
          </a:p>
          <a:p>
            <a:pPr marL="342900" indent="-342900">
              <a:buFont typeface="Arial" panose="020B0604020202020204" pitchFamily="34" charset="0"/>
              <a:buChar char="•"/>
            </a:pPr>
            <a:r>
              <a:rPr lang="en-US" sz="2400" dirty="0">
                <a:solidFill>
                  <a:schemeClr val="bg1"/>
                </a:solidFill>
                <a:latin typeface="Söhne"/>
              </a:rPr>
              <a:t>An ROC (Receiver Operating Characteristic) ranging from 75% to 84% in training dataset indicates the model's ability to distinguish between classes, with higher values suggesting better discrimination performance</a:t>
            </a:r>
            <a:r>
              <a:rPr lang="en-US" sz="2400" dirty="0">
                <a:solidFill>
                  <a:schemeClr val="bg1"/>
                </a:solidFill>
              </a:rPr>
              <a:t>.</a:t>
            </a:r>
            <a:endParaRPr lang="en-IN" sz="2400" dirty="0">
              <a:solidFill>
                <a:schemeClr val="bg1"/>
              </a:solidFill>
            </a:endParaRPr>
          </a:p>
        </p:txBody>
      </p:sp>
    </p:spTree>
    <p:extLst>
      <p:ext uri="{BB962C8B-B14F-4D97-AF65-F5344CB8AC3E}">
        <p14:creationId xmlns:p14="http://schemas.microsoft.com/office/powerpoint/2010/main" val="136686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522989" y="1790362"/>
            <a:ext cx="10651829" cy="4886886"/>
          </a:xfrm>
        </p:spPr>
        <p:txBody>
          <a:bodyPr/>
          <a:lstStyle/>
          <a:p>
            <a:pPr marL="342900" indent="-342900" algn="l">
              <a:buFont typeface="Arial" panose="020B0604020202020204" pitchFamily="34" charset="0"/>
              <a:buChar char="•"/>
            </a:pPr>
            <a:r>
              <a:rPr lang="en-US" i="1" u="sng" dirty="0">
                <a:latin typeface="Söhne"/>
              </a:rPr>
              <a:t>Accuracy</a:t>
            </a:r>
            <a:r>
              <a:rPr lang="en-US" dirty="0">
                <a:latin typeface="Söhne"/>
              </a:rPr>
              <a:t>: The model achieves an accuracy of approximately 89.19%, indicating that it correctly predicts churn status for about 89.19% of the instances.</a:t>
            </a:r>
          </a:p>
          <a:p>
            <a:pPr marL="342900" indent="-342900" algn="l">
              <a:buFont typeface="Arial" panose="020B0604020202020204" pitchFamily="34" charset="0"/>
              <a:buChar char="•"/>
            </a:pPr>
            <a:r>
              <a:rPr lang="en-US" i="1" u="sng" dirty="0">
                <a:latin typeface="Söhne"/>
              </a:rPr>
              <a:t>AUC (Area Under the ROC Curve</a:t>
            </a:r>
            <a:r>
              <a:rPr lang="en-US" dirty="0">
                <a:latin typeface="Söhne"/>
              </a:rPr>
              <a:t>): The AUC for the </a:t>
            </a:r>
            <a:r>
              <a:rPr lang="en-US" dirty="0" err="1">
                <a:latin typeface="Söhne"/>
              </a:rPr>
              <a:t>XGBoost</a:t>
            </a:r>
            <a:r>
              <a:rPr lang="en-US" dirty="0">
                <a:latin typeface="Söhne"/>
              </a:rPr>
              <a:t> model is approximately 0.787, reflecting its moderate ability to discriminate between customers likely to churn and those who are not.</a:t>
            </a:r>
          </a:p>
          <a:p>
            <a:pPr marL="342900" indent="-342900" algn="l">
              <a:buFont typeface="Arial" panose="020B0604020202020204" pitchFamily="34" charset="0"/>
              <a:buChar char="•"/>
            </a:pPr>
            <a:r>
              <a:rPr lang="en-US" i="1" u="sng" dirty="0">
                <a:latin typeface="Söhne"/>
              </a:rPr>
              <a:t>Confusion Matrix</a:t>
            </a:r>
            <a:r>
              <a:rPr lang="en-US" dirty="0">
                <a:latin typeface="Söhne"/>
              </a:rPr>
              <a:t>: The confusion matrix shows the distribution of true negatives (72), false positives (34), false negatives (698), and true positives (5967), revealing the model's performance across different prediction outcomes.</a:t>
            </a:r>
          </a:p>
          <a:p>
            <a:pPr marL="342900" indent="-342900" algn="l">
              <a:buFont typeface="Arial" panose="020B0604020202020204" pitchFamily="34" charset="0"/>
              <a:buChar char="•"/>
            </a:pPr>
            <a:r>
              <a:rPr lang="en-US" i="1" u="sng" dirty="0" err="1">
                <a:latin typeface="Söhne"/>
              </a:rPr>
              <a:t>Mcnemar's</a:t>
            </a:r>
            <a:r>
              <a:rPr lang="en-US" i="1" u="sng" dirty="0">
                <a:latin typeface="Söhne"/>
              </a:rPr>
              <a:t> Test P-Value</a:t>
            </a:r>
            <a:r>
              <a:rPr lang="en-US" dirty="0">
                <a:latin typeface="Söhne"/>
              </a:rPr>
              <a:t>: The p-value for </a:t>
            </a:r>
            <a:r>
              <a:rPr lang="en-US" dirty="0" err="1">
                <a:latin typeface="Söhne"/>
              </a:rPr>
              <a:t>Mcnemar's</a:t>
            </a:r>
            <a:r>
              <a:rPr lang="en-US" dirty="0">
                <a:latin typeface="Söhne"/>
              </a:rPr>
              <a:t> test is less than 2e-16, indicating a significant difference between predicted and actual churn classifications, suggesting potential model improvement opportunities.</a:t>
            </a:r>
          </a:p>
        </p:txBody>
      </p:sp>
      <p:sp>
        <p:nvSpPr>
          <p:cNvPr id="12" name="TextBox 11">
            <a:extLst>
              <a:ext uri="{FF2B5EF4-FFF2-40B4-BE49-F238E27FC236}">
                <a16:creationId xmlns:a16="http://schemas.microsoft.com/office/drawing/2014/main" id="{C0281039-375C-BBC7-A075-307F4064EA09}"/>
              </a:ext>
            </a:extLst>
          </p:cNvPr>
          <p:cNvSpPr txBox="1"/>
          <p:nvPr/>
        </p:nvSpPr>
        <p:spPr>
          <a:xfrm>
            <a:off x="799058" y="454323"/>
            <a:ext cx="8267009" cy="830997"/>
          </a:xfrm>
          <a:prstGeom prst="rect">
            <a:avLst/>
          </a:prstGeom>
          <a:noFill/>
        </p:spPr>
        <p:txBody>
          <a:bodyPr wrap="square">
            <a:spAutoFit/>
          </a:bodyPr>
          <a:lstStyle/>
          <a:p>
            <a:r>
              <a:rPr lang="en-US" sz="4800" b="1" dirty="0">
                <a:solidFill>
                  <a:schemeClr val="bg1"/>
                </a:solidFill>
                <a:latin typeface="+mj-lt"/>
              </a:rPr>
              <a:t>EVALUATION</a:t>
            </a:r>
            <a:r>
              <a:rPr lang="en-US" sz="4800" b="1" dirty="0">
                <a:latin typeface="+mj-lt"/>
              </a:rPr>
              <a:t> </a:t>
            </a:r>
            <a:r>
              <a:rPr lang="en-US" sz="4800" b="1" dirty="0">
                <a:solidFill>
                  <a:schemeClr val="bg1"/>
                </a:solidFill>
                <a:latin typeface="+mj-lt"/>
              </a:rPr>
              <a:t>METHODOLOGY</a:t>
            </a:r>
            <a:endParaRPr lang="en-IN" sz="4800" b="1" dirty="0">
              <a:solidFill>
                <a:schemeClr val="bg1"/>
              </a:solidFill>
              <a:latin typeface="+mj-lt"/>
            </a:endParaRPr>
          </a:p>
        </p:txBody>
      </p:sp>
    </p:spTree>
    <p:extLst>
      <p:ext uri="{BB962C8B-B14F-4D97-AF65-F5344CB8AC3E}">
        <p14:creationId xmlns:p14="http://schemas.microsoft.com/office/powerpoint/2010/main" val="391326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F8E0-3B7A-87D1-B056-CAF97D666BDF}"/>
              </a:ext>
            </a:extLst>
          </p:cNvPr>
          <p:cNvSpPr>
            <a:spLocks noGrp="1"/>
          </p:cNvSpPr>
          <p:nvPr>
            <p:ph type="ctrTitle"/>
          </p:nvPr>
        </p:nvSpPr>
        <p:spPr>
          <a:xfrm>
            <a:off x="628800" y="540562"/>
            <a:ext cx="8344378" cy="675592"/>
          </a:xfrm>
        </p:spPr>
        <p:txBody>
          <a:bodyPr/>
          <a:lstStyle/>
          <a:p>
            <a:r>
              <a:rPr lang="en-IN" sz="4000" dirty="0"/>
              <a:t>M</a:t>
            </a:r>
            <a:r>
              <a:rPr lang="en-IN" sz="4000" i="0" dirty="0">
                <a:effectLst/>
              </a:rPr>
              <a:t>anagerial implications</a:t>
            </a:r>
            <a:endParaRPr lang="en-IN" sz="4000" dirty="0"/>
          </a:p>
        </p:txBody>
      </p:sp>
      <p:sp>
        <p:nvSpPr>
          <p:cNvPr id="6" name="Title 1">
            <a:extLst>
              <a:ext uri="{FF2B5EF4-FFF2-40B4-BE49-F238E27FC236}">
                <a16:creationId xmlns:a16="http://schemas.microsoft.com/office/drawing/2014/main" id="{618EDF5C-CC7D-6FA9-E60F-A8C1C584E613}"/>
              </a:ext>
            </a:extLst>
          </p:cNvPr>
          <p:cNvSpPr txBox="1">
            <a:spLocks/>
          </p:cNvSpPr>
          <p:nvPr/>
        </p:nvSpPr>
        <p:spPr>
          <a:xfrm>
            <a:off x="628800" y="3429000"/>
            <a:ext cx="4053732" cy="6755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IN" sz="4000" i="0" dirty="0">
                <a:solidFill>
                  <a:schemeClr val="bg1"/>
                </a:solidFill>
                <a:effectLst/>
                <a:latin typeface="+mj-lt"/>
              </a:rPr>
              <a:t>LIMITATIONs</a:t>
            </a:r>
            <a:endParaRPr lang="en-IN" sz="4000" dirty="0">
              <a:solidFill>
                <a:schemeClr val="bg1"/>
              </a:solidFill>
              <a:latin typeface="+mj-lt"/>
            </a:endParaRPr>
          </a:p>
        </p:txBody>
      </p:sp>
      <p:sp>
        <p:nvSpPr>
          <p:cNvPr id="8" name="TextBox 7">
            <a:extLst>
              <a:ext uri="{FF2B5EF4-FFF2-40B4-BE49-F238E27FC236}">
                <a16:creationId xmlns:a16="http://schemas.microsoft.com/office/drawing/2014/main" id="{0A9A795E-5DC1-9BC4-768A-CA89C4E4816B}"/>
              </a:ext>
            </a:extLst>
          </p:cNvPr>
          <p:cNvSpPr txBox="1"/>
          <p:nvPr/>
        </p:nvSpPr>
        <p:spPr>
          <a:xfrm>
            <a:off x="432856" y="1423416"/>
            <a:ext cx="11326285" cy="1754326"/>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chemeClr val="bg1"/>
                </a:solidFill>
                <a:effectLst/>
                <a:latin typeface="Söhne"/>
              </a:rPr>
              <a:t>Targeted Marketing</a:t>
            </a:r>
            <a:r>
              <a:rPr lang="en-US" i="0" dirty="0">
                <a:solidFill>
                  <a:schemeClr val="bg1"/>
                </a:solidFill>
                <a:effectLst/>
                <a:latin typeface="Söhne"/>
              </a:rPr>
              <a:t>: Apply the approach to target and improve engagement and retention by personalizing marketing campaigns for clients who pose a risk.</a:t>
            </a:r>
          </a:p>
          <a:p>
            <a:pPr marL="285750" indent="-285750" algn="l">
              <a:buFont typeface="Arial" panose="020B0604020202020204" pitchFamily="34" charset="0"/>
              <a:buChar char="•"/>
            </a:pPr>
            <a:r>
              <a:rPr lang="en-US" b="1" i="0" dirty="0">
                <a:solidFill>
                  <a:schemeClr val="bg1"/>
                </a:solidFill>
                <a:effectLst/>
                <a:latin typeface="Söhne"/>
              </a:rPr>
              <a:t>Resource Optimization</a:t>
            </a:r>
            <a:r>
              <a:rPr lang="en-US" i="0" dirty="0">
                <a:solidFill>
                  <a:schemeClr val="bg1"/>
                </a:solidFill>
                <a:effectLst/>
                <a:latin typeface="Söhne"/>
              </a:rPr>
              <a:t>: Target high-value clients with retention tactics to increase productivity and profits. </a:t>
            </a:r>
          </a:p>
          <a:p>
            <a:pPr marL="285750" indent="-285750" algn="l">
              <a:buFont typeface="Arial" panose="020B0604020202020204" pitchFamily="34" charset="0"/>
              <a:buChar char="•"/>
            </a:pPr>
            <a:r>
              <a:rPr lang="en-US" b="1" i="0" dirty="0">
                <a:solidFill>
                  <a:schemeClr val="bg1"/>
                </a:solidFill>
                <a:effectLst/>
                <a:latin typeface="Söhne"/>
              </a:rPr>
              <a:t>Customer Experience</a:t>
            </a:r>
            <a:r>
              <a:rPr lang="en-US" i="0" dirty="0">
                <a:solidFill>
                  <a:schemeClr val="bg1"/>
                </a:solidFill>
                <a:effectLst/>
                <a:latin typeface="Söhne"/>
              </a:rPr>
              <a:t>: Increase satisfaction by addressing the model-identified churn drivers and improving the quality and offerings of products and services.</a:t>
            </a:r>
          </a:p>
          <a:p>
            <a:pPr marL="285750" indent="-285750" algn="l">
              <a:buFont typeface="Arial" panose="020B0604020202020204" pitchFamily="34" charset="0"/>
              <a:buChar char="•"/>
            </a:pPr>
            <a:r>
              <a:rPr lang="en-US" b="1" i="0" dirty="0">
                <a:solidFill>
                  <a:schemeClr val="bg1"/>
                </a:solidFill>
                <a:effectLst/>
                <a:latin typeface="Söhne"/>
              </a:rPr>
              <a:t>Input Integration</a:t>
            </a:r>
            <a:r>
              <a:rPr lang="en-US" i="0" dirty="0">
                <a:solidFill>
                  <a:schemeClr val="bg1"/>
                </a:solidFill>
                <a:effectLst/>
                <a:latin typeface="Söhne"/>
              </a:rPr>
              <a:t>: For ongoing development and competitiveness, include churned client input.</a:t>
            </a:r>
          </a:p>
        </p:txBody>
      </p:sp>
      <p:sp>
        <p:nvSpPr>
          <p:cNvPr id="10" name="TextBox 9">
            <a:extLst>
              <a:ext uri="{FF2B5EF4-FFF2-40B4-BE49-F238E27FC236}">
                <a16:creationId xmlns:a16="http://schemas.microsoft.com/office/drawing/2014/main" id="{8E8F85C7-6861-12CE-27CC-BF7066BF5DDE}"/>
              </a:ext>
            </a:extLst>
          </p:cNvPr>
          <p:cNvSpPr txBox="1"/>
          <p:nvPr/>
        </p:nvSpPr>
        <p:spPr>
          <a:xfrm>
            <a:off x="432857" y="4267858"/>
            <a:ext cx="11326285" cy="3416320"/>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Söhne"/>
              </a:rPr>
              <a:t>Data Quality</a:t>
            </a:r>
            <a:r>
              <a:rPr kumimoji="0" lang="en-US" altLang="en-US" sz="1800" b="0" i="0" u="none" strike="noStrike" cap="none" normalizeH="0" baseline="0" dirty="0">
                <a:ln>
                  <a:noFill/>
                </a:ln>
                <a:solidFill>
                  <a:schemeClr val="bg1"/>
                </a:solidFill>
                <a:effectLst/>
                <a:latin typeface="Söhne"/>
              </a:rPr>
              <a:t>: Good data is necessary for accurate predictions. Data that is  incomplete can generate bias.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Söhne"/>
              </a:rPr>
              <a:t>Dynamic Behavior</a:t>
            </a:r>
            <a:r>
              <a:rPr kumimoji="0" lang="en-US" altLang="en-US" sz="1800" b="0" i="0" u="none" strike="noStrike" cap="none" normalizeH="0" baseline="0" dirty="0">
                <a:ln>
                  <a:noFill/>
                </a:ln>
                <a:solidFill>
                  <a:schemeClr val="bg1"/>
                </a:solidFill>
                <a:effectLst/>
                <a:latin typeface="Söhne"/>
              </a:rPr>
              <a:t>: Over time, customer behavior varies, which has an impact on the correctness of the model. It needs to change to fit new patterns.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Söhne"/>
              </a:rPr>
              <a:t>Overfitting</a:t>
            </a:r>
            <a:r>
              <a:rPr kumimoji="0" lang="en-US" altLang="en-US" sz="1800" b="0" i="0" u="none" strike="noStrike" cap="none" normalizeH="0" baseline="0" dirty="0">
                <a:ln>
                  <a:noFill/>
                </a:ln>
                <a:solidFill>
                  <a:schemeClr val="bg1"/>
                </a:solidFill>
                <a:effectLst/>
                <a:latin typeface="Söhne"/>
              </a:rPr>
              <a:t>: </a:t>
            </a:r>
            <a:r>
              <a:rPr lang="en-US" altLang="en-US" dirty="0">
                <a:solidFill>
                  <a:schemeClr val="bg1"/>
                </a:solidFill>
                <a:latin typeface="Söhne"/>
              </a:rPr>
              <a:t>T</a:t>
            </a:r>
            <a:r>
              <a:rPr kumimoji="0" lang="en-US" altLang="en-US" sz="1800" b="0" i="0" u="none" strike="noStrike" cap="none" normalizeH="0" baseline="0" dirty="0">
                <a:ln>
                  <a:noFill/>
                </a:ln>
                <a:solidFill>
                  <a:schemeClr val="bg1"/>
                </a:solidFill>
                <a:effectLst/>
                <a:latin typeface="Söhne"/>
              </a:rPr>
              <a:t>o reduce their capacity to generalize to new data, complex models may absorb noise from training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Söhne"/>
              </a:rPr>
              <a:t>Ethical Considerations</a:t>
            </a:r>
            <a:r>
              <a:rPr kumimoji="0" lang="en-US" altLang="en-US" sz="1800" b="0" i="0" u="none" strike="noStrike" cap="none" normalizeH="0" baseline="0" dirty="0">
                <a:ln>
                  <a:noFill/>
                </a:ln>
                <a:solidFill>
                  <a:schemeClr val="bg1"/>
                </a:solidFill>
                <a:effectLst/>
                <a:latin typeface="Söhne"/>
              </a:rPr>
              <a:t>: </a:t>
            </a:r>
            <a:r>
              <a:rPr lang="en-US" altLang="en-US" dirty="0">
                <a:solidFill>
                  <a:schemeClr val="bg1"/>
                </a:solidFill>
                <a:latin typeface="Söhne"/>
              </a:rPr>
              <a:t>T</a:t>
            </a:r>
            <a:r>
              <a:rPr kumimoji="0" lang="en-US" altLang="en-US" sz="1800" b="0" i="0" u="none" strike="noStrike" cap="none" normalizeH="0" baseline="0" dirty="0">
                <a:ln>
                  <a:noFill/>
                </a:ln>
                <a:solidFill>
                  <a:schemeClr val="bg1"/>
                </a:solidFill>
                <a:effectLst/>
                <a:latin typeface="Söhne"/>
              </a:rPr>
              <a:t>o keep people's trust, models need to uphold moral principles like justice and privacy.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Söhne"/>
              </a:rPr>
              <a:t>Interpretability</a:t>
            </a:r>
            <a:r>
              <a:rPr kumimoji="0" lang="en-US" altLang="en-US" sz="1800" b="0" i="0" u="none" strike="noStrike" cap="none" normalizeH="0" baseline="0" dirty="0">
                <a:ln>
                  <a:noFill/>
                </a:ln>
                <a:solidFill>
                  <a:schemeClr val="bg1"/>
                </a:solidFill>
                <a:effectLst/>
                <a:latin typeface="Söhne"/>
              </a:rPr>
              <a:t>: It's critical for stakeholder comprehension to strike a balance between model complexity and interpretability. </a:t>
            </a: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br>
              <a:rPr kumimoji="0" lang="en-US" altLang="en-US" sz="1800" b="0" i="0" u="none" strike="noStrike" cap="none" normalizeH="0" baseline="0" dirty="0">
                <a:ln>
                  <a:noFill/>
                </a:ln>
                <a:solidFill>
                  <a:schemeClr val="bg1"/>
                </a:solidFill>
                <a:effectLst/>
                <a:latin typeface="Söhne"/>
              </a:rPr>
            </a:br>
            <a:endParaRPr kumimoji="0" lang="en-US" altLang="en-US" sz="1800" b="0" i="0" u="none" strike="noStrike" cap="none" normalizeH="0" baseline="0" dirty="0">
              <a:ln>
                <a:noFill/>
              </a:ln>
              <a:solidFill>
                <a:schemeClr val="bg1"/>
              </a:solidFill>
              <a:effectLst/>
              <a:latin typeface="Söhne"/>
            </a:endParaRPr>
          </a:p>
        </p:txBody>
      </p:sp>
    </p:spTree>
    <p:extLst>
      <p:ext uri="{BB962C8B-B14F-4D97-AF65-F5344CB8AC3E}">
        <p14:creationId xmlns:p14="http://schemas.microsoft.com/office/powerpoint/2010/main" val="287433547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6B2394A7722140AB857CDABA50D0DB" ma:contentTypeVersion="12" ma:contentTypeDescription="Create a new document." ma:contentTypeScope="" ma:versionID="56ec53eb152a39a7ee635421afcfbf66">
  <xsd:schema xmlns:xsd="http://www.w3.org/2001/XMLSchema" xmlns:xs="http://www.w3.org/2001/XMLSchema" xmlns:p="http://schemas.microsoft.com/office/2006/metadata/properties" xmlns:ns3="68dda23d-ac3f-4c1e-bbdf-a5a4876d761d" xmlns:ns4="b825eb8f-f62c-40f0-b3af-0a5a405b36cc" targetNamespace="http://schemas.microsoft.com/office/2006/metadata/properties" ma:root="true" ma:fieldsID="1cede3a54ed6025816fd72e6869e287e" ns3:_="" ns4:_="">
    <xsd:import namespace="68dda23d-ac3f-4c1e-bbdf-a5a4876d761d"/>
    <xsd:import namespace="b825eb8f-f62c-40f0-b3af-0a5a405b36c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dda23d-ac3f-4c1e-bbdf-a5a4876d76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25eb8f-f62c-40f0-b3af-0a5a405b36c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8dda23d-ac3f-4c1e-bbdf-a5a4876d761d" xsi:nil="true"/>
  </documentManagement>
</p:properties>
</file>

<file path=customXml/itemProps1.xml><?xml version="1.0" encoding="utf-8"?>
<ds:datastoreItem xmlns:ds="http://schemas.openxmlformats.org/officeDocument/2006/customXml" ds:itemID="{892CC8ED-6E8E-4BE7-8D5A-0890E636B7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dda23d-ac3f-4c1e-bbdf-a5a4876d761d"/>
    <ds:schemaRef ds:uri="b825eb8f-f62c-40f0-b3af-0a5a405b3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825eb8f-f62c-40f0-b3af-0a5a405b36cc"/>
    <ds:schemaRef ds:uri="68dda23d-ac3f-4c1e-bbdf-a5a4876d761d"/>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173</TotalTime>
  <Words>811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Courier New</vt:lpstr>
      <vt:lpstr>Segoe UI Light</vt:lpstr>
      <vt:lpstr>Söhne</vt:lpstr>
      <vt:lpstr>Tw Cen MT</vt:lpstr>
      <vt:lpstr>Office Theme</vt:lpstr>
      <vt:lpstr>KAGGLE REPORT(2024)  STAT 642/ 674</vt:lpstr>
      <vt:lpstr>Data understanding</vt:lpstr>
      <vt:lpstr>DATA PREPARATION </vt:lpstr>
      <vt:lpstr>PowerPoint Presentation</vt:lpstr>
      <vt:lpstr>PowerPoint Presentation</vt:lpstr>
      <vt:lpstr>Managerial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Sethi,Ishank</dc:creator>
  <cp:lastModifiedBy>Sethi,Ishank</cp:lastModifiedBy>
  <cp:revision>5</cp:revision>
  <dcterms:created xsi:type="dcterms:W3CDTF">2024-03-22T22:29:59Z</dcterms:created>
  <dcterms:modified xsi:type="dcterms:W3CDTF">2024-03-23T02:57:45Z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0x010100AE6B2394A7722140AB857CDABA50D0DB</vt:lpwstr>
  </property>
</Properties>
</file>