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Montserrat"/>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Montserrat-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Montserrat-italic.fntdata"/><Relationship Id="rId14" Type="http://schemas.openxmlformats.org/officeDocument/2006/relationships/slide" Target="slides/slide8.xml"/><Relationship Id="rId36" Type="http://schemas.openxmlformats.org/officeDocument/2006/relationships/font" Target="fonts/Montserrat-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Montserrat-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49486c8d53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149486c8d53_2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5064eed24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15064eed246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49486c8d5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149486c8d53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49486c8d5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149486c8d53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49486c8d5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149486c8d53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49486c8d5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149486c8d53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5064eed24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15064eed246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49486c8d5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149486c8d53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5064eed24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15064eed246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5064eed24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15064eed246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5064eed246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15064eed246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49486c8d53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149486c8d53_2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5064eed24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15064eed246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5064eed24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15064eed246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5064eed246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15064eed246_0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53f96e7b1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153f96e7b1e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53f96e7b1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153f96e7b1e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53f96e7b1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153f96e7b1e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53f96e7b1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153f96e7b1e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53f96e7b1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153f96e7b1e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53f96e7b1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153f96e7b1e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49486c8d5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149486c8d53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49486c8d5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149486c8d53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49486c8d5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149486c8d53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49486c8d5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149486c8d53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49486c8d5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149486c8d53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5064eed24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15064eed246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49486c8d5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149486c8d53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5" name="Shape 55"/>
        <p:cNvGrpSpPr/>
        <p:nvPr/>
      </p:nvGrpSpPr>
      <p:grpSpPr>
        <a:xfrm>
          <a:off x="0" y="0"/>
          <a:ext cx="0" cy="0"/>
          <a:chOff x="0" y="0"/>
          <a:chExt cx="0" cy="0"/>
        </a:xfrm>
      </p:grpSpPr>
      <p:sp>
        <p:nvSpPr>
          <p:cNvPr id="56" name="Google Shape;56;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7" name="Google Shape;57;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8" name="Google Shape;5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1" name="Google Shape;61;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2" name="Google Shape;6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5" name="Google Shape;6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6" name="Shape 66"/>
        <p:cNvGrpSpPr/>
        <p:nvPr/>
      </p:nvGrpSpPr>
      <p:grpSpPr>
        <a:xfrm>
          <a:off x="0" y="0"/>
          <a:ext cx="0" cy="0"/>
          <a:chOff x="0" y="0"/>
          <a:chExt cx="0" cy="0"/>
        </a:xfrm>
      </p:grpSpPr>
      <p:sp>
        <p:nvSpPr>
          <p:cNvPr id="67" name="Google Shape;67;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8" name="Google Shape;68;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9" name="Google Shape;69;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0" name="Google Shape;7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3" name="Google Shape;7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4" name="Shape 74"/>
        <p:cNvGrpSpPr/>
        <p:nvPr/>
      </p:nvGrpSpPr>
      <p:grpSpPr>
        <a:xfrm>
          <a:off x="0" y="0"/>
          <a:ext cx="0" cy="0"/>
          <a:chOff x="0" y="0"/>
          <a:chExt cx="0" cy="0"/>
        </a:xfrm>
      </p:grpSpPr>
      <p:sp>
        <p:nvSpPr>
          <p:cNvPr id="75" name="Google Shape;75;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6" name="Google Shape;76;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7" name="Google Shape;7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8" name="Shape 78"/>
        <p:cNvGrpSpPr/>
        <p:nvPr/>
      </p:nvGrpSpPr>
      <p:grpSpPr>
        <a:xfrm>
          <a:off x="0" y="0"/>
          <a:ext cx="0" cy="0"/>
          <a:chOff x="0" y="0"/>
          <a:chExt cx="0" cy="0"/>
        </a:xfrm>
      </p:grpSpPr>
      <p:sp>
        <p:nvSpPr>
          <p:cNvPr id="79" name="Google Shape;79;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0" name="Google Shape;8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1" name="Shape 81"/>
        <p:cNvGrpSpPr/>
        <p:nvPr/>
      </p:nvGrpSpPr>
      <p:grpSpPr>
        <a:xfrm>
          <a:off x="0" y="0"/>
          <a:ext cx="0" cy="0"/>
          <a:chOff x="0" y="0"/>
          <a:chExt cx="0" cy="0"/>
        </a:xfrm>
      </p:grpSpPr>
      <p:sp>
        <p:nvSpPr>
          <p:cNvPr id="82" name="Google Shape;8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4" name="Google Shape;84;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5" name="Google Shape;85;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6" name="Google Shape;8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7" name="Shape 87"/>
        <p:cNvGrpSpPr/>
        <p:nvPr/>
      </p:nvGrpSpPr>
      <p:grpSpPr>
        <a:xfrm>
          <a:off x="0" y="0"/>
          <a:ext cx="0" cy="0"/>
          <a:chOff x="0" y="0"/>
          <a:chExt cx="0" cy="0"/>
        </a:xfrm>
      </p:grpSpPr>
      <p:sp>
        <p:nvSpPr>
          <p:cNvPr id="88" name="Google Shape;88;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89" name="Google Shape;8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0" name="Shape 90"/>
        <p:cNvGrpSpPr/>
        <p:nvPr/>
      </p:nvGrpSpPr>
      <p:grpSpPr>
        <a:xfrm>
          <a:off x="0" y="0"/>
          <a:ext cx="0" cy="0"/>
          <a:chOff x="0" y="0"/>
          <a:chExt cx="0" cy="0"/>
        </a:xfrm>
      </p:grpSpPr>
      <p:sp>
        <p:nvSpPr>
          <p:cNvPr id="91" name="Google Shape;91;p23"/>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2" name="Google Shape;92;p23"/>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3" name="Google Shape;9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54" name="Google Shape;54;p13"/>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30.png"/><Relationship Id="rId4" Type="http://schemas.openxmlformats.org/officeDocument/2006/relationships/image" Target="../media/image26.png"/><Relationship Id="rId5"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5"/>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 sz="4200">
                <a:solidFill>
                  <a:srgbClr val="CC0000"/>
                </a:solidFill>
                <a:latin typeface="Montserrat"/>
                <a:ea typeface="Montserrat"/>
                <a:cs typeface="Montserrat"/>
                <a:sym typeface="Montserrat"/>
              </a:rPr>
              <a:t>           Capstone Project -4</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 sz="3000">
                <a:solidFill>
                  <a:schemeClr val="lt1"/>
                </a:solidFill>
                <a:latin typeface="Montserrat"/>
                <a:ea typeface="Montserrat"/>
                <a:cs typeface="Montserrat"/>
                <a:sym typeface="Montserrat"/>
              </a:rPr>
              <a:t>Netflix Movies and Tv Shows Clustering</a:t>
            </a:r>
            <a:endParaRPr b="1" sz="30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lang="en" sz="3600">
                <a:solidFill>
                  <a:schemeClr val="lt1"/>
                </a:solidFill>
                <a:latin typeface="Montserrat"/>
                <a:ea typeface="Montserrat"/>
                <a:cs typeface="Montserrat"/>
                <a:sym typeface="Montserrat"/>
              </a:rPr>
              <a:t>By</a:t>
            </a:r>
            <a:endParaRPr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 sz="3000">
                <a:latin typeface="Montserrat"/>
                <a:ea typeface="Montserrat"/>
                <a:cs typeface="Montserrat"/>
                <a:sym typeface="Montserrat"/>
              </a:rPr>
              <a:t>Ishan Singh</a:t>
            </a:r>
            <a:endParaRPr b="1" sz="3000">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4"/>
          <p:cNvSpPr txBox="1"/>
          <p:nvPr>
            <p:ph type="title"/>
          </p:nvPr>
        </p:nvSpPr>
        <p:spPr>
          <a:xfrm>
            <a:off x="311700" y="267650"/>
            <a:ext cx="396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SzPts val="5200"/>
              <a:buNone/>
            </a:pPr>
            <a:r>
              <a:rPr b="1" lang="en" sz="3000"/>
              <a:t>EDA(CONTD,)</a:t>
            </a:r>
            <a:endParaRPr b="1" sz="3000"/>
          </a:p>
        </p:txBody>
      </p:sp>
      <p:sp>
        <p:nvSpPr>
          <p:cNvPr id="162" name="Google Shape;162;p34"/>
          <p:cNvSpPr txBox="1"/>
          <p:nvPr>
            <p:ph idx="1" type="body"/>
          </p:nvPr>
        </p:nvSpPr>
        <p:spPr>
          <a:xfrm>
            <a:off x="311700" y="1152475"/>
            <a:ext cx="3798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 The majority of the shows on Netflix are catered to TV-MA and TV-14 that is for adults and young adults. </a:t>
            </a:r>
            <a:endParaRPr>
              <a:solidFill>
                <a:schemeClr val="lt1"/>
              </a:solidFill>
            </a:endParaRPr>
          </a:p>
          <a:p>
            <a:pPr indent="0" lvl="0" marL="0" rtl="0" algn="l">
              <a:spcBef>
                <a:spcPts val="0"/>
              </a:spcBef>
              <a:spcAft>
                <a:spcPts val="0"/>
              </a:spcAft>
              <a:buNone/>
            </a:pPr>
            <a:r>
              <a:rPr lang="en">
                <a:solidFill>
                  <a:schemeClr val="lt1"/>
                </a:solidFill>
              </a:rPr>
              <a:t>● Netflix has greater number of new movies / TV shows than the old ones.</a:t>
            </a:r>
            <a:endParaRPr>
              <a:solidFill>
                <a:schemeClr val="lt1"/>
              </a:solidFill>
            </a:endParaRPr>
          </a:p>
        </p:txBody>
      </p:sp>
      <p:pic>
        <p:nvPicPr>
          <p:cNvPr id="163" name="Google Shape;163;p34"/>
          <p:cNvPicPr preferRelativeResize="0"/>
          <p:nvPr/>
        </p:nvPicPr>
        <p:blipFill>
          <a:blip r:embed="rId3">
            <a:alphaModFix/>
          </a:blip>
          <a:stretch>
            <a:fillRect/>
          </a:stretch>
        </p:blipFill>
        <p:spPr>
          <a:xfrm>
            <a:off x="4693550" y="2457925"/>
            <a:ext cx="4267200" cy="2306222"/>
          </a:xfrm>
          <a:prstGeom prst="rect">
            <a:avLst/>
          </a:prstGeom>
          <a:noFill/>
          <a:ln>
            <a:noFill/>
          </a:ln>
        </p:spPr>
      </p:pic>
      <p:pic>
        <p:nvPicPr>
          <p:cNvPr id="164" name="Google Shape;164;p34"/>
          <p:cNvPicPr preferRelativeResize="0"/>
          <p:nvPr/>
        </p:nvPicPr>
        <p:blipFill>
          <a:blip r:embed="rId4">
            <a:alphaModFix/>
          </a:blip>
          <a:stretch>
            <a:fillRect/>
          </a:stretch>
        </p:blipFill>
        <p:spPr>
          <a:xfrm>
            <a:off x="4488800" y="506600"/>
            <a:ext cx="4260299" cy="1951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5"/>
          <p:cNvSpPr txBox="1"/>
          <p:nvPr>
            <p:ph type="title"/>
          </p:nvPr>
        </p:nvSpPr>
        <p:spPr>
          <a:xfrm>
            <a:off x="311700" y="360200"/>
            <a:ext cx="51252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 sz="3000"/>
              <a:t>EDA(CONTD,)</a:t>
            </a:r>
            <a:endParaRPr b="1" sz="3000"/>
          </a:p>
        </p:txBody>
      </p:sp>
      <p:sp>
        <p:nvSpPr>
          <p:cNvPr id="170" name="Google Shape;170;p35"/>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 Though there was a decrease in the number of movies added in 2020, this pattern did not exist in the number of TV shows added in the same year.</a:t>
            </a:r>
            <a:endParaRPr>
              <a:solidFill>
                <a:schemeClr val="lt1"/>
              </a:solidFill>
            </a:endParaRPr>
          </a:p>
          <a:p>
            <a:pPr indent="0" lvl="0" marL="0" rtl="0" algn="l">
              <a:spcBef>
                <a:spcPts val="0"/>
              </a:spcBef>
              <a:spcAft>
                <a:spcPts val="0"/>
              </a:spcAft>
              <a:buNone/>
            </a:pPr>
            <a:r>
              <a:rPr lang="en">
                <a:solidFill>
                  <a:schemeClr val="lt1"/>
                </a:solidFill>
              </a:rPr>
              <a:t>● This might sign that Netflix is increasingly concentrating on introducing more TV series to its platform rather than movies.</a:t>
            </a:r>
            <a:endParaRPr>
              <a:solidFill>
                <a:schemeClr val="lt1"/>
              </a:solidFill>
            </a:endParaRPr>
          </a:p>
        </p:txBody>
      </p:sp>
      <p:pic>
        <p:nvPicPr>
          <p:cNvPr id="171" name="Google Shape;171;p35"/>
          <p:cNvPicPr preferRelativeResize="0"/>
          <p:nvPr/>
        </p:nvPicPr>
        <p:blipFill>
          <a:blip r:embed="rId3">
            <a:alphaModFix/>
          </a:blip>
          <a:stretch>
            <a:fillRect/>
          </a:stretch>
        </p:blipFill>
        <p:spPr>
          <a:xfrm>
            <a:off x="5583850" y="655300"/>
            <a:ext cx="3400050" cy="2065925"/>
          </a:xfrm>
          <a:prstGeom prst="rect">
            <a:avLst/>
          </a:prstGeom>
          <a:noFill/>
          <a:ln>
            <a:noFill/>
          </a:ln>
        </p:spPr>
      </p:pic>
      <p:pic>
        <p:nvPicPr>
          <p:cNvPr id="172" name="Google Shape;172;p35"/>
          <p:cNvPicPr preferRelativeResize="0"/>
          <p:nvPr/>
        </p:nvPicPr>
        <p:blipFill>
          <a:blip r:embed="rId4">
            <a:alphaModFix/>
          </a:blip>
          <a:stretch>
            <a:fillRect/>
          </a:stretch>
        </p:blipFill>
        <p:spPr>
          <a:xfrm>
            <a:off x="5518700" y="2813829"/>
            <a:ext cx="3400057" cy="175504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6"/>
          <p:cNvSpPr txBox="1"/>
          <p:nvPr>
            <p:ph type="title"/>
          </p:nvPr>
        </p:nvSpPr>
        <p:spPr>
          <a:xfrm>
            <a:off x="311700" y="445025"/>
            <a:ext cx="49863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 sz="3600">
                <a:latin typeface="Montserrat"/>
                <a:ea typeface="Montserrat"/>
                <a:cs typeface="Montserrat"/>
                <a:sym typeface="Montserrat"/>
              </a:rPr>
              <a:t>EDA(CONTD,)</a:t>
            </a:r>
            <a:endParaRPr b="1" sz="3000"/>
          </a:p>
        </p:txBody>
      </p:sp>
      <p:sp>
        <p:nvSpPr>
          <p:cNvPr id="178" name="Google Shape;178;p36"/>
          <p:cNvSpPr txBox="1"/>
          <p:nvPr>
            <p:ph idx="1" type="body"/>
          </p:nvPr>
        </p:nvSpPr>
        <p:spPr>
          <a:xfrm>
            <a:off x="311700" y="1152475"/>
            <a:ext cx="4260300" cy="198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 The length of movies in the are almost normally distributed. </a:t>
            </a:r>
            <a:endParaRPr>
              <a:solidFill>
                <a:schemeClr val="lt1"/>
              </a:solidFill>
            </a:endParaRPr>
          </a:p>
          <a:p>
            <a:pPr indent="0" lvl="0" marL="0" rtl="0" algn="l">
              <a:spcBef>
                <a:spcPts val="0"/>
              </a:spcBef>
              <a:spcAft>
                <a:spcPts val="0"/>
              </a:spcAft>
              <a:buNone/>
            </a:pPr>
            <a:r>
              <a:rPr lang="en">
                <a:solidFill>
                  <a:schemeClr val="lt1"/>
                </a:solidFill>
              </a:rPr>
              <a:t>● Most of the movies have duration of between 50 to 150 </a:t>
            </a:r>
            <a:endParaRPr>
              <a:solidFill>
                <a:schemeClr val="lt1"/>
              </a:solidFill>
            </a:endParaRPr>
          </a:p>
          <a:p>
            <a:pPr indent="0" lvl="0" marL="0" rtl="0" algn="l">
              <a:spcBef>
                <a:spcPts val="0"/>
              </a:spcBef>
              <a:spcAft>
                <a:spcPts val="0"/>
              </a:spcAft>
              <a:buNone/>
            </a:pPr>
            <a:r>
              <a:rPr lang="en">
                <a:solidFill>
                  <a:schemeClr val="lt1"/>
                </a:solidFill>
              </a:rPr>
              <a:t>● Majority of the TV shows are still in the 1 st season.</a:t>
            </a:r>
            <a:endParaRPr>
              <a:solidFill>
                <a:schemeClr val="lt1"/>
              </a:solidFill>
            </a:endParaRPr>
          </a:p>
        </p:txBody>
      </p:sp>
      <p:pic>
        <p:nvPicPr>
          <p:cNvPr id="179" name="Google Shape;179;p36"/>
          <p:cNvPicPr preferRelativeResize="0"/>
          <p:nvPr/>
        </p:nvPicPr>
        <p:blipFill>
          <a:blip r:embed="rId3">
            <a:alphaModFix/>
          </a:blip>
          <a:stretch>
            <a:fillRect/>
          </a:stretch>
        </p:blipFill>
        <p:spPr>
          <a:xfrm>
            <a:off x="5518675" y="1017725"/>
            <a:ext cx="3249475" cy="2192475"/>
          </a:xfrm>
          <a:prstGeom prst="rect">
            <a:avLst/>
          </a:prstGeom>
          <a:noFill/>
          <a:ln>
            <a:noFill/>
          </a:ln>
        </p:spPr>
      </p:pic>
      <p:pic>
        <p:nvPicPr>
          <p:cNvPr id="180" name="Google Shape;180;p36"/>
          <p:cNvPicPr preferRelativeResize="0"/>
          <p:nvPr/>
        </p:nvPicPr>
        <p:blipFill>
          <a:blip r:embed="rId4">
            <a:alphaModFix/>
          </a:blip>
          <a:stretch>
            <a:fillRect/>
          </a:stretch>
        </p:blipFill>
        <p:spPr>
          <a:xfrm>
            <a:off x="3691925" y="3285475"/>
            <a:ext cx="5076226" cy="1788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7"/>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SzPts val="5200"/>
              <a:buNone/>
            </a:pPr>
            <a:r>
              <a:rPr b="1" lang="en" sz="3000">
                <a:latin typeface="Montserrat"/>
                <a:ea typeface="Montserrat"/>
                <a:cs typeface="Montserrat"/>
                <a:sym typeface="Montserrat"/>
              </a:rPr>
              <a:t>EDA(CONTD,)</a:t>
            </a:r>
            <a:endParaRPr b="1" sz="3000">
              <a:latin typeface="Montserrat"/>
              <a:ea typeface="Montserrat"/>
              <a:cs typeface="Montserrat"/>
              <a:sym typeface="Montserrat"/>
            </a:endParaRPr>
          </a:p>
        </p:txBody>
      </p:sp>
      <p:sp>
        <p:nvSpPr>
          <p:cNvPr id="186" name="Google Shape;186;p37"/>
          <p:cNvSpPr txBox="1"/>
          <p:nvPr>
            <p:ph idx="1" type="body"/>
          </p:nvPr>
        </p:nvSpPr>
        <p:spPr>
          <a:xfrm>
            <a:off x="311700" y="1152475"/>
            <a:ext cx="3606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 Dramas, comedies, and documentaries are the most popular genre for the movies on Netflix.</a:t>
            </a:r>
            <a:endParaRPr>
              <a:solidFill>
                <a:schemeClr val="lt1"/>
              </a:solidFill>
            </a:endParaRPr>
          </a:p>
          <a:p>
            <a:pPr indent="0" lvl="0" marL="0" rtl="0" algn="l">
              <a:spcBef>
                <a:spcPts val="0"/>
              </a:spcBef>
              <a:spcAft>
                <a:spcPts val="0"/>
              </a:spcAft>
              <a:buNone/>
            </a:pPr>
            <a:r>
              <a:rPr lang="en">
                <a:solidFill>
                  <a:schemeClr val="lt1"/>
                </a:solidFill>
              </a:rPr>
              <a:t>● International, crime, and kids are the most popular genre for TV shows on Netflix.</a:t>
            </a:r>
            <a:endParaRPr>
              <a:solidFill>
                <a:schemeClr val="lt1"/>
              </a:solidFill>
            </a:endParaRPr>
          </a:p>
        </p:txBody>
      </p:sp>
      <p:pic>
        <p:nvPicPr>
          <p:cNvPr id="187" name="Google Shape;187;p37"/>
          <p:cNvPicPr preferRelativeResize="0"/>
          <p:nvPr/>
        </p:nvPicPr>
        <p:blipFill>
          <a:blip r:embed="rId3">
            <a:alphaModFix/>
          </a:blip>
          <a:stretch>
            <a:fillRect/>
          </a:stretch>
        </p:blipFill>
        <p:spPr>
          <a:xfrm>
            <a:off x="4757075" y="1077538"/>
            <a:ext cx="4010025" cy="1885050"/>
          </a:xfrm>
          <a:prstGeom prst="rect">
            <a:avLst/>
          </a:prstGeom>
          <a:noFill/>
          <a:ln>
            <a:noFill/>
          </a:ln>
        </p:spPr>
      </p:pic>
      <p:pic>
        <p:nvPicPr>
          <p:cNvPr id="188" name="Google Shape;188;p37"/>
          <p:cNvPicPr preferRelativeResize="0"/>
          <p:nvPr/>
        </p:nvPicPr>
        <p:blipFill>
          <a:blip r:embed="rId4">
            <a:alphaModFix/>
          </a:blip>
          <a:stretch>
            <a:fillRect/>
          </a:stretch>
        </p:blipFill>
        <p:spPr>
          <a:xfrm>
            <a:off x="4133600" y="3022400"/>
            <a:ext cx="4758775" cy="1938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8"/>
          <p:cNvSpPr txBox="1"/>
          <p:nvPr>
            <p:ph type="title"/>
          </p:nvPr>
        </p:nvSpPr>
        <p:spPr>
          <a:xfrm>
            <a:off x="311700" y="445025"/>
            <a:ext cx="37911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SzPts val="5200"/>
              <a:buNone/>
            </a:pPr>
            <a:r>
              <a:rPr b="1" lang="en" sz="3000">
                <a:latin typeface="Montserrat"/>
                <a:ea typeface="Montserrat"/>
                <a:cs typeface="Montserrat"/>
                <a:sym typeface="Montserrat"/>
              </a:rPr>
              <a:t>EDA(CONTD,)</a:t>
            </a:r>
            <a:endParaRPr b="1" sz="3000">
              <a:latin typeface="Montserrat"/>
              <a:ea typeface="Montserrat"/>
              <a:cs typeface="Montserrat"/>
              <a:sym typeface="Montserrat"/>
            </a:endParaRPr>
          </a:p>
        </p:txBody>
      </p:sp>
      <p:sp>
        <p:nvSpPr>
          <p:cNvPr id="194" name="Google Shape;194;p38"/>
          <p:cNvSpPr txBox="1"/>
          <p:nvPr>
            <p:ph idx="1" type="body"/>
          </p:nvPr>
        </p:nvSpPr>
        <p:spPr>
          <a:xfrm>
            <a:off x="311700" y="1152475"/>
            <a:ext cx="4260300" cy="378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rPr>
              <a:t>● In the last 20 years highest number of movies released in 2017 and 2018 </a:t>
            </a:r>
            <a:endParaRPr sz="1600">
              <a:solidFill>
                <a:schemeClr val="lt1"/>
              </a:solidFill>
            </a:endParaRPr>
          </a:p>
          <a:p>
            <a:pPr indent="0" lvl="0" marL="0" rtl="0" algn="l">
              <a:spcBef>
                <a:spcPts val="0"/>
              </a:spcBef>
              <a:spcAft>
                <a:spcPts val="0"/>
              </a:spcAft>
              <a:buNone/>
            </a:pPr>
            <a:r>
              <a:rPr lang="en" sz="1600">
                <a:solidFill>
                  <a:schemeClr val="lt1"/>
                </a:solidFill>
              </a:rPr>
              <a:t>●  In the last 15 years highest number of movies released in 2020 </a:t>
            </a:r>
            <a:endParaRPr sz="1600">
              <a:solidFill>
                <a:schemeClr val="lt1"/>
              </a:solidFill>
            </a:endParaRPr>
          </a:p>
          <a:p>
            <a:pPr indent="0" lvl="0" marL="0" rtl="0" algn="l">
              <a:spcBef>
                <a:spcPts val="0"/>
              </a:spcBef>
              <a:spcAft>
                <a:spcPts val="0"/>
              </a:spcAft>
              <a:buNone/>
            </a:pPr>
            <a:r>
              <a:rPr lang="en" sz="1600">
                <a:solidFill>
                  <a:schemeClr val="lt1"/>
                </a:solidFill>
              </a:rPr>
              <a:t>● The number of movies on Netflix is growing significantly faster than the number of TV shows. </a:t>
            </a:r>
            <a:endParaRPr sz="1600">
              <a:solidFill>
                <a:schemeClr val="lt1"/>
              </a:solidFill>
            </a:endParaRPr>
          </a:p>
          <a:p>
            <a:pPr indent="0" lvl="0" marL="0" rtl="0" algn="l">
              <a:spcBef>
                <a:spcPts val="0"/>
              </a:spcBef>
              <a:spcAft>
                <a:spcPts val="0"/>
              </a:spcAft>
              <a:buNone/>
            </a:pPr>
            <a:r>
              <a:rPr lang="en" sz="1600">
                <a:solidFill>
                  <a:schemeClr val="lt1"/>
                </a:solidFill>
              </a:rPr>
              <a:t>● We can see that increase in the number of movies and television episodes after 2015. </a:t>
            </a:r>
            <a:endParaRPr sz="1600">
              <a:solidFill>
                <a:schemeClr val="lt1"/>
              </a:solidFill>
            </a:endParaRPr>
          </a:p>
          <a:p>
            <a:pPr indent="0" lvl="0" marL="0" rtl="0" algn="l">
              <a:spcBef>
                <a:spcPts val="0"/>
              </a:spcBef>
              <a:spcAft>
                <a:spcPts val="0"/>
              </a:spcAft>
              <a:buNone/>
            </a:pPr>
            <a:r>
              <a:rPr lang="en" sz="1600">
                <a:solidFill>
                  <a:schemeClr val="lt1"/>
                </a:solidFill>
              </a:rPr>
              <a:t>● It appears that Netflix has focused more attention on increasing Movie content that TV Shows. Movies have increased much more dramatically than TV shows.</a:t>
            </a:r>
            <a:endParaRPr sz="1600">
              <a:solidFill>
                <a:schemeClr val="lt1"/>
              </a:solidFill>
            </a:endParaRPr>
          </a:p>
        </p:txBody>
      </p:sp>
      <p:pic>
        <p:nvPicPr>
          <p:cNvPr id="195" name="Google Shape;195;p38"/>
          <p:cNvPicPr preferRelativeResize="0"/>
          <p:nvPr/>
        </p:nvPicPr>
        <p:blipFill>
          <a:blip r:embed="rId3">
            <a:alphaModFix/>
          </a:blip>
          <a:stretch>
            <a:fillRect/>
          </a:stretch>
        </p:blipFill>
        <p:spPr>
          <a:xfrm>
            <a:off x="4572000" y="830700"/>
            <a:ext cx="4229299" cy="2012225"/>
          </a:xfrm>
          <a:prstGeom prst="rect">
            <a:avLst/>
          </a:prstGeom>
          <a:noFill/>
          <a:ln>
            <a:noFill/>
          </a:ln>
        </p:spPr>
      </p:pic>
      <p:pic>
        <p:nvPicPr>
          <p:cNvPr id="196" name="Google Shape;196;p38"/>
          <p:cNvPicPr preferRelativeResize="0"/>
          <p:nvPr/>
        </p:nvPicPr>
        <p:blipFill>
          <a:blip r:embed="rId4">
            <a:alphaModFix/>
          </a:blip>
          <a:stretch>
            <a:fillRect/>
          </a:stretch>
        </p:blipFill>
        <p:spPr>
          <a:xfrm>
            <a:off x="4572000" y="2795300"/>
            <a:ext cx="4229299" cy="2145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9"/>
          <p:cNvSpPr txBox="1"/>
          <p:nvPr>
            <p:ph type="title"/>
          </p:nvPr>
        </p:nvSpPr>
        <p:spPr>
          <a:xfrm>
            <a:off x="311700" y="445025"/>
            <a:ext cx="37911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SzPts val="5200"/>
              <a:buNone/>
            </a:pPr>
            <a:r>
              <a:rPr b="1" lang="en" sz="3000">
                <a:latin typeface="Montserrat"/>
                <a:ea typeface="Montserrat"/>
                <a:cs typeface="Montserrat"/>
                <a:sym typeface="Montserrat"/>
              </a:rPr>
              <a:t>EDA(CONTD,)</a:t>
            </a:r>
            <a:endParaRPr b="1" sz="3000">
              <a:latin typeface="Montserrat"/>
              <a:ea typeface="Montserrat"/>
              <a:cs typeface="Montserrat"/>
              <a:sym typeface="Montserrat"/>
            </a:endParaRPr>
          </a:p>
        </p:txBody>
      </p:sp>
      <p:sp>
        <p:nvSpPr>
          <p:cNvPr id="202" name="Google Shape;202;p39"/>
          <p:cNvSpPr txBox="1"/>
          <p:nvPr>
            <p:ph idx="1" type="body"/>
          </p:nvPr>
        </p:nvSpPr>
        <p:spPr>
          <a:xfrm>
            <a:off x="311700" y="1152475"/>
            <a:ext cx="4260300" cy="378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 TV-MA has the highest number of ratings for tv shows i,e adult ratings</a:t>
            </a:r>
            <a:endParaRPr>
              <a:solidFill>
                <a:schemeClr val="lt1"/>
              </a:solidFill>
            </a:endParaRPr>
          </a:p>
          <a:p>
            <a:pPr indent="0" lvl="0" marL="0" rtl="0" algn="l">
              <a:spcBef>
                <a:spcPts val="0"/>
              </a:spcBef>
              <a:spcAft>
                <a:spcPts val="0"/>
              </a:spcAft>
              <a:buNone/>
            </a:pPr>
            <a:r>
              <a:rPr lang="en">
                <a:solidFill>
                  <a:schemeClr val="lt1"/>
                </a:solidFill>
              </a:rPr>
              <a:t> ● TV-MA has the highest number of ratings for movies i,e adult ratings </a:t>
            </a:r>
            <a:endParaRPr>
              <a:solidFill>
                <a:schemeClr val="lt1"/>
              </a:solidFill>
            </a:endParaRPr>
          </a:p>
          <a:p>
            <a:pPr indent="0" lvl="0" marL="0" rtl="0" algn="l">
              <a:spcBef>
                <a:spcPts val="0"/>
              </a:spcBef>
              <a:spcAft>
                <a:spcPts val="0"/>
              </a:spcAft>
              <a:buNone/>
            </a:pPr>
            <a:r>
              <a:rPr lang="en">
                <a:solidFill>
                  <a:schemeClr val="lt1"/>
                </a:solidFill>
              </a:rPr>
              <a:t>● In both the cases we can see that TV-MA has the highest number of ratings followed by TV-14</a:t>
            </a:r>
            <a:endParaRPr>
              <a:solidFill>
                <a:schemeClr val="lt1"/>
              </a:solidFill>
            </a:endParaRPr>
          </a:p>
        </p:txBody>
      </p:sp>
      <p:pic>
        <p:nvPicPr>
          <p:cNvPr id="203" name="Google Shape;203;p39"/>
          <p:cNvPicPr preferRelativeResize="0"/>
          <p:nvPr/>
        </p:nvPicPr>
        <p:blipFill>
          <a:blip r:embed="rId3">
            <a:alphaModFix/>
          </a:blip>
          <a:stretch>
            <a:fillRect/>
          </a:stretch>
        </p:blipFill>
        <p:spPr>
          <a:xfrm>
            <a:off x="4778375" y="576550"/>
            <a:ext cx="4267200" cy="2262986"/>
          </a:xfrm>
          <a:prstGeom prst="rect">
            <a:avLst/>
          </a:prstGeom>
          <a:noFill/>
          <a:ln>
            <a:noFill/>
          </a:ln>
        </p:spPr>
      </p:pic>
      <p:pic>
        <p:nvPicPr>
          <p:cNvPr id="204" name="Google Shape;204;p39"/>
          <p:cNvPicPr preferRelativeResize="0"/>
          <p:nvPr/>
        </p:nvPicPr>
        <p:blipFill>
          <a:blip r:embed="rId4">
            <a:alphaModFix/>
          </a:blip>
          <a:stretch>
            <a:fillRect/>
          </a:stretch>
        </p:blipFill>
        <p:spPr>
          <a:xfrm>
            <a:off x="4724400" y="2991936"/>
            <a:ext cx="4267200" cy="196362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0"/>
          <p:cNvSpPr txBox="1"/>
          <p:nvPr>
            <p:ph type="title"/>
          </p:nvPr>
        </p:nvSpPr>
        <p:spPr>
          <a:xfrm>
            <a:off x="311700" y="445025"/>
            <a:ext cx="42603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SzPts val="5200"/>
              <a:buNone/>
            </a:pPr>
            <a:r>
              <a:rPr b="1" lang="en" sz="3000">
                <a:latin typeface="Montserrat"/>
                <a:ea typeface="Montserrat"/>
                <a:cs typeface="Montserrat"/>
                <a:sym typeface="Montserrat"/>
              </a:rPr>
              <a:t>EDA(CONTD,)</a:t>
            </a:r>
            <a:endParaRPr b="1" sz="3000">
              <a:latin typeface="Montserrat"/>
              <a:ea typeface="Montserrat"/>
              <a:cs typeface="Montserrat"/>
              <a:sym typeface="Montserrat"/>
            </a:endParaRPr>
          </a:p>
        </p:txBody>
      </p:sp>
      <p:sp>
        <p:nvSpPr>
          <p:cNvPr id="210" name="Google Shape;210;p40"/>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 Those movies that have a rating of NC-17 (i.e. Adults) have the highest duration. Where as TV-Y(i.e.kids) have the lowest duration.</a:t>
            </a:r>
            <a:endParaRPr>
              <a:solidFill>
                <a:schemeClr val="lt1"/>
              </a:solidFill>
            </a:endParaRPr>
          </a:p>
        </p:txBody>
      </p:sp>
      <p:pic>
        <p:nvPicPr>
          <p:cNvPr id="211" name="Google Shape;211;p40"/>
          <p:cNvPicPr preferRelativeResize="0"/>
          <p:nvPr/>
        </p:nvPicPr>
        <p:blipFill>
          <a:blip r:embed="rId3">
            <a:alphaModFix/>
          </a:blip>
          <a:stretch>
            <a:fillRect/>
          </a:stretch>
        </p:blipFill>
        <p:spPr>
          <a:xfrm>
            <a:off x="4734675" y="835725"/>
            <a:ext cx="4097624" cy="2048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1"/>
          <p:cNvSpPr txBox="1"/>
          <p:nvPr>
            <p:ph type="title"/>
          </p:nvPr>
        </p:nvSpPr>
        <p:spPr>
          <a:xfrm>
            <a:off x="311700" y="445025"/>
            <a:ext cx="42603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SzPts val="5200"/>
              <a:buNone/>
            </a:pPr>
            <a:r>
              <a:rPr b="1" lang="en" sz="3000">
                <a:latin typeface="Montserrat"/>
                <a:ea typeface="Montserrat"/>
                <a:cs typeface="Montserrat"/>
                <a:sym typeface="Montserrat"/>
              </a:rPr>
              <a:t>EDA(CONTD,)</a:t>
            </a:r>
            <a:endParaRPr b="1" sz="3000">
              <a:latin typeface="Montserrat"/>
              <a:ea typeface="Montserrat"/>
              <a:cs typeface="Montserrat"/>
              <a:sym typeface="Montserrat"/>
            </a:endParaRPr>
          </a:p>
        </p:txBody>
      </p:sp>
      <p:sp>
        <p:nvSpPr>
          <p:cNvPr id="217" name="Google Shape;217;p41"/>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rPr>
              <a:t>● United States has the highest number of content on the netflix ,followed by India</a:t>
            </a:r>
            <a:endParaRPr sz="1700">
              <a:solidFill>
                <a:schemeClr val="lt1"/>
              </a:solidFill>
            </a:endParaRPr>
          </a:p>
          <a:p>
            <a:pPr indent="0" lvl="0" marL="0" rtl="0" algn="l">
              <a:spcBef>
                <a:spcPts val="0"/>
              </a:spcBef>
              <a:spcAft>
                <a:spcPts val="0"/>
              </a:spcAft>
              <a:buNone/>
            </a:pPr>
            <a:r>
              <a:rPr lang="en" sz="1700">
                <a:solidFill>
                  <a:schemeClr val="lt1"/>
                </a:solidFill>
              </a:rPr>
              <a:t>● India has highest number of movies in netflix and very low of Tv shows</a:t>
            </a:r>
            <a:endParaRPr sz="1700">
              <a:solidFill>
                <a:schemeClr val="lt1"/>
              </a:solidFill>
            </a:endParaRPr>
          </a:p>
          <a:p>
            <a:pPr indent="0" lvl="0" marL="0" rtl="0" algn="l">
              <a:spcBef>
                <a:spcPts val="0"/>
              </a:spcBef>
              <a:spcAft>
                <a:spcPts val="0"/>
              </a:spcAft>
              <a:buNone/>
            </a:pPr>
            <a:r>
              <a:rPr lang="en" sz="1700">
                <a:solidFill>
                  <a:schemeClr val="lt1"/>
                </a:solidFill>
              </a:rPr>
              <a:t>● The US and UK are closely aligned with their Netflix target ages, but radically different from India or Japan! </a:t>
            </a:r>
            <a:endParaRPr sz="1700">
              <a:solidFill>
                <a:schemeClr val="lt1"/>
              </a:solidFill>
            </a:endParaRPr>
          </a:p>
          <a:p>
            <a:pPr indent="0" lvl="0" marL="0" rtl="0" algn="l">
              <a:spcBef>
                <a:spcPts val="0"/>
              </a:spcBef>
              <a:spcAft>
                <a:spcPts val="0"/>
              </a:spcAft>
              <a:buNone/>
            </a:pPr>
            <a:r>
              <a:rPr lang="en" sz="1700">
                <a:solidFill>
                  <a:schemeClr val="lt1"/>
                </a:solidFill>
              </a:rPr>
              <a:t>● Also, Mexico and Spain have similar content on Netflix for different age groups.</a:t>
            </a:r>
            <a:endParaRPr sz="1700">
              <a:solidFill>
                <a:schemeClr val="lt1"/>
              </a:solidFill>
            </a:endParaRPr>
          </a:p>
        </p:txBody>
      </p:sp>
      <p:pic>
        <p:nvPicPr>
          <p:cNvPr id="218" name="Google Shape;218;p41"/>
          <p:cNvPicPr preferRelativeResize="0"/>
          <p:nvPr/>
        </p:nvPicPr>
        <p:blipFill>
          <a:blip r:embed="rId3">
            <a:alphaModFix/>
          </a:blip>
          <a:stretch>
            <a:fillRect/>
          </a:stretch>
        </p:blipFill>
        <p:spPr>
          <a:xfrm>
            <a:off x="4747525" y="1017725"/>
            <a:ext cx="4267199" cy="1860061"/>
          </a:xfrm>
          <a:prstGeom prst="rect">
            <a:avLst/>
          </a:prstGeom>
          <a:noFill/>
          <a:ln>
            <a:noFill/>
          </a:ln>
        </p:spPr>
      </p:pic>
      <p:pic>
        <p:nvPicPr>
          <p:cNvPr id="219" name="Google Shape;219;p41"/>
          <p:cNvPicPr preferRelativeResize="0"/>
          <p:nvPr/>
        </p:nvPicPr>
        <p:blipFill>
          <a:blip r:embed="rId4">
            <a:alphaModFix/>
          </a:blip>
          <a:stretch>
            <a:fillRect/>
          </a:stretch>
        </p:blipFill>
        <p:spPr>
          <a:xfrm>
            <a:off x="4724400" y="3030186"/>
            <a:ext cx="4035600" cy="196091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2"/>
          <p:cNvSpPr txBox="1"/>
          <p:nvPr>
            <p:ph type="title"/>
          </p:nvPr>
        </p:nvSpPr>
        <p:spPr>
          <a:xfrm>
            <a:off x="311700" y="445025"/>
            <a:ext cx="68910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 sz="3000"/>
              <a:t>Feature Engineering</a:t>
            </a:r>
            <a:endParaRPr b="1" sz="2400"/>
          </a:p>
        </p:txBody>
      </p:sp>
      <p:sp>
        <p:nvSpPr>
          <p:cNvPr id="225" name="Google Shape;225;p42"/>
          <p:cNvSpPr txBox="1"/>
          <p:nvPr>
            <p:ph idx="1" type="body"/>
          </p:nvPr>
        </p:nvSpPr>
        <p:spPr>
          <a:xfrm>
            <a:off x="311700" y="1152475"/>
            <a:ext cx="5919300" cy="36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 Clusters are built based on the attributes: Director, Cast, Country, Rating, Listed in (genres), and Description </a:t>
            </a:r>
            <a:endParaRPr>
              <a:solidFill>
                <a:schemeClr val="lt1"/>
              </a:solidFill>
            </a:endParaRPr>
          </a:p>
          <a:p>
            <a:pPr indent="0" lvl="0" marL="0" rtl="0" algn="l">
              <a:spcBef>
                <a:spcPts val="0"/>
              </a:spcBef>
              <a:spcAft>
                <a:spcPts val="0"/>
              </a:spcAft>
              <a:buNone/>
            </a:pPr>
            <a:r>
              <a:rPr lang="en">
                <a:solidFill>
                  <a:schemeClr val="lt1"/>
                </a:solidFill>
              </a:rPr>
              <a:t>● Steps involved in data pre-processing: </a:t>
            </a:r>
            <a:endParaRPr>
              <a:solidFill>
                <a:schemeClr val="lt1"/>
              </a:solidFill>
            </a:endParaRPr>
          </a:p>
          <a:p>
            <a:pPr indent="0" lvl="0" marL="0" rtl="0" algn="l">
              <a:spcBef>
                <a:spcPts val="0"/>
              </a:spcBef>
              <a:spcAft>
                <a:spcPts val="0"/>
              </a:spcAft>
              <a:buNone/>
            </a:pPr>
            <a:r>
              <a:rPr lang="en">
                <a:solidFill>
                  <a:schemeClr val="lt1"/>
                </a:solidFill>
              </a:rPr>
              <a:t>      1. Tokenization </a:t>
            </a:r>
            <a:endParaRPr>
              <a:solidFill>
                <a:schemeClr val="lt1"/>
              </a:solidFill>
            </a:endParaRPr>
          </a:p>
          <a:p>
            <a:pPr indent="0" lvl="0" marL="0" rtl="0" algn="l">
              <a:spcBef>
                <a:spcPts val="0"/>
              </a:spcBef>
              <a:spcAft>
                <a:spcPts val="0"/>
              </a:spcAft>
              <a:buNone/>
            </a:pPr>
            <a:r>
              <a:rPr lang="en">
                <a:solidFill>
                  <a:schemeClr val="lt1"/>
                </a:solidFill>
              </a:rPr>
              <a:t>      2. Removing non-ascii characters </a:t>
            </a:r>
            <a:endParaRPr>
              <a:solidFill>
                <a:schemeClr val="lt1"/>
              </a:solidFill>
            </a:endParaRPr>
          </a:p>
          <a:p>
            <a:pPr indent="0" lvl="0" marL="0" rtl="0" algn="l">
              <a:spcBef>
                <a:spcPts val="0"/>
              </a:spcBef>
              <a:spcAft>
                <a:spcPts val="0"/>
              </a:spcAft>
              <a:buNone/>
            </a:pPr>
            <a:r>
              <a:rPr lang="en">
                <a:solidFill>
                  <a:schemeClr val="lt1"/>
                </a:solidFill>
              </a:rPr>
              <a:t>      3. Converting to lowercase </a:t>
            </a:r>
            <a:endParaRPr>
              <a:solidFill>
                <a:schemeClr val="lt1"/>
              </a:solidFill>
            </a:endParaRPr>
          </a:p>
          <a:p>
            <a:pPr indent="0" lvl="0" marL="0" rtl="0" algn="l">
              <a:spcBef>
                <a:spcPts val="0"/>
              </a:spcBef>
              <a:spcAft>
                <a:spcPts val="0"/>
              </a:spcAft>
              <a:buNone/>
            </a:pPr>
            <a:r>
              <a:rPr lang="en">
                <a:solidFill>
                  <a:schemeClr val="lt1"/>
                </a:solidFill>
              </a:rPr>
              <a:t>      4. Removing punctuation marks </a:t>
            </a:r>
            <a:endParaRPr>
              <a:solidFill>
                <a:schemeClr val="lt1"/>
              </a:solidFill>
            </a:endParaRPr>
          </a:p>
          <a:p>
            <a:pPr indent="0" lvl="0" marL="0" rtl="0" algn="l">
              <a:spcBef>
                <a:spcPts val="0"/>
              </a:spcBef>
              <a:spcAft>
                <a:spcPts val="0"/>
              </a:spcAft>
              <a:buNone/>
            </a:pPr>
            <a:r>
              <a:rPr lang="en">
                <a:solidFill>
                  <a:schemeClr val="lt1"/>
                </a:solidFill>
              </a:rPr>
              <a:t>      5. Replacing numbers with its respective textual   </a:t>
            </a:r>
            <a:endParaRPr>
              <a:solidFill>
                <a:schemeClr val="lt1"/>
              </a:solidFill>
            </a:endParaRPr>
          </a:p>
          <a:p>
            <a:pPr indent="0" lvl="0" marL="0" rtl="0" algn="l">
              <a:spcBef>
                <a:spcPts val="0"/>
              </a:spcBef>
              <a:spcAft>
                <a:spcPts val="0"/>
              </a:spcAft>
              <a:buNone/>
            </a:pPr>
            <a:r>
              <a:rPr lang="en">
                <a:solidFill>
                  <a:schemeClr val="lt1"/>
                </a:solidFill>
              </a:rPr>
              <a:t>          </a:t>
            </a:r>
            <a:r>
              <a:rPr lang="en">
                <a:solidFill>
                  <a:schemeClr val="lt1"/>
                </a:solidFill>
              </a:rPr>
              <a:t>representation.</a:t>
            </a:r>
            <a:endParaRPr>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3"/>
          <p:cNvSpPr txBox="1"/>
          <p:nvPr>
            <p:ph type="title"/>
          </p:nvPr>
        </p:nvSpPr>
        <p:spPr>
          <a:xfrm>
            <a:off x="311700" y="445025"/>
            <a:ext cx="68910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 sz="3000"/>
              <a:t>Feature Engineering(contd,)</a:t>
            </a:r>
            <a:endParaRPr b="1" sz="2400"/>
          </a:p>
        </p:txBody>
      </p:sp>
      <p:sp>
        <p:nvSpPr>
          <p:cNvPr id="231" name="Google Shape;231;p43"/>
          <p:cNvSpPr txBox="1"/>
          <p:nvPr>
            <p:ph idx="1" type="body"/>
          </p:nvPr>
        </p:nvSpPr>
        <p:spPr>
          <a:xfrm>
            <a:off x="311700" y="1152475"/>
            <a:ext cx="8232900" cy="36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 TFIDF (Term Frequency Inverse Document Frequency) vectorizer was used to vectorize the corpus.</a:t>
            </a:r>
            <a:endParaRPr>
              <a:solidFill>
                <a:schemeClr val="lt1"/>
              </a:solidFill>
            </a:endParaRPr>
          </a:p>
          <a:p>
            <a:pPr indent="0" lvl="0" marL="0" rtl="0" algn="l">
              <a:spcBef>
                <a:spcPts val="0"/>
              </a:spcBef>
              <a:spcAft>
                <a:spcPts val="0"/>
              </a:spcAft>
              <a:buNone/>
            </a:pPr>
            <a:r>
              <a:rPr lang="en">
                <a:solidFill>
                  <a:schemeClr val="lt1"/>
                </a:solidFill>
              </a:rPr>
              <a:t> 𝑇𝐹 = Number of times term t appears in a document /Total number of terms in the document </a:t>
            </a:r>
            <a:endParaRPr>
              <a:solidFill>
                <a:schemeClr val="lt1"/>
              </a:solidFill>
            </a:endParaRPr>
          </a:p>
          <a:p>
            <a:pPr indent="0" lvl="0" marL="0" rtl="0" algn="l">
              <a:spcBef>
                <a:spcPts val="0"/>
              </a:spcBef>
              <a:spcAft>
                <a:spcPts val="0"/>
              </a:spcAft>
              <a:buNone/>
            </a:pPr>
            <a:r>
              <a:rPr lang="en">
                <a:solidFill>
                  <a:schemeClr val="lt1"/>
                </a:solidFill>
              </a:rPr>
              <a:t>𝐼𝐷𝐹 = log𝑒 (Total number of documents/ Number of documents with term t in it)   𝑇𝐹𝐼𝐷𝐹 = 𝑇𝐹 × 𝐼𝐷𝐹 </a:t>
            </a:r>
            <a:endParaRPr>
              <a:solidFill>
                <a:schemeClr val="lt1"/>
              </a:solidFill>
            </a:endParaRPr>
          </a:p>
          <a:p>
            <a:pPr indent="0" lvl="0" marL="0" rtl="0" algn="l">
              <a:spcBef>
                <a:spcPts val="0"/>
              </a:spcBef>
              <a:spcAft>
                <a:spcPts val="0"/>
              </a:spcAft>
              <a:buNone/>
            </a:pPr>
            <a:r>
              <a:rPr lang="en">
                <a:solidFill>
                  <a:schemeClr val="lt1"/>
                </a:solidFill>
              </a:rPr>
              <a:t>● Maximum number of features were taken as 20000.</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Agenda</a:t>
            </a:r>
            <a:endParaRPr b="1" sz="3200"/>
          </a:p>
        </p:txBody>
      </p:sp>
      <p:sp>
        <p:nvSpPr>
          <p:cNvPr id="106" name="Google Shape;106;p2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 </a:t>
            </a:r>
            <a:r>
              <a:rPr lang="en">
                <a:solidFill>
                  <a:schemeClr val="lt1"/>
                </a:solidFill>
              </a:rPr>
              <a:t>Problem Statement</a:t>
            </a:r>
            <a:endParaRPr>
              <a:solidFill>
                <a:schemeClr val="lt1"/>
              </a:solidFill>
            </a:endParaRPr>
          </a:p>
          <a:p>
            <a:pPr indent="0" lvl="0" marL="0" rtl="0" algn="l">
              <a:spcBef>
                <a:spcPts val="0"/>
              </a:spcBef>
              <a:spcAft>
                <a:spcPts val="0"/>
              </a:spcAft>
              <a:buNone/>
            </a:pPr>
            <a:r>
              <a:rPr lang="en">
                <a:solidFill>
                  <a:schemeClr val="lt1"/>
                </a:solidFill>
              </a:rPr>
              <a:t>• Data Summary</a:t>
            </a:r>
            <a:endParaRPr>
              <a:solidFill>
                <a:schemeClr val="lt1"/>
              </a:solidFill>
            </a:endParaRPr>
          </a:p>
          <a:p>
            <a:pPr indent="0" lvl="0" marL="0" rtl="0" algn="l">
              <a:spcBef>
                <a:spcPts val="0"/>
              </a:spcBef>
              <a:spcAft>
                <a:spcPts val="0"/>
              </a:spcAft>
              <a:buNone/>
            </a:pPr>
            <a:r>
              <a:rPr lang="en">
                <a:solidFill>
                  <a:schemeClr val="lt1"/>
                </a:solidFill>
              </a:rPr>
              <a:t>• Data Cleaning</a:t>
            </a:r>
            <a:endParaRPr>
              <a:solidFill>
                <a:schemeClr val="lt1"/>
              </a:solidFill>
            </a:endParaRPr>
          </a:p>
          <a:p>
            <a:pPr indent="0" lvl="0" marL="0" rtl="0" algn="l">
              <a:spcBef>
                <a:spcPts val="0"/>
              </a:spcBef>
              <a:spcAft>
                <a:spcPts val="0"/>
              </a:spcAft>
              <a:buNone/>
            </a:pPr>
            <a:r>
              <a:rPr lang="en">
                <a:solidFill>
                  <a:schemeClr val="lt1"/>
                </a:solidFill>
              </a:rPr>
              <a:t>• Exploratory Data Analysis(EDA)</a:t>
            </a:r>
            <a:endParaRPr>
              <a:solidFill>
                <a:schemeClr val="lt1"/>
              </a:solidFill>
            </a:endParaRPr>
          </a:p>
          <a:p>
            <a:pPr indent="0" lvl="0" marL="0" rtl="0" algn="l">
              <a:spcBef>
                <a:spcPts val="0"/>
              </a:spcBef>
              <a:spcAft>
                <a:spcPts val="0"/>
              </a:spcAft>
              <a:buNone/>
            </a:pPr>
            <a:r>
              <a:rPr lang="en">
                <a:solidFill>
                  <a:schemeClr val="lt1"/>
                </a:solidFill>
              </a:rPr>
              <a:t>• Feature Engineering</a:t>
            </a:r>
            <a:endParaRPr>
              <a:solidFill>
                <a:schemeClr val="lt1"/>
              </a:solidFill>
            </a:endParaRPr>
          </a:p>
          <a:p>
            <a:pPr indent="0" lvl="0" marL="0" rtl="0" algn="l">
              <a:spcBef>
                <a:spcPts val="0"/>
              </a:spcBef>
              <a:spcAft>
                <a:spcPts val="0"/>
              </a:spcAft>
              <a:buNone/>
            </a:pPr>
            <a:r>
              <a:rPr lang="en">
                <a:solidFill>
                  <a:schemeClr val="lt1"/>
                </a:solidFill>
              </a:rPr>
              <a:t>• Dimensionality Reduction</a:t>
            </a:r>
            <a:endParaRPr>
              <a:solidFill>
                <a:schemeClr val="lt1"/>
              </a:solidFill>
            </a:endParaRPr>
          </a:p>
          <a:p>
            <a:pPr indent="0" lvl="0" marL="0" rtl="0" algn="l">
              <a:spcBef>
                <a:spcPts val="0"/>
              </a:spcBef>
              <a:spcAft>
                <a:spcPts val="0"/>
              </a:spcAft>
              <a:buNone/>
            </a:pPr>
            <a:r>
              <a:rPr lang="en">
                <a:solidFill>
                  <a:schemeClr val="lt1"/>
                </a:solidFill>
              </a:rPr>
              <a:t>• Clustering</a:t>
            </a:r>
            <a:endParaRPr>
              <a:solidFill>
                <a:schemeClr val="lt1"/>
              </a:solidFill>
            </a:endParaRPr>
          </a:p>
          <a:p>
            <a:pPr indent="0" lvl="0" marL="0" rtl="0" algn="l">
              <a:spcBef>
                <a:spcPts val="0"/>
              </a:spcBef>
              <a:spcAft>
                <a:spcPts val="0"/>
              </a:spcAft>
              <a:buNone/>
            </a:pPr>
            <a:r>
              <a:rPr lang="en">
                <a:solidFill>
                  <a:schemeClr val="lt1"/>
                </a:solidFill>
              </a:rPr>
              <a:t>• Clusters Comparison</a:t>
            </a:r>
            <a:endParaRPr>
              <a:solidFill>
                <a:schemeClr val="lt1"/>
              </a:solidFill>
            </a:endParaRPr>
          </a:p>
          <a:p>
            <a:pPr indent="0" lvl="0" marL="0" rtl="0" algn="l">
              <a:spcBef>
                <a:spcPts val="0"/>
              </a:spcBef>
              <a:spcAft>
                <a:spcPts val="0"/>
              </a:spcAft>
              <a:buNone/>
            </a:pPr>
            <a:r>
              <a:rPr lang="en">
                <a:solidFill>
                  <a:schemeClr val="lt1"/>
                </a:solidFill>
              </a:rPr>
              <a:t>• Applications of Clustering</a:t>
            </a:r>
            <a:endParaRPr>
              <a:solidFill>
                <a:schemeClr val="lt1"/>
              </a:solidFill>
            </a:endParaRPr>
          </a:p>
          <a:p>
            <a:pPr indent="0" lvl="0" marL="0" rtl="0" algn="l">
              <a:spcBef>
                <a:spcPts val="0"/>
              </a:spcBef>
              <a:spcAft>
                <a:spcPts val="0"/>
              </a:spcAft>
              <a:buNone/>
            </a:pPr>
            <a:r>
              <a:rPr lang="en">
                <a:solidFill>
                  <a:schemeClr val="lt1"/>
                </a:solidFill>
              </a:rPr>
              <a:t>• Challenges Faced</a:t>
            </a:r>
            <a:endParaRPr>
              <a:solidFill>
                <a:schemeClr val="lt1"/>
              </a:solidFill>
            </a:endParaRPr>
          </a:p>
          <a:p>
            <a:pPr indent="0" lvl="0" marL="0" rtl="0" algn="l">
              <a:spcBef>
                <a:spcPts val="0"/>
              </a:spcBef>
              <a:spcAft>
                <a:spcPts val="0"/>
              </a:spcAft>
              <a:buNone/>
            </a:pPr>
            <a:r>
              <a:rPr lang="en">
                <a:solidFill>
                  <a:schemeClr val="lt1"/>
                </a:solidFill>
              </a:rPr>
              <a:t>• Conclusion</a:t>
            </a:r>
            <a:endParaRPr>
              <a:solidFill>
                <a:schemeClr val="lt1"/>
              </a:solidFill>
            </a:endParaRPr>
          </a:p>
        </p:txBody>
      </p:sp>
      <p:sp>
        <p:nvSpPr>
          <p:cNvPr id="107" name="Google Shape;107;p2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08" name="Google Shape;108;p26"/>
          <p:cNvPicPr preferRelativeResize="0"/>
          <p:nvPr/>
        </p:nvPicPr>
        <p:blipFill>
          <a:blip r:embed="rId3">
            <a:alphaModFix/>
          </a:blip>
          <a:stretch>
            <a:fillRect/>
          </a:stretch>
        </p:blipFill>
        <p:spPr>
          <a:xfrm>
            <a:off x="5578700" y="1514350"/>
            <a:ext cx="2677250" cy="23763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4"/>
          <p:cNvSpPr txBox="1"/>
          <p:nvPr>
            <p:ph type="title"/>
          </p:nvPr>
        </p:nvSpPr>
        <p:spPr>
          <a:xfrm>
            <a:off x="311700" y="445025"/>
            <a:ext cx="68910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 sz="3000"/>
              <a:t>Dimensionality</a:t>
            </a:r>
            <a:r>
              <a:rPr b="1" lang="en" sz="3000"/>
              <a:t> Reduction</a:t>
            </a:r>
            <a:endParaRPr b="1" sz="2400"/>
          </a:p>
        </p:txBody>
      </p:sp>
      <p:sp>
        <p:nvSpPr>
          <p:cNvPr id="237" name="Google Shape;237;p44"/>
          <p:cNvSpPr txBox="1"/>
          <p:nvPr>
            <p:ph idx="1" type="body"/>
          </p:nvPr>
        </p:nvSpPr>
        <p:spPr>
          <a:xfrm>
            <a:off x="311700" y="1152475"/>
            <a:ext cx="4161300" cy="36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 100% of the variance in data is explained by about 7500 components.</a:t>
            </a:r>
            <a:endParaRPr>
              <a:solidFill>
                <a:schemeClr val="lt1"/>
              </a:solidFill>
            </a:endParaRPr>
          </a:p>
          <a:p>
            <a:pPr indent="0" lvl="0" marL="0" rtl="0" algn="l">
              <a:spcBef>
                <a:spcPts val="0"/>
              </a:spcBef>
              <a:spcAft>
                <a:spcPts val="0"/>
              </a:spcAft>
              <a:buNone/>
            </a:pPr>
            <a:r>
              <a:rPr lang="en">
                <a:solidFill>
                  <a:schemeClr val="lt1"/>
                </a:solidFill>
              </a:rPr>
              <a:t>● To reduce dimensionality, only the top 4000 components were taken, which will still be able to capture more than 80% of variance in the data.</a:t>
            </a:r>
            <a:endParaRPr>
              <a:solidFill>
                <a:schemeClr val="lt1"/>
              </a:solidFill>
            </a:endParaRPr>
          </a:p>
        </p:txBody>
      </p:sp>
      <p:pic>
        <p:nvPicPr>
          <p:cNvPr id="238" name="Google Shape;238;p44"/>
          <p:cNvPicPr preferRelativeResize="0"/>
          <p:nvPr/>
        </p:nvPicPr>
        <p:blipFill>
          <a:blip r:embed="rId3">
            <a:alphaModFix/>
          </a:blip>
          <a:stretch>
            <a:fillRect/>
          </a:stretch>
        </p:blipFill>
        <p:spPr>
          <a:xfrm>
            <a:off x="4656250" y="1416900"/>
            <a:ext cx="4366200" cy="238351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5"/>
          <p:cNvSpPr txBox="1"/>
          <p:nvPr>
            <p:ph type="title"/>
          </p:nvPr>
        </p:nvSpPr>
        <p:spPr>
          <a:xfrm>
            <a:off x="311700" y="445025"/>
            <a:ext cx="42075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 sz="3000"/>
              <a:t>K-means clustering</a:t>
            </a:r>
            <a:endParaRPr b="1" sz="2400"/>
          </a:p>
        </p:txBody>
      </p:sp>
      <p:sp>
        <p:nvSpPr>
          <p:cNvPr id="244" name="Google Shape;244;p45"/>
          <p:cNvSpPr txBox="1"/>
          <p:nvPr>
            <p:ph idx="1" type="body"/>
          </p:nvPr>
        </p:nvSpPr>
        <p:spPr>
          <a:xfrm>
            <a:off x="311700" y="1152475"/>
            <a:ext cx="4161300" cy="36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rPr>
              <a:t>● K-Means Clustering is an Unsupervised Learning algorithm which groups the unlabeled dataset into different clusters. Here K defines the number of predefined clusters that need to be created in the process, as if K=2, there will be two clusters, and for K=3, there will be three clusters, and so on.</a:t>
            </a:r>
            <a:endParaRPr sz="1500">
              <a:solidFill>
                <a:schemeClr val="lt1"/>
              </a:solidFill>
            </a:endParaRPr>
          </a:p>
          <a:p>
            <a:pPr indent="0" lvl="0" marL="0" rtl="0" algn="l">
              <a:spcBef>
                <a:spcPts val="0"/>
              </a:spcBef>
              <a:spcAft>
                <a:spcPts val="0"/>
              </a:spcAft>
              <a:buNone/>
            </a:pPr>
            <a:r>
              <a:rPr lang="en" sz="1500">
                <a:solidFill>
                  <a:schemeClr val="lt1"/>
                </a:solidFill>
              </a:rPr>
              <a:t>● Distortion: 6249.0766</a:t>
            </a:r>
            <a:endParaRPr sz="1500">
              <a:solidFill>
                <a:schemeClr val="lt1"/>
              </a:solidFill>
            </a:endParaRPr>
          </a:p>
          <a:p>
            <a:pPr indent="0" lvl="0" marL="0" rtl="0" algn="l">
              <a:spcBef>
                <a:spcPts val="0"/>
              </a:spcBef>
              <a:spcAft>
                <a:spcPts val="0"/>
              </a:spcAft>
              <a:buNone/>
            </a:pPr>
            <a:r>
              <a:rPr lang="en" sz="1500">
                <a:solidFill>
                  <a:schemeClr val="lt1"/>
                </a:solidFill>
              </a:rPr>
              <a:t>● Silhouette score: 0.0070</a:t>
            </a:r>
            <a:endParaRPr sz="1500">
              <a:solidFill>
                <a:schemeClr val="lt1"/>
              </a:solidFill>
            </a:endParaRPr>
          </a:p>
          <a:p>
            <a:pPr indent="0" lvl="0" marL="0" rtl="0" algn="l">
              <a:spcBef>
                <a:spcPts val="0"/>
              </a:spcBef>
              <a:spcAft>
                <a:spcPts val="0"/>
              </a:spcAft>
              <a:buNone/>
            </a:pPr>
            <a:r>
              <a:rPr lang="en" sz="1500">
                <a:solidFill>
                  <a:schemeClr val="lt1"/>
                </a:solidFill>
              </a:rPr>
              <a:t>● Number of clusters: 19</a:t>
            </a:r>
            <a:endParaRPr sz="1500">
              <a:solidFill>
                <a:schemeClr val="lt1"/>
              </a:solidFill>
            </a:endParaRPr>
          </a:p>
          <a:p>
            <a:pPr indent="0" lvl="0" marL="0" rtl="0" algn="l">
              <a:spcBef>
                <a:spcPts val="0"/>
              </a:spcBef>
              <a:spcAft>
                <a:spcPts val="0"/>
              </a:spcAft>
              <a:buNone/>
            </a:pPr>
            <a:r>
              <a:rPr lang="en" sz="1500">
                <a:solidFill>
                  <a:schemeClr val="lt1"/>
                </a:solidFill>
              </a:rPr>
              <a:t>● cluster 17 has the highest number of datapoints and evenly distributed for other cluster</a:t>
            </a:r>
            <a:endParaRPr sz="1500">
              <a:solidFill>
                <a:schemeClr val="lt1"/>
              </a:solidFill>
            </a:endParaRPr>
          </a:p>
        </p:txBody>
      </p:sp>
      <p:pic>
        <p:nvPicPr>
          <p:cNvPr id="245" name="Google Shape;245;p45"/>
          <p:cNvPicPr preferRelativeResize="0"/>
          <p:nvPr/>
        </p:nvPicPr>
        <p:blipFill>
          <a:blip r:embed="rId3">
            <a:alphaModFix/>
          </a:blip>
          <a:stretch>
            <a:fillRect/>
          </a:stretch>
        </p:blipFill>
        <p:spPr>
          <a:xfrm>
            <a:off x="4625400" y="726600"/>
            <a:ext cx="4366199" cy="2352661"/>
          </a:xfrm>
          <a:prstGeom prst="rect">
            <a:avLst/>
          </a:prstGeom>
          <a:noFill/>
          <a:ln>
            <a:noFill/>
          </a:ln>
        </p:spPr>
      </p:pic>
      <p:pic>
        <p:nvPicPr>
          <p:cNvPr id="246" name="Google Shape;246;p45"/>
          <p:cNvPicPr preferRelativeResize="0"/>
          <p:nvPr/>
        </p:nvPicPr>
        <p:blipFill rotWithShape="1">
          <a:blip r:embed="rId4">
            <a:alphaModFix/>
          </a:blip>
          <a:srcRect b="-4401" l="0" r="0" t="-4805"/>
          <a:stretch/>
        </p:blipFill>
        <p:spPr>
          <a:xfrm>
            <a:off x="4959950" y="3139000"/>
            <a:ext cx="4031651" cy="1927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6"/>
          <p:cNvSpPr txBox="1"/>
          <p:nvPr>
            <p:ph type="title"/>
          </p:nvPr>
        </p:nvSpPr>
        <p:spPr>
          <a:xfrm>
            <a:off x="311700" y="445025"/>
            <a:ext cx="44388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 sz="3000"/>
              <a:t>Hierarchical Clustering</a:t>
            </a:r>
            <a:endParaRPr b="1" sz="3000"/>
          </a:p>
        </p:txBody>
      </p:sp>
      <p:sp>
        <p:nvSpPr>
          <p:cNvPr id="252" name="Google Shape;252;p46"/>
          <p:cNvSpPr txBox="1"/>
          <p:nvPr>
            <p:ph idx="1" type="body"/>
          </p:nvPr>
        </p:nvSpPr>
        <p:spPr>
          <a:xfrm>
            <a:off x="311700" y="1152475"/>
            <a:ext cx="3343500" cy="368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rPr>
              <a:t>● In agglomerative clustering no need to give the value of k beforehand.The agglomerative hierarchical clustering algorithm is a popular example of HCA. Here I used ward linkage and the optimal number of clusters is 7 using the Dendrogram.</a:t>
            </a:r>
            <a:endParaRPr sz="1600">
              <a:solidFill>
                <a:schemeClr val="lt1"/>
              </a:solidFill>
            </a:endParaRPr>
          </a:p>
          <a:p>
            <a:pPr indent="0" lvl="0" marL="0" rtl="0" algn="l">
              <a:spcBef>
                <a:spcPts val="0"/>
              </a:spcBef>
              <a:spcAft>
                <a:spcPts val="0"/>
              </a:spcAft>
              <a:buNone/>
            </a:pPr>
            <a:r>
              <a:rPr lang="en" sz="1600">
                <a:solidFill>
                  <a:schemeClr val="lt1"/>
                </a:solidFill>
              </a:rPr>
              <a:t>● Distance: Euclidean</a:t>
            </a:r>
            <a:endParaRPr sz="1600">
              <a:solidFill>
                <a:schemeClr val="lt1"/>
              </a:solidFill>
            </a:endParaRPr>
          </a:p>
          <a:p>
            <a:pPr indent="0" lvl="0" marL="0" rtl="0" algn="l">
              <a:spcBef>
                <a:spcPts val="0"/>
              </a:spcBef>
              <a:spcAft>
                <a:spcPts val="0"/>
              </a:spcAft>
              <a:buNone/>
            </a:pPr>
            <a:r>
              <a:rPr lang="en" sz="1600">
                <a:solidFill>
                  <a:schemeClr val="lt1"/>
                </a:solidFill>
              </a:rPr>
              <a:t>● Linkage: Ward</a:t>
            </a:r>
            <a:endParaRPr sz="1600">
              <a:solidFill>
                <a:schemeClr val="lt1"/>
              </a:solidFill>
            </a:endParaRPr>
          </a:p>
          <a:p>
            <a:pPr indent="0" lvl="0" marL="0" rtl="0" algn="l">
              <a:spcBef>
                <a:spcPts val="0"/>
              </a:spcBef>
              <a:spcAft>
                <a:spcPts val="0"/>
              </a:spcAft>
              <a:buNone/>
            </a:pPr>
            <a:r>
              <a:rPr lang="en" sz="1600">
                <a:solidFill>
                  <a:schemeClr val="lt1"/>
                </a:solidFill>
              </a:rPr>
              <a:t>● Silhouette score: 0.0014</a:t>
            </a:r>
            <a:endParaRPr sz="1600">
              <a:solidFill>
                <a:schemeClr val="lt1"/>
              </a:solidFill>
            </a:endParaRPr>
          </a:p>
          <a:p>
            <a:pPr indent="0" lvl="0" marL="0" rtl="0" algn="l">
              <a:spcBef>
                <a:spcPts val="0"/>
              </a:spcBef>
              <a:spcAft>
                <a:spcPts val="0"/>
              </a:spcAft>
              <a:buNone/>
            </a:pPr>
            <a:r>
              <a:rPr lang="en" sz="1600">
                <a:solidFill>
                  <a:schemeClr val="lt1"/>
                </a:solidFill>
              </a:rPr>
              <a:t>● Number of clusters: 14</a:t>
            </a:r>
            <a:endParaRPr sz="1600">
              <a:solidFill>
                <a:schemeClr val="lt1"/>
              </a:solidFill>
            </a:endParaRPr>
          </a:p>
        </p:txBody>
      </p:sp>
      <p:pic>
        <p:nvPicPr>
          <p:cNvPr id="253" name="Google Shape;253;p46"/>
          <p:cNvPicPr preferRelativeResize="0"/>
          <p:nvPr/>
        </p:nvPicPr>
        <p:blipFill>
          <a:blip r:embed="rId3">
            <a:alphaModFix/>
          </a:blip>
          <a:stretch>
            <a:fillRect/>
          </a:stretch>
        </p:blipFill>
        <p:spPr>
          <a:xfrm>
            <a:off x="6292800" y="784550"/>
            <a:ext cx="2621675" cy="2053700"/>
          </a:xfrm>
          <a:prstGeom prst="rect">
            <a:avLst/>
          </a:prstGeom>
          <a:noFill/>
          <a:ln>
            <a:noFill/>
          </a:ln>
        </p:spPr>
      </p:pic>
      <p:pic>
        <p:nvPicPr>
          <p:cNvPr id="254" name="Google Shape;254;p46"/>
          <p:cNvPicPr preferRelativeResize="0"/>
          <p:nvPr/>
        </p:nvPicPr>
        <p:blipFill>
          <a:blip r:embed="rId4">
            <a:alphaModFix/>
          </a:blip>
          <a:stretch>
            <a:fillRect/>
          </a:stretch>
        </p:blipFill>
        <p:spPr>
          <a:xfrm>
            <a:off x="3686325" y="1017725"/>
            <a:ext cx="2575425" cy="2000450"/>
          </a:xfrm>
          <a:prstGeom prst="rect">
            <a:avLst/>
          </a:prstGeom>
          <a:noFill/>
          <a:ln>
            <a:noFill/>
          </a:ln>
        </p:spPr>
      </p:pic>
      <p:pic>
        <p:nvPicPr>
          <p:cNvPr id="255" name="Google Shape;255;p46"/>
          <p:cNvPicPr preferRelativeResize="0"/>
          <p:nvPr/>
        </p:nvPicPr>
        <p:blipFill>
          <a:blip r:embed="rId5">
            <a:alphaModFix/>
          </a:blip>
          <a:stretch>
            <a:fillRect/>
          </a:stretch>
        </p:blipFill>
        <p:spPr>
          <a:xfrm>
            <a:off x="5223175" y="3049475"/>
            <a:ext cx="3382201" cy="1886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7"/>
          <p:cNvSpPr txBox="1"/>
          <p:nvPr>
            <p:ph type="title"/>
          </p:nvPr>
        </p:nvSpPr>
        <p:spPr>
          <a:xfrm>
            <a:off x="311700" y="445025"/>
            <a:ext cx="61584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 sz="3000"/>
              <a:t>Clusters Comparison </a:t>
            </a:r>
            <a:endParaRPr b="1" sz="3000"/>
          </a:p>
        </p:txBody>
      </p:sp>
      <p:sp>
        <p:nvSpPr>
          <p:cNvPr id="261" name="Google Shape;261;p47"/>
          <p:cNvSpPr txBox="1"/>
          <p:nvPr>
            <p:ph idx="1" type="body"/>
          </p:nvPr>
        </p:nvSpPr>
        <p:spPr>
          <a:xfrm>
            <a:off x="311700" y="1144750"/>
            <a:ext cx="7060800" cy="14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 Since the Silhouette score obtained by the hierarchical clustering algorithm is lower than that of K means clustering algorithm, we can say that the k means clustering algorithm does a better job in clustering the dataset.</a:t>
            </a:r>
            <a:endParaRPr>
              <a:solidFill>
                <a:schemeClr val="lt1"/>
              </a:solidFill>
            </a:endParaRPr>
          </a:p>
        </p:txBody>
      </p:sp>
      <p:pic>
        <p:nvPicPr>
          <p:cNvPr id="262" name="Google Shape;262;p47"/>
          <p:cNvPicPr preferRelativeResize="0"/>
          <p:nvPr/>
        </p:nvPicPr>
        <p:blipFill>
          <a:blip r:embed="rId3">
            <a:alphaModFix/>
          </a:blip>
          <a:stretch>
            <a:fillRect/>
          </a:stretch>
        </p:blipFill>
        <p:spPr>
          <a:xfrm>
            <a:off x="360600" y="2903700"/>
            <a:ext cx="7983400" cy="1721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8"/>
          <p:cNvSpPr txBox="1"/>
          <p:nvPr>
            <p:ph type="title"/>
          </p:nvPr>
        </p:nvSpPr>
        <p:spPr>
          <a:xfrm>
            <a:off x="311700" y="445025"/>
            <a:ext cx="61584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 sz="3000"/>
              <a:t>Application of Clustering </a:t>
            </a:r>
            <a:endParaRPr b="1" sz="3000"/>
          </a:p>
        </p:txBody>
      </p:sp>
      <p:sp>
        <p:nvSpPr>
          <p:cNvPr id="268" name="Google Shape;268;p48"/>
          <p:cNvSpPr txBox="1"/>
          <p:nvPr>
            <p:ph idx="1" type="body"/>
          </p:nvPr>
        </p:nvSpPr>
        <p:spPr>
          <a:xfrm>
            <a:off x="311700" y="1137050"/>
            <a:ext cx="7060800" cy="368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 We can build a simple content-based recommender system using the constrained k-means clustering algorithm.</a:t>
            </a:r>
            <a:endParaRPr>
              <a:solidFill>
                <a:schemeClr val="lt1"/>
              </a:solidFill>
            </a:endParaRPr>
          </a:p>
          <a:p>
            <a:pPr indent="0" lvl="0" marL="0" rtl="0" algn="l">
              <a:spcBef>
                <a:spcPts val="0"/>
              </a:spcBef>
              <a:spcAft>
                <a:spcPts val="0"/>
              </a:spcAft>
              <a:buNone/>
            </a:pPr>
            <a:r>
              <a:rPr lang="en">
                <a:solidFill>
                  <a:schemeClr val="lt1"/>
                </a:solidFill>
              </a:rPr>
              <a:t>● The k-means constrained clustering algorithm works similar to the k-means clustering algorithm, except that, we can specify the maximum and minimum elements in each cluster.</a:t>
            </a:r>
            <a:endParaRPr>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9"/>
          <p:cNvSpPr txBox="1"/>
          <p:nvPr>
            <p:ph type="title"/>
          </p:nvPr>
        </p:nvSpPr>
        <p:spPr>
          <a:xfrm>
            <a:off x="311700" y="445025"/>
            <a:ext cx="44388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 sz="3000"/>
              <a:t>Challenges Faced</a:t>
            </a:r>
            <a:endParaRPr b="1" sz="3000"/>
          </a:p>
        </p:txBody>
      </p:sp>
      <p:sp>
        <p:nvSpPr>
          <p:cNvPr id="274" name="Google Shape;274;p49"/>
          <p:cNvSpPr txBox="1"/>
          <p:nvPr>
            <p:ph idx="1" type="body"/>
          </p:nvPr>
        </p:nvSpPr>
        <p:spPr>
          <a:xfrm>
            <a:off x="311700" y="1152475"/>
            <a:ext cx="5356500" cy="368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 Deciding the attributes on which we can build the clusters </a:t>
            </a:r>
            <a:endParaRPr>
              <a:solidFill>
                <a:schemeClr val="lt1"/>
              </a:solidFill>
            </a:endParaRPr>
          </a:p>
          <a:p>
            <a:pPr indent="0" lvl="0" marL="0" rtl="0" algn="l">
              <a:spcBef>
                <a:spcPts val="0"/>
              </a:spcBef>
              <a:spcAft>
                <a:spcPts val="0"/>
              </a:spcAft>
              <a:buNone/>
            </a:pPr>
            <a:r>
              <a:rPr lang="en">
                <a:solidFill>
                  <a:schemeClr val="lt1"/>
                </a:solidFill>
              </a:rPr>
              <a:t>● Feature engineering – deciding on the features to be dropped/kept/transformed </a:t>
            </a:r>
            <a:endParaRPr>
              <a:solidFill>
                <a:schemeClr val="lt1"/>
              </a:solidFill>
            </a:endParaRPr>
          </a:p>
          <a:p>
            <a:pPr indent="0" lvl="0" marL="0" rtl="0" algn="l">
              <a:spcBef>
                <a:spcPts val="0"/>
              </a:spcBef>
              <a:spcAft>
                <a:spcPts val="0"/>
              </a:spcAft>
              <a:buNone/>
            </a:pPr>
            <a:r>
              <a:rPr lang="en">
                <a:solidFill>
                  <a:schemeClr val="lt1"/>
                </a:solidFill>
              </a:rPr>
              <a:t>● Choosing the best visualization to show the trends clearly in the EDA phase </a:t>
            </a:r>
            <a:endParaRPr>
              <a:solidFill>
                <a:schemeClr val="lt1"/>
              </a:solidFill>
            </a:endParaRPr>
          </a:p>
          <a:p>
            <a:pPr indent="0" lvl="0" marL="0" rtl="0" algn="l">
              <a:spcBef>
                <a:spcPts val="0"/>
              </a:spcBef>
              <a:spcAft>
                <a:spcPts val="0"/>
              </a:spcAft>
              <a:buNone/>
            </a:pPr>
            <a:r>
              <a:rPr lang="en">
                <a:solidFill>
                  <a:schemeClr val="lt1"/>
                </a:solidFill>
              </a:rPr>
              <a:t>● Deciding on ways to handle the missing values </a:t>
            </a:r>
            <a:endParaRPr>
              <a:solidFill>
                <a:schemeClr val="lt1"/>
              </a:solidFill>
            </a:endParaRPr>
          </a:p>
          <a:p>
            <a:pPr indent="0" lvl="0" marL="0" rtl="0" algn="l">
              <a:spcBef>
                <a:spcPts val="0"/>
              </a:spcBef>
              <a:spcAft>
                <a:spcPts val="0"/>
              </a:spcAft>
              <a:buNone/>
            </a:pPr>
            <a:r>
              <a:rPr lang="en">
                <a:solidFill>
                  <a:schemeClr val="lt1"/>
                </a:solidFill>
              </a:rPr>
              <a:t>● Deciding on the attributes to be considered for clustering the dataset</a:t>
            </a:r>
            <a:endParaRPr>
              <a:solidFill>
                <a:schemeClr val="lt1"/>
              </a:solidFill>
            </a:endParaRPr>
          </a:p>
          <a:p>
            <a:pPr indent="0" lvl="0" marL="0" rtl="0" algn="l">
              <a:spcBef>
                <a:spcPts val="0"/>
              </a:spcBef>
              <a:spcAft>
                <a:spcPts val="0"/>
              </a:spcAft>
              <a:buNone/>
            </a:pPr>
            <a:r>
              <a:rPr lang="en">
                <a:solidFill>
                  <a:schemeClr val="lt1"/>
                </a:solidFill>
              </a:rPr>
              <a:t>● High computation time</a:t>
            </a:r>
            <a:endParaRPr>
              <a:solidFill>
                <a:schemeClr val="lt1"/>
              </a:solidFill>
            </a:endParaRPr>
          </a:p>
        </p:txBody>
      </p:sp>
      <p:pic>
        <p:nvPicPr>
          <p:cNvPr id="275" name="Google Shape;275;p49"/>
          <p:cNvPicPr preferRelativeResize="0"/>
          <p:nvPr/>
        </p:nvPicPr>
        <p:blipFill>
          <a:blip r:embed="rId3">
            <a:alphaModFix/>
          </a:blip>
          <a:stretch>
            <a:fillRect/>
          </a:stretch>
        </p:blipFill>
        <p:spPr>
          <a:xfrm>
            <a:off x="6167600" y="1633550"/>
            <a:ext cx="2785625" cy="2230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0"/>
          <p:cNvSpPr txBox="1"/>
          <p:nvPr>
            <p:ph type="title"/>
          </p:nvPr>
        </p:nvSpPr>
        <p:spPr>
          <a:xfrm>
            <a:off x="311700" y="445025"/>
            <a:ext cx="44388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 sz="3000"/>
              <a:t>Conclusions</a:t>
            </a:r>
            <a:endParaRPr b="1" sz="3000"/>
          </a:p>
        </p:txBody>
      </p:sp>
      <p:sp>
        <p:nvSpPr>
          <p:cNvPr id="281" name="Google Shape;281;p50"/>
          <p:cNvSpPr txBox="1"/>
          <p:nvPr>
            <p:ph idx="1" type="body"/>
          </p:nvPr>
        </p:nvSpPr>
        <p:spPr>
          <a:xfrm>
            <a:off x="311700" y="1152475"/>
            <a:ext cx="8394900" cy="368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rPr>
              <a:t>● In the project we worked on text clustering problem where in we had to cluster the Netflix shows such that the shows within a cluster are similar to each other and the shows in different clusters are dissimilar to each other. </a:t>
            </a:r>
            <a:endParaRPr sz="1500">
              <a:solidFill>
                <a:schemeClr val="lt1"/>
              </a:solidFill>
            </a:endParaRPr>
          </a:p>
          <a:p>
            <a:pPr indent="0" lvl="0" marL="0" rtl="0" algn="l">
              <a:spcBef>
                <a:spcPts val="0"/>
              </a:spcBef>
              <a:spcAft>
                <a:spcPts val="0"/>
              </a:spcAft>
              <a:buNone/>
            </a:pPr>
            <a:r>
              <a:rPr lang="en" sz="1500">
                <a:solidFill>
                  <a:schemeClr val="lt1"/>
                </a:solidFill>
              </a:rPr>
              <a:t>● The dataset contained about 7787 records, and 11 attributes. </a:t>
            </a:r>
            <a:endParaRPr sz="1500">
              <a:solidFill>
                <a:schemeClr val="lt1"/>
              </a:solidFill>
            </a:endParaRPr>
          </a:p>
          <a:p>
            <a:pPr indent="0" lvl="0" marL="0" rtl="0" algn="l">
              <a:spcBef>
                <a:spcPts val="0"/>
              </a:spcBef>
              <a:spcAft>
                <a:spcPts val="0"/>
              </a:spcAft>
              <a:buNone/>
            </a:pPr>
            <a:r>
              <a:rPr lang="en" sz="1500">
                <a:solidFill>
                  <a:schemeClr val="lt1"/>
                </a:solidFill>
              </a:rPr>
              <a:t>● We began by dealing with the dataset missing values and doing exploratory data analysis (EDA). </a:t>
            </a:r>
            <a:endParaRPr sz="1500">
              <a:solidFill>
                <a:schemeClr val="lt1"/>
              </a:solidFill>
            </a:endParaRPr>
          </a:p>
          <a:p>
            <a:pPr indent="0" lvl="0" marL="0" rtl="0" algn="l">
              <a:spcBef>
                <a:spcPts val="0"/>
              </a:spcBef>
              <a:spcAft>
                <a:spcPts val="0"/>
              </a:spcAft>
              <a:buNone/>
            </a:pPr>
            <a:r>
              <a:rPr lang="en" sz="1500">
                <a:solidFill>
                  <a:schemeClr val="lt1"/>
                </a:solidFill>
              </a:rPr>
              <a:t>● It was found that Netflix hosts more movies than TV shows on its platform, and the total number of shows added on Netflix is growing exponentially. Also, majority of the shows were produced in the United States, and the majority of the shows on Netflix were created for adults and young adults age group.</a:t>
            </a:r>
            <a:endParaRPr sz="1500">
              <a:solidFill>
                <a:schemeClr val="lt1"/>
              </a:solidFill>
            </a:endParaRPr>
          </a:p>
          <a:p>
            <a:pPr indent="0" lvl="0" marL="0" rtl="0" algn="l">
              <a:spcBef>
                <a:spcPts val="0"/>
              </a:spcBef>
              <a:spcAft>
                <a:spcPts val="0"/>
              </a:spcAft>
              <a:buNone/>
            </a:pPr>
            <a:r>
              <a:rPr lang="en" sz="1500">
                <a:solidFill>
                  <a:schemeClr val="lt1"/>
                </a:solidFill>
              </a:rPr>
              <a:t>● It was decided to cluster the data based on the attributes: director, cast, country, rating, genre, and description. The values in these attributes were tokenized, pre-processed, and then vectorized using TFIDF vectorizer.</a:t>
            </a:r>
            <a:endParaRPr sz="15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1"/>
          <p:cNvSpPr txBox="1"/>
          <p:nvPr>
            <p:ph type="title"/>
          </p:nvPr>
        </p:nvSpPr>
        <p:spPr>
          <a:xfrm>
            <a:off x="311700" y="445025"/>
            <a:ext cx="44388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 sz="3000"/>
              <a:t>Conclusions(contd,)</a:t>
            </a:r>
            <a:endParaRPr b="1" sz="3000"/>
          </a:p>
        </p:txBody>
      </p:sp>
      <p:sp>
        <p:nvSpPr>
          <p:cNvPr id="287" name="Google Shape;287;p51"/>
          <p:cNvSpPr txBox="1"/>
          <p:nvPr>
            <p:ph idx="1" type="body"/>
          </p:nvPr>
        </p:nvSpPr>
        <p:spPr>
          <a:xfrm>
            <a:off x="311700" y="1152475"/>
            <a:ext cx="8394900" cy="368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rPr>
              <a:t>● Through TFIDF Vectorization, we created a total of 20000 attributes. </a:t>
            </a:r>
            <a:endParaRPr sz="1500">
              <a:solidFill>
                <a:schemeClr val="lt1"/>
              </a:solidFill>
            </a:endParaRPr>
          </a:p>
          <a:p>
            <a:pPr indent="0" lvl="0" marL="0" rtl="0" algn="l">
              <a:spcBef>
                <a:spcPts val="0"/>
              </a:spcBef>
              <a:spcAft>
                <a:spcPts val="0"/>
              </a:spcAft>
              <a:buNone/>
            </a:pPr>
            <a:r>
              <a:rPr lang="en" sz="1500">
                <a:solidFill>
                  <a:schemeClr val="lt1"/>
                </a:solidFill>
              </a:rPr>
              <a:t>● We used Principal Component Analysis (PCA) to handle the curse of dimensionality. 4000 components were able to capture more than 80% of variance, and hence, the number of components were restricted to 4000. </a:t>
            </a:r>
            <a:endParaRPr sz="1500">
              <a:solidFill>
                <a:schemeClr val="lt1"/>
              </a:solidFill>
            </a:endParaRPr>
          </a:p>
          <a:p>
            <a:pPr indent="0" lvl="0" marL="0" rtl="0" algn="l">
              <a:spcBef>
                <a:spcPts val="0"/>
              </a:spcBef>
              <a:spcAft>
                <a:spcPts val="0"/>
              </a:spcAft>
              <a:buNone/>
            </a:pPr>
            <a:r>
              <a:rPr lang="en" sz="1500">
                <a:solidFill>
                  <a:schemeClr val="lt1"/>
                </a:solidFill>
              </a:rPr>
              <a:t>● We first built clusters using the k-means clustering algorithm, and the optimal number of clusters came out to be 19. This was obtained through the elbow method and Silhouette score analysis.</a:t>
            </a:r>
            <a:endParaRPr sz="1500">
              <a:solidFill>
                <a:schemeClr val="lt1"/>
              </a:solidFill>
            </a:endParaRPr>
          </a:p>
          <a:p>
            <a:pPr indent="0" lvl="0" marL="0" rtl="0" algn="l">
              <a:spcBef>
                <a:spcPts val="0"/>
              </a:spcBef>
              <a:spcAft>
                <a:spcPts val="0"/>
              </a:spcAft>
              <a:buNone/>
            </a:pPr>
            <a:r>
              <a:rPr lang="en" sz="1500">
                <a:solidFill>
                  <a:schemeClr val="lt1"/>
                </a:solidFill>
              </a:rPr>
              <a:t>● Hierarchical clustering model was built using the Agglomerative clustering algorithm, and the optimal number of clusters came out to be 14. This was obtained after visualizing the dendogram, and Silhouette score analysis. </a:t>
            </a:r>
            <a:endParaRPr sz="1500">
              <a:solidFill>
                <a:schemeClr val="lt1"/>
              </a:solidFill>
            </a:endParaRPr>
          </a:p>
          <a:p>
            <a:pPr indent="0" lvl="0" marL="0" rtl="0" algn="l">
              <a:spcBef>
                <a:spcPts val="0"/>
              </a:spcBef>
              <a:spcAft>
                <a:spcPts val="0"/>
              </a:spcAft>
              <a:buNone/>
            </a:pPr>
            <a:r>
              <a:rPr lang="en" sz="1500">
                <a:solidFill>
                  <a:schemeClr val="lt1"/>
                </a:solidFill>
              </a:rPr>
              <a:t>● The k means clustering algorithm does a better job in clustering the shows than hierarchical clustering algorithm.</a:t>
            </a:r>
            <a:endParaRPr sz="15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2"/>
          <p:cNvSpPr txBox="1"/>
          <p:nvPr>
            <p:ph type="title"/>
          </p:nvPr>
        </p:nvSpPr>
        <p:spPr>
          <a:xfrm>
            <a:off x="311700" y="1981200"/>
            <a:ext cx="8520600" cy="127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6000"/>
              <a:t>Thank You!</a:t>
            </a:r>
            <a:endParaRPr b="1"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7"/>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lt1"/>
                </a:solidFill>
                <a:highlight>
                  <a:schemeClr val="dk2"/>
                </a:highlight>
              </a:rPr>
              <a:t>Netflix is a popular </a:t>
            </a:r>
            <a:r>
              <a:rPr lang="en" sz="1400">
                <a:solidFill>
                  <a:schemeClr val="lt1"/>
                </a:solidFill>
                <a:highlight>
                  <a:schemeClr val="dk2"/>
                </a:highlight>
              </a:rPr>
              <a:t>subscription-based streaming service</a:t>
            </a:r>
            <a:r>
              <a:rPr lang="en" sz="1400">
                <a:solidFill>
                  <a:schemeClr val="lt1"/>
                </a:solidFill>
                <a:highlight>
                  <a:schemeClr val="dk2"/>
                </a:highlight>
              </a:rPr>
              <a:t> and production form. That allows members to watch TV shows and movies. Netflix is one of the world's leading entertainment services with 221 million paid memberships in over 190 countries enjoying TV series, documentaries, feature films and mobile games across a wide variety of genres and languages.</a:t>
            </a:r>
            <a:endParaRPr sz="1400">
              <a:solidFill>
                <a:schemeClr val="lt1"/>
              </a:solidFill>
              <a:highlight>
                <a:schemeClr val="dk2"/>
              </a:highlight>
            </a:endParaRPr>
          </a:p>
          <a:p>
            <a:pPr indent="0" lvl="0" marL="0" rtl="0" algn="l">
              <a:spcBef>
                <a:spcPts val="0"/>
              </a:spcBef>
              <a:spcAft>
                <a:spcPts val="0"/>
              </a:spcAft>
              <a:buNone/>
            </a:pPr>
            <a:r>
              <a:t/>
            </a:r>
            <a:endParaRPr b="1" sz="1400">
              <a:solidFill>
                <a:schemeClr val="lt1"/>
              </a:solidFill>
              <a:highlight>
                <a:schemeClr val="dk2"/>
              </a:highlight>
            </a:endParaRPr>
          </a:p>
        </p:txBody>
      </p:sp>
      <p:sp>
        <p:nvSpPr>
          <p:cNvPr id="114" name="Google Shape;11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Abstract</a:t>
            </a:r>
            <a:endParaRPr b="1" sz="3000"/>
          </a:p>
        </p:txBody>
      </p:sp>
      <p:pic>
        <p:nvPicPr>
          <p:cNvPr id="115" name="Google Shape;115;p27"/>
          <p:cNvPicPr preferRelativeResize="0"/>
          <p:nvPr/>
        </p:nvPicPr>
        <p:blipFill>
          <a:blip r:embed="rId3">
            <a:alphaModFix/>
          </a:blip>
          <a:stretch>
            <a:fillRect/>
          </a:stretch>
        </p:blipFill>
        <p:spPr>
          <a:xfrm>
            <a:off x="6444350" y="1152475"/>
            <a:ext cx="2143125" cy="2143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8"/>
          <p:cNvSpPr txBox="1"/>
          <p:nvPr>
            <p:ph idx="1" type="body"/>
          </p:nvPr>
        </p:nvSpPr>
        <p:spPr>
          <a:xfrm>
            <a:off x="311700" y="1152475"/>
            <a:ext cx="8520600" cy="3925800"/>
          </a:xfrm>
          <a:prstGeom prst="rect">
            <a:avLst/>
          </a:prstGeom>
        </p:spPr>
        <p:txBody>
          <a:bodyPr anchorCtr="0" anchor="t" bIns="91425" lIns="91425" spcFirstLastPara="1" rIns="91425" wrap="square" tIns="91425">
            <a:noAutofit/>
          </a:bodyPr>
          <a:lstStyle/>
          <a:p>
            <a:pPr indent="0" lvl="0" marL="76200" marR="38100" rtl="0" algn="l">
              <a:lnSpc>
                <a:spcPct val="160000"/>
              </a:lnSpc>
              <a:spcBef>
                <a:spcPts val="600"/>
              </a:spcBef>
              <a:spcAft>
                <a:spcPts val="0"/>
              </a:spcAft>
              <a:buNone/>
            </a:pPr>
            <a:r>
              <a:rPr lang="en" sz="1300">
                <a:solidFill>
                  <a:schemeClr val="lt1"/>
                </a:solidFill>
              </a:rPr>
              <a:t>This dataset consists of tv shows and movies available on Netflix as of 2019. The dataset is collected from Flixable which is a third-party Netflix search engine.In 2018, they released an interesting report which shows that the number of TV shows on Netflix has nearly tripled since 2010. The streaming services number of movies has decreased by more than 2,000 titles since 2010, while its number of TV shows has nearly tripled. It will be interesting to explore what all other insights can be obtained from the same dataset.Integrating this dataset with other external datasets such as IMDB ratings, rotten tomatoes can also provide many interesting findings.</a:t>
            </a:r>
            <a:endParaRPr sz="1300">
              <a:solidFill>
                <a:schemeClr val="lt1"/>
              </a:solidFill>
            </a:endParaRPr>
          </a:p>
          <a:p>
            <a:pPr indent="0" lvl="0" marL="76200" marR="38100" rtl="0" algn="l">
              <a:lnSpc>
                <a:spcPct val="160000"/>
              </a:lnSpc>
              <a:spcBef>
                <a:spcPts val="600"/>
              </a:spcBef>
              <a:spcAft>
                <a:spcPts val="0"/>
              </a:spcAft>
              <a:buNone/>
            </a:pPr>
            <a:r>
              <a:rPr lang="en" sz="1300">
                <a:solidFill>
                  <a:schemeClr val="lt1"/>
                </a:solidFill>
              </a:rPr>
              <a:t>In this project, i have done.</a:t>
            </a:r>
            <a:endParaRPr sz="1300">
              <a:solidFill>
                <a:schemeClr val="lt1"/>
              </a:solidFill>
            </a:endParaRPr>
          </a:p>
          <a:p>
            <a:pPr indent="-311150" lvl="0" marL="457200" marR="38100" rtl="0" algn="l">
              <a:lnSpc>
                <a:spcPct val="160000"/>
              </a:lnSpc>
              <a:spcBef>
                <a:spcPts val="800"/>
              </a:spcBef>
              <a:spcAft>
                <a:spcPts val="0"/>
              </a:spcAft>
              <a:buClr>
                <a:schemeClr val="lt1"/>
              </a:buClr>
              <a:buSzPts val="1300"/>
              <a:buAutoNum type="arabicPeriod"/>
            </a:pPr>
            <a:r>
              <a:rPr lang="en" sz="1300">
                <a:solidFill>
                  <a:schemeClr val="lt1"/>
                </a:solidFill>
              </a:rPr>
              <a:t>Exploratory Data Analysis</a:t>
            </a:r>
            <a:endParaRPr sz="1300">
              <a:solidFill>
                <a:schemeClr val="lt1"/>
              </a:solidFill>
            </a:endParaRPr>
          </a:p>
          <a:p>
            <a:pPr indent="-311150" lvl="0" marL="457200" marR="38100" rtl="0" algn="l">
              <a:lnSpc>
                <a:spcPct val="160000"/>
              </a:lnSpc>
              <a:spcBef>
                <a:spcPts val="0"/>
              </a:spcBef>
              <a:spcAft>
                <a:spcPts val="0"/>
              </a:spcAft>
              <a:buClr>
                <a:schemeClr val="lt1"/>
              </a:buClr>
              <a:buSzPts val="1300"/>
              <a:buAutoNum type="arabicPeriod"/>
            </a:pPr>
            <a:r>
              <a:rPr lang="en" sz="1300">
                <a:solidFill>
                  <a:schemeClr val="lt1"/>
                </a:solidFill>
              </a:rPr>
              <a:t>Understanding what type content is available in different countries</a:t>
            </a:r>
            <a:endParaRPr sz="1300">
              <a:solidFill>
                <a:schemeClr val="lt1"/>
              </a:solidFill>
            </a:endParaRPr>
          </a:p>
          <a:p>
            <a:pPr indent="-311150" lvl="0" marL="457200" marR="38100" rtl="0" algn="l">
              <a:lnSpc>
                <a:spcPct val="160000"/>
              </a:lnSpc>
              <a:spcBef>
                <a:spcPts val="0"/>
              </a:spcBef>
              <a:spcAft>
                <a:spcPts val="0"/>
              </a:spcAft>
              <a:buClr>
                <a:schemeClr val="lt1"/>
              </a:buClr>
              <a:buSzPts val="1300"/>
              <a:buAutoNum type="arabicPeriod"/>
            </a:pPr>
            <a:r>
              <a:rPr lang="en" sz="1300">
                <a:solidFill>
                  <a:schemeClr val="lt1"/>
                </a:solidFill>
              </a:rPr>
              <a:t>Is Netflix has increasingly focusing on TV rather than movies in recent years.</a:t>
            </a:r>
            <a:endParaRPr sz="1300">
              <a:solidFill>
                <a:schemeClr val="lt1"/>
              </a:solidFill>
            </a:endParaRPr>
          </a:p>
          <a:p>
            <a:pPr indent="-311150" lvl="0" marL="457200" marR="38100" rtl="0" algn="l">
              <a:lnSpc>
                <a:spcPct val="160000"/>
              </a:lnSpc>
              <a:spcBef>
                <a:spcPts val="0"/>
              </a:spcBef>
              <a:spcAft>
                <a:spcPts val="0"/>
              </a:spcAft>
              <a:buClr>
                <a:schemeClr val="lt1"/>
              </a:buClr>
              <a:buSzPts val="1300"/>
              <a:buAutoNum type="arabicPeriod"/>
            </a:pPr>
            <a:r>
              <a:rPr lang="en" sz="1300">
                <a:solidFill>
                  <a:schemeClr val="lt1"/>
                </a:solidFill>
              </a:rPr>
              <a:t>Clustering similar content by matching text-based features</a:t>
            </a:r>
            <a:endParaRPr sz="1300">
              <a:solidFill>
                <a:schemeClr val="lt1"/>
              </a:solidFill>
            </a:endParaRPr>
          </a:p>
          <a:p>
            <a:pPr indent="0" lvl="0" marL="0" rtl="0" algn="l">
              <a:spcBef>
                <a:spcPts val="800"/>
              </a:spcBef>
              <a:spcAft>
                <a:spcPts val="0"/>
              </a:spcAft>
              <a:buNone/>
            </a:pPr>
            <a:r>
              <a:t/>
            </a:r>
            <a:endParaRPr sz="1300">
              <a:solidFill>
                <a:schemeClr val="lt1"/>
              </a:solidFill>
            </a:endParaRPr>
          </a:p>
        </p:txBody>
      </p:sp>
      <p:sp>
        <p:nvSpPr>
          <p:cNvPr id="121" name="Google Shape;12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Problem Statement</a:t>
            </a:r>
            <a:endParaRPr b="1"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9"/>
          <p:cNvSpPr txBox="1"/>
          <p:nvPr>
            <p:ph type="title"/>
          </p:nvPr>
        </p:nvSpPr>
        <p:spPr>
          <a:xfrm>
            <a:off x="311700" y="429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Data Summary</a:t>
            </a:r>
            <a:endParaRPr b="1" sz="3000"/>
          </a:p>
        </p:txBody>
      </p:sp>
      <p:sp>
        <p:nvSpPr>
          <p:cNvPr id="127" name="Google Shape;127;p29"/>
          <p:cNvSpPr txBox="1"/>
          <p:nvPr>
            <p:ph idx="1" type="body"/>
          </p:nvPr>
        </p:nvSpPr>
        <p:spPr>
          <a:xfrm>
            <a:off x="311700" y="1152475"/>
            <a:ext cx="8520600" cy="374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chemeClr val="lt1"/>
                </a:solidFill>
                <a:highlight>
                  <a:schemeClr val="dk2"/>
                </a:highlight>
              </a:rPr>
              <a:t>The dataset consists of </a:t>
            </a:r>
            <a:r>
              <a:rPr lang="en" sz="1400">
                <a:solidFill>
                  <a:schemeClr val="lt1"/>
                </a:solidFill>
                <a:highlight>
                  <a:schemeClr val="dk2"/>
                </a:highlight>
              </a:rPr>
              <a:t>listings</a:t>
            </a:r>
            <a:r>
              <a:rPr lang="en" sz="1400">
                <a:solidFill>
                  <a:schemeClr val="lt1"/>
                </a:solidFill>
                <a:highlight>
                  <a:schemeClr val="dk2"/>
                </a:highlight>
              </a:rPr>
              <a:t> of all the movies and tv shows available on Netflix, and dataset contains 12 columns.</a:t>
            </a:r>
            <a:endParaRPr sz="1400">
              <a:solidFill>
                <a:schemeClr val="lt1"/>
              </a:solidFill>
              <a:highlight>
                <a:schemeClr val="dk2"/>
              </a:highlight>
            </a:endParaRPr>
          </a:p>
          <a:p>
            <a:pPr indent="-317500" lvl="0" marL="457200" rtl="0" algn="l">
              <a:spcBef>
                <a:spcPts val="1200"/>
              </a:spcBef>
              <a:spcAft>
                <a:spcPts val="0"/>
              </a:spcAft>
              <a:buClr>
                <a:schemeClr val="lt1"/>
              </a:buClr>
              <a:buSzPts val="1400"/>
              <a:buFont typeface="Arial"/>
              <a:buAutoNum type="arabicPeriod"/>
            </a:pPr>
            <a:r>
              <a:rPr lang="en" sz="1400">
                <a:solidFill>
                  <a:schemeClr val="lt1"/>
                </a:solidFill>
                <a:highlight>
                  <a:schemeClr val="dk2"/>
                </a:highlight>
              </a:rPr>
              <a:t>show_id : Unique ID for every Movie / Tv Show</a:t>
            </a:r>
            <a:endParaRPr sz="1400">
              <a:solidFill>
                <a:schemeClr val="lt1"/>
              </a:solidFill>
              <a:highlight>
                <a:schemeClr val="dk2"/>
              </a:highlight>
            </a:endParaRPr>
          </a:p>
          <a:p>
            <a:pPr indent="-317500" lvl="0" marL="457200" rtl="0" algn="l">
              <a:spcBef>
                <a:spcPts val="0"/>
              </a:spcBef>
              <a:spcAft>
                <a:spcPts val="0"/>
              </a:spcAft>
              <a:buClr>
                <a:schemeClr val="lt1"/>
              </a:buClr>
              <a:buSzPts val="1400"/>
              <a:buFont typeface="Arial"/>
              <a:buAutoNum type="arabicPeriod"/>
            </a:pPr>
            <a:r>
              <a:rPr lang="en" sz="1400">
                <a:solidFill>
                  <a:schemeClr val="lt1"/>
                </a:solidFill>
                <a:highlight>
                  <a:schemeClr val="dk2"/>
                </a:highlight>
              </a:rPr>
              <a:t>type : Identifier - A Movie or TV Show</a:t>
            </a:r>
            <a:endParaRPr sz="1400">
              <a:solidFill>
                <a:schemeClr val="lt1"/>
              </a:solidFill>
              <a:highlight>
                <a:schemeClr val="dk2"/>
              </a:highlight>
            </a:endParaRPr>
          </a:p>
          <a:p>
            <a:pPr indent="-317500" lvl="0" marL="457200" rtl="0" algn="l">
              <a:spcBef>
                <a:spcPts val="0"/>
              </a:spcBef>
              <a:spcAft>
                <a:spcPts val="0"/>
              </a:spcAft>
              <a:buClr>
                <a:schemeClr val="lt1"/>
              </a:buClr>
              <a:buSzPts val="1400"/>
              <a:buFont typeface="Arial"/>
              <a:buAutoNum type="arabicPeriod"/>
            </a:pPr>
            <a:r>
              <a:rPr lang="en" sz="1400">
                <a:solidFill>
                  <a:schemeClr val="lt1"/>
                </a:solidFill>
                <a:highlight>
                  <a:schemeClr val="dk2"/>
                </a:highlight>
              </a:rPr>
              <a:t>title : Title of the Movie / Tv Show</a:t>
            </a:r>
            <a:endParaRPr sz="1400">
              <a:solidFill>
                <a:schemeClr val="lt1"/>
              </a:solidFill>
              <a:highlight>
                <a:schemeClr val="dk2"/>
              </a:highlight>
            </a:endParaRPr>
          </a:p>
          <a:p>
            <a:pPr indent="-317500" lvl="0" marL="457200" rtl="0" algn="l">
              <a:spcBef>
                <a:spcPts val="0"/>
              </a:spcBef>
              <a:spcAft>
                <a:spcPts val="0"/>
              </a:spcAft>
              <a:buClr>
                <a:schemeClr val="lt1"/>
              </a:buClr>
              <a:buSzPts val="1400"/>
              <a:buFont typeface="Arial"/>
              <a:buAutoNum type="arabicPeriod"/>
            </a:pPr>
            <a:r>
              <a:rPr lang="en" sz="1400">
                <a:solidFill>
                  <a:schemeClr val="lt1"/>
                </a:solidFill>
                <a:highlight>
                  <a:schemeClr val="dk2"/>
                </a:highlight>
              </a:rPr>
              <a:t>director : Director of the Movie</a:t>
            </a:r>
            <a:endParaRPr sz="1400">
              <a:solidFill>
                <a:schemeClr val="lt1"/>
              </a:solidFill>
              <a:highlight>
                <a:schemeClr val="dk2"/>
              </a:highlight>
            </a:endParaRPr>
          </a:p>
          <a:p>
            <a:pPr indent="-317500" lvl="0" marL="457200" rtl="0" algn="l">
              <a:spcBef>
                <a:spcPts val="0"/>
              </a:spcBef>
              <a:spcAft>
                <a:spcPts val="0"/>
              </a:spcAft>
              <a:buClr>
                <a:schemeClr val="lt1"/>
              </a:buClr>
              <a:buSzPts val="1400"/>
              <a:buFont typeface="Arial"/>
              <a:buAutoNum type="arabicPeriod"/>
            </a:pPr>
            <a:r>
              <a:rPr lang="en" sz="1400">
                <a:solidFill>
                  <a:schemeClr val="lt1"/>
                </a:solidFill>
                <a:highlight>
                  <a:schemeClr val="dk2"/>
                </a:highlight>
              </a:rPr>
              <a:t>cast : Actors involved in the movie / show</a:t>
            </a:r>
            <a:endParaRPr sz="1400">
              <a:solidFill>
                <a:schemeClr val="lt1"/>
              </a:solidFill>
              <a:highlight>
                <a:schemeClr val="dk2"/>
              </a:highlight>
            </a:endParaRPr>
          </a:p>
          <a:p>
            <a:pPr indent="-317500" lvl="0" marL="457200" rtl="0" algn="l">
              <a:spcBef>
                <a:spcPts val="0"/>
              </a:spcBef>
              <a:spcAft>
                <a:spcPts val="0"/>
              </a:spcAft>
              <a:buClr>
                <a:schemeClr val="lt1"/>
              </a:buClr>
              <a:buSzPts val="1400"/>
              <a:buFont typeface="Arial"/>
              <a:buAutoNum type="arabicPeriod"/>
            </a:pPr>
            <a:r>
              <a:rPr lang="en" sz="1400">
                <a:solidFill>
                  <a:schemeClr val="lt1"/>
                </a:solidFill>
                <a:highlight>
                  <a:schemeClr val="dk2"/>
                </a:highlight>
              </a:rPr>
              <a:t>country : Country where the movie / show was produced</a:t>
            </a:r>
            <a:endParaRPr sz="1400">
              <a:solidFill>
                <a:schemeClr val="lt1"/>
              </a:solidFill>
              <a:highlight>
                <a:schemeClr val="dk2"/>
              </a:highlight>
            </a:endParaRPr>
          </a:p>
          <a:p>
            <a:pPr indent="-317500" lvl="0" marL="457200" rtl="0" algn="l">
              <a:spcBef>
                <a:spcPts val="0"/>
              </a:spcBef>
              <a:spcAft>
                <a:spcPts val="0"/>
              </a:spcAft>
              <a:buClr>
                <a:schemeClr val="lt1"/>
              </a:buClr>
              <a:buSzPts val="1400"/>
              <a:buFont typeface="Arial"/>
              <a:buAutoNum type="arabicPeriod"/>
            </a:pPr>
            <a:r>
              <a:rPr lang="en" sz="1400">
                <a:solidFill>
                  <a:schemeClr val="lt1"/>
                </a:solidFill>
                <a:highlight>
                  <a:schemeClr val="dk2"/>
                </a:highlight>
              </a:rPr>
              <a:t>date_added : Date it was added on Netflix</a:t>
            </a:r>
            <a:endParaRPr sz="1400">
              <a:solidFill>
                <a:schemeClr val="lt1"/>
              </a:solidFill>
              <a:highlight>
                <a:schemeClr val="dk2"/>
              </a:highlight>
            </a:endParaRPr>
          </a:p>
          <a:p>
            <a:pPr indent="-317500" lvl="0" marL="457200" rtl="0" algn="l">
              <a:spcBef>
                <a:spcPts val="0"/>
              </a:spcBef>
              <a:spcAft>
                <a:spcPts val="0"/>
              </a:spcAft>
              <a:buClr>
                <a:schemeClr val="lt1"/>
              </a:buClr>
              <a:buSzPts val="1400"/>
              <a:buFont typeface="Arial"/>
              <a:buAutoNum type="arabicPeriod"/>
            </a:pPr>
            <a:r>
              <a:rPr lang="en" sz="1400">
                <a:solidFill>
                  <a:schemeClr val="lt1"/>
                </a:solidFill>
                <a:highlight>
                  <a:schemeClr val="dk2"/>
                </a:highlight>
              </a:rPr>
              <a:t>release_year : Actual Release year of the movie / show</a:t>
            </a:r>
            <a:endParaRPr sz="1400">
              <a:solidFill>
                <a:schemeClr val="lt1"/>
              </a:solidFill>
              <a:highlight>
                <a:schemeClr val="dk2"/>
              </a:highlight>
            </a:endParaRPr>
          </a:p>
          <a:p>
            <a:pPr indent="-317500" lvl="0" marL="457200" rtl="0" algn="l">
              <a:spcBef>
                <a:spcPts val="0"/>
              </a:spcBef>
              <a:spcAft>
                <a:spcPts val="0"/>
              </a:spcAft>
              <a:buClr>
                <a:schemeClr val="lt1"/>
              </a:buClr>
              <a:buSzPts val="1400"/>
              <a:buFont typeface="Arial"/>
              <a:buAutoNum type="arabicPeriod"/>
            </a:pPr>
            <a:r>
              <a:rPr lang="en" sz="1400">
                <a:solidFill>
                  <a:schemeClr val="lt1"/>
                </a:solidFill>
                <a:highlight>
                  <a:schemeClr val="dk2"/>
                </a:highlight>
              </a:rPr>
              <a:t>rating : TV Rating of the movie / show</a:t>
            </a:r>
            <a:endParaRPr sz="1400">
              <a:solidFill>
                <a:schemeClr val="lt1"/>
              </a:solidFill>
              <a:highlight>
                <a:schemeClr val="dk2"/>
              </a:highlight>
            </a:endParaRPr>
          </a:p>
          <a:p>
            <a:pPr indent="-317500" lvl="0" marL="457200" rtl="0" algn="l">
              <a:spcBef>
                <a:spcPts val="0"/>
              </a:spcBef>
              <a:spcAft>
                <a:spcPts val="0"/>
              </a:spcAft>
              <a:buClr>
                <a:schemeClr val="lt1"/>
              </a:buClr>
              <a:buSzPts val="1400"/>
              <a:buFont typeface="Arial"/>
              <a:buAutoNum type="arabicPeriod"/>
            </a:pPr>
            <a:r>
              <a:rPr lang="en" sz="1400">
                <a:solidFill>
                  <a:schemeClr val="lt1"/>
                </a:solidFill>
                <a:highlight>
                  <a:schemeClr val="dk2"/>
                </a:highlight>
              </a:rPr>
              <a:t>duration : Total Duration - in minutes or number of seasons</a:t>
            </a:r>
            <a:endParaRPr sz="1400">
              <a:solidFill>
                <a:schemeClr val="lt1"/>
              </a:solidFill>
              <a:highlight>
                <a:schemeClr val="dk2"/>
              </a:highlight>
            </a:endParaRPr>
          </a:p>
          <a:p>
            <a:pPr indent="-317500" lvl="0" marL="457200" rtl="0" algn="l">
              <a:spcBef>
                <a:spcPts val="0"/>
              </a:spcBef>
              <a:spcAft>
                <a:spcPts val="0"/>
              </a:spcAft>
              <a:buClr>
                <a:schemeClr val="lt1"/>
              </a:buClr>
              <a:buSzPts val="1400"/>
              <a:buFont typeface="Arial"/>
              <a:buAutoNum type="arabicPeriod"/>
            </a:pPr>
            <a:r>
              <a:rPr lang="en" sz="1400">
                <a:solidFill>
                  <a:schemeClr val="lt1"/>
                </a:solidFill>
                <a:highlight>
                  <a:schemeClr val="dk2"/>
                </a:highlight>
              </a:rPr>
              <a:t>listed_in : Genre</a:t>
            </a:r>
            <a:endParaRPr sz="1400">
              <a:solidFill>
                <a:schemeClr val="lt1"/>
              </a:solidFill>
              <a:highlight>
                <a:schemeClr val="dk2"/>
              </a:highlight>
            </a:endParaRPr>
          </a:p>
          <a:p>
            <a:pPr indent="-317500" lvl="0" marL="457200" rtl="0" algn="l">
              <a:spcBef>
                <a:spcPts val="0"/>
              </a:spcBef>
              <a:spcAft>
                <a:spcPts val="0"/>
              </a:spcAft>
              <a:buClr>
                <a:schemeClr val="lt1"/>
              </a:buClr>
              <a:buSzPts val="1400"/>
              <a:buFont typeface="Arial"/>
              <a:buAutoNum type="arabicPeriod"/>
            </a:pPr>
            <a:r>
              <a:rPr lang="en" sz="1400">
                <a:solidFill>
                  <a:schemeClr val="lt1"/>
                </a:solidFill>
                <a:highlight>
                  <a:schemeClr val="dk2"/>
                </a:highlight>
              </a:rPr>
              <a:t>description: The Summary description</a:t>
            </a:r>
            <a:endParaRPr sz="1400">
              <a:solidFill>
                <a:schemeClr val="lt1"/>
              </a:solidFill>
              <a:highlight>
                <a:schemeClr val="dk2"/>
              </a:highlight>
            </a:endParaRPr>
          </a:p>
          <a:p>
            <a:pPr indent="0" lvl="0" marL="0" rtl="0" algn="l">
              <a:spcBef>
                <a:spcPts val="1200"/>
              </a:spcBef>
              <a:spcAft>
                <a:spcPts val="0"/>
              </a:spcAft>
              <a:buNone/>
            </a:pPr>
            <a:r>
              <a:t/>
            </a:r>
            <a:endParaRPr sz="1400">
              <a:solidFill>
                <a:schemeClr val="lt1"/>
              </a:solidFill>
              <a:highlight>
                <a:schemeClr val="dk2"/>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Data Cleaning</a:t>
            </a:r>
            <a:endParaRPr b="1" sz="3000"/>
          </a:p>
        </p:txBody>
      </p:sp>
      <p:sp>
        <p:nvSpPr>
          <p:cNvPr id="133" name="Google Shape;133;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solidFill>
                  <a:schemeClr val="lt1"/>
                </a:solidFill>
              </a:rPr>
              <a:t>• Handling missing values:</a:t>
            </a:r>
            <a:endParaRPr>
              <a:solidFill>
                <a:schemeClr val="lt1"/>
              </a:solidFill>
            </a:endParaRPr>
          </a:p>
          <a:p>
            <a:pPr indent="0" lvl="0" marL="0" rtl="0" algn="l">
              <a:spcBef>
                <a:spcPts val="0"/>
              </a:spcBef>
              <a:spcAft>
                <a:spcPts val="0"/>
              </a:spcAft>
              <a:buNone/>
            </a:pPr>
            <a:r>
              <a:rPr lang="en">
                <a:solidFill>
                  <a:schemeClr val="lt1"/>
                </a:solidFill>
              </a:rPr>
              <a:t>    ○Director, cast, and country contains 2389,718 and 507 missing values </a:t>
            </a:r>
            <a:endParaRPr>
              <a:solidFill>
                <a:schemeClr val="lt1"/>
              </a:solidFill>
            </a:endParaRPr>
          </a:p>
          <a:p>
            <a:pPr indent="0" lvl="0" marL="0" rtl="0" algn="l">
              <a:spcBef>
                <a:spcPts val="0"/>
              </a:spcBef>
              <a:spcAft>
                <a:spcPts val="0"/>
              </a:spcAft>
              <a:buNone/>
            </a:pPr>
            <a:r>
              <a:rPr lang="en">
                <a:solidFill>
                  <a:schemeClr val="lt1"/>
                </a:solidFill>
              </a:rPr>
              <a:t>      respectively that is replace with No cast, for country mode imputation and</a:t>
            </a:r>
            <a:endParaRPr>
              <a:solidFill>
                <a:schemeClr val="lt1"/>
              </a:solidFill>
            </a:endParaRPr>
          </a:p>
          <a:p>
            <a:pPr indent="0" lvl="0" marL="0" rtl="0" algn="l">
              <a:spcBef>
                <a:spcPts val="0"/>
              </a:spcBef>
              <a:spcAft>
                <a:spcPts val="0"/>
              </a:spcAft>
              <a:buNone/>
            </a:pPr>
            <a:r>
              <a:rPr lang="en">
                <a:solidFill>
                  <a:schemeClr val="lt1"/>
                </a:solidFill>
              </a:rPr>
              <a:t>      Director column dropped.</a:t>
            </a:r>
            <a:endParaRPr>
              <a:solidFill>
                <a:schemeClr val="lt1"/>
              </a:solidFill>
            </a:endParaRPr>
          </a:p>
          <a:p>
            <a:pPr indent="0" lvl="0" marL="0" rtl="0" algn="l">
              <a:spcBef>
                <a:spcPts val="0"/>
              </a:spcBef>
              <a:spcAft>
                <a:spcPts val="0"/>
              </a:spcAft>
              <a:buNone/>
            </a:pPr>
            <a:r>
              <a:rPr lang="en">
                <a:solidFill>
                  <a:schemeClr val="lt1"/>
                </a:solidFill>
              </a:rPr>
              <a:t>    ○Date added contains 10 missing values so dropped</a:t>
            </a:r>
            <a:endParaRPr>
              <a:solidFill>
                <a:schemeClr val="lt1"/>
              </a:solidFill>
            </a:endParaRPr>
          </a:p>
          <a:p>
            <a:pPr indent="0" lvl="0" marL="0" rtl="0" algn="l">
              <a:spcBef>
                <a:spcPts val="0"/>
              </a:spcBef>
              <a:spcAft>
                <a:spcPts val="0"/>
              </a:spcAft>
              <a:buNone/>
            </a:pPr>
            <a:r>
              <a:rPr lang="en">
                <a:solidFill>
                  <a:schemeClr val="lt1"/>
                </a:solidFill>
              </a:rPr>
              <a:t>    ○ Rating contains 7 missing values </a:t>
            </a:r>
            <a:endParaRPr>
              <a:solidFill>
                <a:schemeClr val="lt1"/>
              </a:solidFill>
            </a:endParaRPr>
          </a:p>
          <a:p>
            <a:pPr indent="0" lvl="0" marL="0" rtl="0" algn="l">
              <a:spcBef>
                <a:spcPts val="0"/>
              </a:spcBef>
              <a:spcAft>
                <a:spcPts val="0"/>
              </a:spcAft>
              <a:buNone/>
            </a:pPr>
            <a:r>
              <a:rPr lang="en">
                <a:solidFill>
                  <a:schemeClr val="lt1"/>
                </a:solidFill>
              </a:rPr>
              <a:t>• </a:t>
            </a:r>
            <a:r>
              <a:rPr lang="en">
                <a:solidFill>
                  <a:schemeClr val="lt1"/>
                </a:solidFill>
              </a:rPr>
              <a:t>The dataset contained </a:t>
            </a:r>
            <a:r>
              <a:rPr lang="en">
                <a:solidFill>
                  <a:schemeClr val="lt1"/>
                </a:solidFill>
              </a:rPr>
              <a:t>separate</a:t>
            </a:r>
            <a:r>
              <a:rPr lang="en">
                <a:solidFill>
                  <a:schemeClr val="lt1"/>
                </a:solidFill>
              </a:rPr>
              <a:t> ratings for movies and tv shows.</a:t>
            </a:r>
            <a:endParaRPr>
              <a:solidFill>
                <a:schemeClr val="lt1"/>
              </a:solidFill>
            </a:endParaRPr>
          </a:p>
          <a:p>
            <a:pPr indent="0" lvl="0" marL="0" rtl="0" algn="l">
              <a:spcBef>
                <a:spcPts val="0"/>
              </a:spcBef>
              <a:spcAft>
                <a:spcPts val="0"/>
              </a:spcAft>
              <a:buNone/>
            </a:pPr>
            <a:r>
              <a:rPr lang="en">
                <a:solidFill>
                  <a:schemeClr val="lt1"/>
                </a:solidFill>
              </a:rPr>
              <a:t>• </a:t>
            </a:r>
            <a:r>
              <a:rPr lang="en">
                <a:solidFill>
                  <a:schemeClr val="lt1"/>
                </a:solidFill>
              </a:rPr>
              <a:t>The dataset contained separate age ratings for movies and TV shows, and were  </a:t>
            </a:r>
            <a:endParaRPr>
              <a:solidFill>
                <a:schemeClr val="lt1"/>
              </a:solidFill>
            </a:endParaRPr>
          </a:p>
          <a:p>
            <a:pPr indent="0" lvl="0" marL="0" rtl="0" algn="l">
              <a:spcBef>
                <a:spcPts val="0"/>
              </a:spcBef>
              <a:spcAft>
                <a:spcPts val="0"/>
              </a:spcAft>
              <a:buNone/>
            </a:pPr>
            <a:r>
              <a:rPr lang="en">
                <a:solidFill>
                  <a:schemeClr val="lt1"/>
                </a:solidFill>
              </a:rPr>
              <a:t>   </a:t>
            </a:r>
            <a:r>
              <a:rPr lang="en">
                <a:solidFill>
                  <a:schemeClr val="lt1"/>
                </a:solidFill>
              </a:rPr>
              <a:t>replaced with values of: 'Adults', 'Teens', 'Young Adults', 'Older Kids', 'Kids'.</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1"/>
          <p:cNvSpPr txBox="1"/>
          <p:nvPr>
            <p:ph type="title"/>
          </p:nvPr>
        </p:nvSpPr>
        <p:spPr>
          <a:xfrm>
            <a:off x="311700" y="445025"/>
            <a:ext cx="78858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 sz="3000">
                <a:latin typeface="Montserrat"/>
                <a:ea typeface="Montserrat"/>
                <a:cs typeface="Montserrat"/>
                <a:sym typeface="Montserrat"/>
              </a:rPr>
              <a:t>Exploratory Data Analysis (EDA)</a:t>
            </a:r>
            <a:endParaRPr b="1" sz="3000">
              <a:latin typeface="Montserrat"/>
              <a:ea typeface="Montserrat"/>
              <a:cs typeface="Montserrat"/>
              <a:sym typeface="Montserrat"/>
            </a:endParaRPr>
          </a:p>
        </p:txBody>
      </p:sp>
      <p:sp>
        <p:nvSpPr>
          <p:cNvPr id="139" name="Google Shape;139;p31"/>
          <p:cNvSpPr txBox="1"/>
          <p:nvPr>
            <p:ph idx="1" type="body"/>
          </p:nvPr>
        </p:nvSpPr>
        <p:spPr>
          <a:xfrm>
            <a:off x="311700" y="1152475"/>
            <a:ext cx="4731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 Netflix has 5372 movies and 2398 TV shows,there are more number movies on Netflix than TV shows. Means,69.14% of the shows on Netflix are movies, and 30.86% TV shows. </a:t>
            </a:r>
            <a:endParaRPr>
              <a:solidFill>
                <a:schemeClr val="lt1"/>
              </a:solidFill>
            </a:endParaRPr>
          </a:p>
          <a:p>
            <a:pPr indent="0" lvl="0" marL="0" rtl="0" algn="l">
              <a:spcBef>
                <a:spcPts val="0"/>
              </a:spcBef>
              <a:spcAft>
                <a:spcPts val="0"/>
              </a:spcAft>
              <a:buNone/>
            </a:pPr>
            <a:r>
              <a:t/>
            </a:r>
            <a:endParaRPr>
              <a:solidFill>
                <a:schemeClr val="lt1"/>
              </a:solidFill>
            </a:endParaRPr>
          </a:p>
        </p:txBody>
      </p:sp>
      <p:pic>
        <p:nvPicPr>
          <p:cNvPr id="140" name="Google Shape;140;p31"/>
          <p:cNvPicPr preferRelativeResize="0"/>
          <p:nvPr/>
        </p:nvPicPr>
        <p:blipFill>
          <a:blip r:embed="rId3">
            <a:alphaModFix/>
          </a:blip>
          <a:stretch>
            <a:fillRect/>
          </a:stretch>
        </p:blipFill>
        <p:spPr>
          <a:xfrm>
            <a:off x="6439300" y="1216400"/>
            <a:ext cx="2159200" cy="1799225"/>
          </a:xfrm>
          <a:prstGeom prst="rect">
            <a:avLst/>
          </a:prstGeom>
          <a:noFill/>
          <a:ln>
            <a:noFill/>
          </a:ln>
        </p:spPr>
      </p:pic>
      <p:pic>
        <p:nvPicPr>
          <p:cNvPr id="141" name="Google Shape;141;p31"/>
          <p:cNvPicPr preferRelativeResize="0"/>
          <p:nvPr/>
        </p:nvPicPr>
        <p:blipFill>
          <a:blip r:embed="rId4">
            <a:alphaModFix/>
          </a:blip>
          <a:stretch>
            <a:fillRect/>
          </a:stretch>
        </p:blipFill>
        <p:spPr>
          <a:xfrm>
            <a:off x="6013400" y="3106325"/>
            <a:ext cx="2725274" cy="1807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2"/>
          <p:cNvSpPr txBox="1"/>
          <p:nvPr>
            <p:ph type="title"/>
          </p:nvPr>
        </p:nvSpPr>
        <p:spPr>
          <a:xfrm>
            <a:off x="311700" y="445025"/>
            <a:ext cx="78858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 sz="3000">
                <a:latin typeface="Montserrat"/>
                <a:ea typeface="Montserrat"/>
                <a:cs typeface="Montserrat"/>
                <a:sym typeface="Montserrat"/>
              </a:rPr>
              <a:t>EDA(contd,)</a:t>
            </a:r>
            <a:endParaRPr b="1" sz="3000">
              <a:latin typeface="Montserrat"/>
              <a:ea typeface="Montserrat"/>
              <a:cs typeface="Montserrat"/>
              <a:sym typeface="Montserrat"/>
            </a:endParaRPr>
          </a:p>
        </p:txBody>
      </p:sp>
      <p:sp>
        <p:nvSpPr>
          <p:cNvPr id="147" name="Google Shape;147;p32"/>
          <p:cNvSpPr txBox="1"/>
          <p:nvPr>
            <p:ph idx="1" type="body"/>
          </p:nvPr>
        </p:nvSpPr>
        <p:spPr>
          <a:xfrm>
            <a:off x="311700" y="1152475"/>
            <a:ext cx="4731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 The top 3 countries together account for    about 56% of all movies and TV shows in the dataset. </a:t>
            </a:r>
            <a:endParaRPr>
              <a:solidFill>
                <a:schemeClr val="lt1"/>
              </a:solidFill>
            </a:endParaRPr>
          </a:p>
          <a:p>
            <a:pPr indent="0" lvl="0" marL="0" rtl="0" algn="l">
              <a:spcBef>
                <a:spcPts val="0"/>
              </a:spcBef>
              <a:spcAft>
                <a:spcPts val="0"/>
              </a:spcAft>
              <a:buNone/>
            </a:pPr>
            <a:r>
              <a:rPr lang="en">
                <a:solidFill>
                  <a:schemeClr val="lt1"/>
                </a:solidFill>
              </a:rPr>
              <a:t>● This value increases to about 78% for top ten countries.</a:t>
            </a:r>
            <a:endParaRPr>
              <a:solidFill>
                <a:schemeClr val="lt1"/>
              </a:solidFill>
            </a:endParaRPr>
          </a:p>
        </p:txBody>
      </p:sp>
      <p:pic>
        <p:nvPicPr>
          <p:cNvPr id="148" name="Google Shape;148;p32"/>
          <p:cNvPicPr preferRelativeResize="0"/>
          <p:nvPr/>
        </p:nvPicPr>
        <p:blipFill>
          <a:blip r:embed="rId3">
            <a:alphaModFix/>
          </a:blip>
          <a:stretch>
            <a:fillRect/>
          </a:stretch>
        </p:blipFill>
        <p:spPr>
          <a:xfrm>
            <a:off x="5196000" y="1170125"/>
            <a:ext cx="3795599" cy="2231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3"/>
          <p:cNvSpPr txBox="1"/>
          <p:nvPr>
            <p:ph type="title"/>
          </p:nvPr>
        </p:nvSpPr>
        <p:spPr>
          <a:xfrm>
            <a:off x="311700" y="267650"/>
            <a:ext cx="70377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SzPts val="5200"/>
              <a:buNone/>
            </a:pPr>
            <a:r>
              <a:rPr b="1" lang="en" sz="3000"/>
              <a:t>EDA(CONTD,)</a:t>
            </a:r>
            <a:endParaRPr b="1" sz="3000"/>
          </a:p>
        </p:txBody>
      </p:sp>
      <p:sp>
        <p:nvSpPr>
          <p:cNvPr id="154" name="Google Shape;154;p33"/>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 More shows are added in the months of October, November, December, and January. </a:t>
            </a:r>
            <a:endParaRPr>
              <a:solidFill>
                <a:schemeClr val="lt1"/>
              </a:solidFill>
            </a:endParaRPr>
          </a:p>
          <a:p>
            <a:pPr indent="0" lvl="0" marL="0" rtl="0" algn="l">
              <a:spcBef>
                <a:spcPts val="0"/>
              </a:spcBef>
              <a:spcAft>
                <a:spcPts val="0"/>
              </a:spcAft>
              <a:buNone/>
            </a:pPr>
            <a:r>
              <a:rPr lang="en">
                <a:solidFill>
                  <a:schemeClr val="lt1"/>
                </a:solidFill>
              </a:rPr>
              <a:t>● There is a decrease in the number of shows added in the year 2020. </a:t>
            </a:r>
            <a:endParaRPr>
              <a:solidFill>
                <a:schemeClr val="lt1"/>
              </a:solidFill>
            </a:endParaRPr>
          </a:p>
          <a:p>
            <a:pPr indent="0" lvl="0" marL="0" rtl="0" algn="l">
              <a:spcBef>
                <a:spcPts val="0"/>
              </a:spcBef>
              <a:spcAft>
                <a:spcPts val="0"/>
              </a:spcAft>
              <a:buNone/>
            </a:pPr>
            <a:r>
              <a:rPr lang="en">
                <a:solidFill>
                  <a:schemeClr val="lt1"/>
                </a:solidFill>
              </a:rPr>
              <a:t>● There are very few shows added in the year 2021, since the data is available only up to 16th January.</a:t>
            </a:r>
            <a:endParaRPr>
              <a:solidFill>
                <a:schemeClr val="lt1"/>
              </a:solidFill>
            </a:endParaRPr>
          </a:p>
        </p:txBody>
      </p:sp>
      <p:pic>
        <p:nvPicPr>
          <p:cNvPr id="155" name="Google Shape;155;p33"/>
          <p:cNvPicPr preferRelativeResize="0"/>
          <p:nvPr/>
        </p:nvPicPr>
        <p:blipFill>
          <a:blip r:embed="rId3">
            <a:alphaModFix/>
          </a:blip>
          <a:stretch>
            <a:fillRect/>
          </a:stretch>
        </p:blipFill>
        <p:spPr>
          <a:xfrm>
            <a:off x="4724400" y="992750"/>
            <a:ext cx="4267201" cy="2224243"/>
          </a:xfrm>
          <a:prstGeom prst="rect">
            <a:avLst/>
          </a:prstGeom>
          <a:noFill/>
          <a:ln>
            <a:noFill/>
          </a:ln>
        </p:spPr>
      </p:pic>
      <p:pic>
        <p:nvPicPr>
          <p:cNvPr id="156" name="Google Shape;156;p33"/>
          <p:cNvPicPr preferRelativeResize="0"/>
          <p:nvPr/>
        </p:nvPicPr>
        <p:blipFill>
          <a:blip r:embed="rId4">
            <a:alphaModFix/>
          </a:blip>
          <a:stretch>
            <a:fillRect/>
          </a:stretch>
        </p:blipFill>
        <p:spPr>
          <a:xfrm>
            <a:off x="4860438" y="3338550"/>
            <a:ext cx="3995124" cy="1621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