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7" r:id="rId6"/>
    <p:sldId id="269" r:id="rId7"/>
    <p:sldId id="298" r:id="rId8"/>
    <p:sldId id="296" r:id="rId9"/>
  </p:sldIdLst>
  <p:sldSz cx="18288000" cy="10287000"/>
  <p:notesSz cx="6858000" cy="9144000"/>
  <p:embeddedFontLst>
    <p:embeddedFont>
      <p:font typeface="Alatsi" panose="020B0604020202020204" charset="0"/>
      <p:regular r:id="rId10"/>
    </p:embeddedFon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Open Sans 1 Bold" panose="020B0604020202020204" charset="0"/>
      <p:regular r:id="rId13"/>
    </p:embeddedFont>
    <p:embeddedFont>
      <p:font typeface="Open Sans 2 Bold" panose="020B060402020202020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641104" y="1992513"/>
            <a:ext cx="10056096" cy="3781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DRUG DISCOVERY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499383" y="6565927"/>
            <a:ext cx="6178060" cy="469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8"/>
              </a:lnSpc>
            </a:pPr>
            <a:r>
              <a:rPr lang="en-US" sz="280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Group 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41693" y="644074"/>
            <a:ext cx="8915789" cy="69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0"/>
              </a:lnSpc>
            </a:pPr>
            <a:r>
              <a:rPr lang="en-US" sz="405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BioBytes Summer Project (BioSoc)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99588" y="6059688"/>
            <a:ext cx="6178060" cy="148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8"/>
              </a:lnSpc>
            </a:pPr>
            <a:r>
              <a:rPr lang="en-US" sz="280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Mentors:</a:t>
            </a:r>
          </a:p>
          <a:p>
            <a:pPr algn="ctr">
              <a:lnSpc>
                <a:spcPts val="3928"/>
              </a:lnSpc>
            </a:pPr>
            <a:r>
              <a:rPr lang="en-US" sz="2806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Nischay</a:t>
            </a:r>
            <a:r>
              <a:rPr lang="en-US" sz="280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Patel</a:t>
            </a:r>
          </a:p>
          <a:p>
            <a:pPr algn="ctr">
              <a:lnSpc>
                <a:spcPts val="3928"/>
              </a:lnSpc>
            </a:pPr>
            <a:r>
              <a:rPr lang="en-US" sz="2806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Sikha</a:t>
            </a:r>
            <a:r>
              <a:rPr lang="en-US" sz="280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Vamsi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otte illustration"/>
          <p:cNvSpPr/>
          <p:nvPr/>
        </p:nvSpPr>
        <p:spPr>
          <a:xfrm>
            <a:off x="-2055367" y="-1063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6944" y="2712465"/>
            <a:ext cx="1275386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511871" y="6044116"/>
            <a:ext cx="5717534" cy="1139678"/>
            <a:chOff x="0" y="9525"/>
            <a:chExt cx="7623378" cy="1519571"/>
          </a:xfrm>
        </p:grpSpPr>
        <p:sp>
          <p:nvSpPr>
            <p:cNvPr id="5" name="TextBox 5"/>
            <p:cNvSpPr txBox="1"/>
            <p:nvPr/>
          </p:nvSpPr>
          <p:spPr>
            <a:xfrm>
              <a:off x="0" y="9525"/>
              <a:ext cx="1134891" cy="1095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99"/>
                </a:lnSpc>
              </a:pPr>
              <a:r>
                <a:rPr lang="en-US" sz="5499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75040" y="227542"/>
              <a:ext cx="5748338" cy="1301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Use of Machine Learning in Drug Discovery</a:t>
              </a:r>
              <a:endParaRPr lang="en-US" sz="2999" strike="noStrike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11871" y="7795741"/>
            <a:ext cx="4880089" cy="819150"/>
            <a:chOff x="0" y="0"/>
            <a:chExt cx="6506785" cy="109220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1134891" cy="1092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79"/>
                </a:lnSpc>
              </a:pPr>
              <a:r>
                <a:rPr lang="en-US" sz="5399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03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636111" y="227543"/>
              <a:ext cx="4870674" cy="6347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   Model fitting-KNN</a:t>
              </a:r>
              <a:endParaRPr lang="en-US" sz="2999" strike="noStrike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724767" y="5928228"/>
            <a:ext cx="4880089" cy="819150"/>
            <a:chOff x="0" y="0"/>
            <a:chExt cx="6506785" cy="10922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134891" cy="1092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79"/>
                </a:lnSpc>
              </a:pPr>
              <a:r>
                <a:rPr lang="en-US" sz="5399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02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636110" y="227542"/>
              <a:ext cx="4870675" cy="614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69"/>
                </a:lnSpc>
              </a:pPr>
              <a:r>
                <a:rPr lang="en-US" sz="2899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Data preprocessing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724767" y="7795741"/>
            <a:ext cx="4880088" cy="790575"/>
            <a:chOff x="0" y="0"/>
            <a:chExt cx="6506785" cy="105410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113489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39"/>
                </a:lnSpc>
              </a:pPr>
              <a:r>
                <a:rPr lang="en-US" sz="5199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04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636111" y="259901"/>
              <a:ext cx="4870674" cy="569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9"/>
                </a:lnSpc>
              </a:pPr>
              <a:r>
                <a:rPr lang="en-US" sz="2699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Results</a:t>
              </a:r>
              <a:endParaRPr lang="en-US" sz="2699" strike="noStrike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16" name="AutoShape 16"/>
          <p:cNvSpPr/>
          <p:nvPr/>
        </p:nvSpPr>
        <p:spPr>
          <a:xfrm>
            <a:off x="1606944" y="4329385"/>
            <a:ext cx="10961021" cy="0"/>
          </a:xfrm>
          <a:prstGeom prst="line">
            <a:avLst/>
          </a:prstGeom>
          <a:ln w="104775" cap="flat">
            <a:solidFill>
              <a:srgbClr val="84A8B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otte illustration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77365" y="2612542"/>
            <a:ext cx="6039759" cy="4762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360"/>
              </a:lnSpc>
            </a:pPr>
            <a:r>
              <a:rPr lang="en-US" sz="72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DRUG DISCOVERY AND MACHINE LEARNING:</a:t>
            </a:r>
          </a:p>
        </p:txBody>
      </p:sp>
      <p:sp>
        <p:nvSpPr>
          <p:cNvPr id="4" name="Freeform 4"/>
          <p:cNvSpPr/>
          <p:nvPr/>
        </p:nvSpPr>
        <p:spPr>
          <a:xfrm>
            <a:off x="7675791" y="1859571"/>
            <a:ext cx="881980" cy="881980"/>
          </a:xfrm>
          <a:custGeom>
            <a:avLst/>
            <a:gdLst/>
            <a:ahLst/>
            <a:cxnLst/>
            <a:rect l="l" t="t" r="r" b="b"/>
            <a:pathLst>
              <a:path w="881980" h="881980">
                <a:moveTo>
                  <a:pt x="0" y="0"/>
                </a:moveTo>
                <a:lnTo>
                  <a:pt x="881980" y="0"/>
                </a:lnTo>
                <a:lnTo>
                  <a:pt x="881980" y="881980"/>
                </a:lnTo>
                <a:lnTo>
                  <a:pt x="0" y="881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7675791" y="4242338"/>
            <a:ext cx="881980" cy="881980"/>
            <a:chOff x="0" y="0"/>
            <a:chExt cx="1708150" cy="1708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</p:grpSp>
      <p:sp>
        <p:nvSpPr>
          <p:cNvPr id="7" name="AutoShape 7"/>
          <p:cNvSpPr/>
          <p:nvPr/>
        </p:nvSpPr>
        <p:spPr>
          <a:xfrm rot="-10800000">
            <a:off x="7675791" y="6790738"/>
            <a:ext cx="881980" cy="825375"/>
          </a:xfrm>
          <a:prstGeom prst="rect">
            <a:avLst/>
          </a:prstGeom>
          <a:solidFill>
            <a:srgbClr val="9FC3D0"/>
          </a:solidFill>
        </p:spPr>
      </p:sp>
      <p:sp>
        <p:nvSpPr>
          <p:cNvPr id="10" name="TextBox 10"/>
          <p:cNvSpPr txBox="1"/>
          <p:nvPr/>
        </p:nvSpPr>
        <p:spPr>
          <a:xfrm>
            <a:off x="9116438" y="1845648"/>
            <a:ext cx="8115300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8"/>
              </a:lnSpc>
              <a:spcBef>
                <a:spcPct val="0"/>
              </a:spcBef>
            </a:pPr>
            <a:r>
              <a:rPr lang="en-US" sz="2400" dirty="0"/>
              <a:t>Drug discovery is the process by which new candidate medications are discovered.</a:t>
            </a:r>
            <a:endParaRPr lang="en-US" sz="2400" u="none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165103" y="3449769"/>
            <a:ext cx="8115300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8"/>
              </a:lnSpc>
              <a:spcBef>
                <a:spcPct val="0"/>
              </a:spcBef>
            </a:pPr>
            <a:r>
              <a:rPr lang="en-US" sz="2400" dirty="0"/>
              <a:t>A molecule (often a protein) is identified that is involved in a disease process and can be targeted by a drug.</a:t>
            </a:r>
            <a:endParaRPr lang="en-US" sz="2400" u="none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65103" y="5053890"/>
            <a:ext cx="8115300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8"/>
              </a:lnSpc>
              <a:spcBef>
                <a:spcPct val="0"/>
              </a:spcBef>
            </a:pPr>
            <a:r>
              <a:rPr lang="en-US" sz="2400" dirty="0"/>
              <a:t>The next step is screening chemical libraries to find compounds that interact with the target.</a:t>
            </a:r>
            <a:endParaRPr lang="en-US" sz="2400" u="none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2</a:t>
              </a:r>
            </a:p>
          </p:txBody>
        </p:sp>
      </p:grpSp>
      <p:sp>
        <p:nvSpPr>
          <p:cNvPr id="24" name="TextBox 16">
            <a:extLst>
              <a:ext uri="{FF2B5EF4-FFF2-40B4-BE49-F238E27FC236}">
                <a16:creationId xmlns:a16="http://schemas.microsoft.com/office/drawing/2014/main" id="{BD47E48F-32A0-69BA-B2B4-F8E9E5FD1C12}"/>
              </a:ext>
            </a:extLst>
          </p:cNvPr>
          <p:cNvSpPr txBox="1"/>
          <p:nvPr/>
        </p:nvSpPr>
        <p:spPr>
          <a:xfrm>
            <a:off x="9144000" y="6753583"/>
            <a:ext cx="8115300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8"/>
              </a:lnSpc>
              <a:spcBef>
                <a:spcPct val="0"/>
              </a:spcBef>
            </a:pPr>
            <a:r>
              <a:rPr lang="en-US" sz="2400" dirty="0"/>
              <a:t>Machine Learning, by leveraging large datasets ,can accelerate the identification of potential drug candidates.</a:t>
            </a:r>
            <a:endParaRPr lang="en-US" sz="2400" u="none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otte illustration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1685" y="2555922"/>
            <a:ext cx="6515100" cy="2351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360"/>
              </a:lnSpc>
            </a:pPr>
            <a:r>
              <a:rPr lang="en-US" sz="72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FLOW OF THE PROJECT:</a:t>
            </a:r>
          </a:p>
        </p:txBody>
      </p:sp>
      <p:sp>
        <p:nvSpPr>
          <p:cNvPr id="4" name="Freeform 4"/>
          <p:cNvSpPr/>
          <p:nvPr/>
        </p:nvSpPr>
        <p:spPr>
          <a:xfrm>
            <a:off x="7694841" y="2114932"/>
            <a:ext cx="881980" cy="881980"/>
          </a:xfrm>
          <a:custGeom>
            <a:avLst/>
            <a:gdLst/>
            <a:ahLst/>
            <a:cxnLst/>
            <a:rect l="l" t="t" r="r" b="b"/>
            <a:pathLst>
              <a:path w="881980" h="881980">
                <a:moveTo>
                  <a:pt x="0" y="0"/>
                </a:moveTo>
                <a:lnTo>
                  <a:pt x="881980" y="0"/>
                </a:lnTo>
                <a:lnTo>
                  <a:pt x="881980" y="881979"/>
                </a:lnTo>
                <a:lnTo>
                  <a:pt x="0" y="881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7711054" y="4631405"/>
            <a:ext cx="881980" cy="881980"/>
            <a:chOff x="0" y="0"/>
            <a:chExt cx="1708150" cy="1708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9144000" y="2164496"/>
            <a:ext cx="7496461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  <a:t>We use data on existing drugs and their known interactions with proteins.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3" name="Group 1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3</a:t>
              </a:r>
            </a:p>
          </p:txBody>
        </p:sp>
      </p:grpSp>
      <p:sp>
        <p:nvSpPr>
          <p:cNvPr id="17" name="TextBox 8">
            <a:extLst>
              <a:ext uri="{FF2B5EF4-FFF2-40B4-BE49-F238E27FC236}">
                <a16:creationId xmlns:a16="http://schemas.microsoft.com/office/drawing/2014/main" id="{49E188FE-86DD-D34F-F3B1-A0D8ED1C81BC}"/>
              </a:ext>
            </a:extLst>
          </p:cNvPr>
          <p:cNvSpPr txBox="1"/>
          <p:nvPr/>
        </p:nvSpPr>
        <p:spPr>
          <a:xfrm>
            <a:off x="9176426" y="5072395"/>
            <a:ext cx="7496461" cy="127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  <a:t>We train a KNN model to recognize patterns in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  <a:t>the interactions between drug structures and protein binding sites.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DF003F25-B95B-989D-803B-6685A70605E5}"/>
              </a:ext>
            </a:extLst>
          </p:cNvPr>
          <p:cNvSpPr txBox="1"/>
          <p:nvPr/>
        </p:nvSpPr>
        <p:spPr>
          <a:xfrm>
            <a:off x="9176426" y="7085283"/>
            <a:ext cx="7496461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YAD1aU3sLnI 0"/>
              </a:rPr>
              <a:t>Goal-to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  <a:t>rank the drugs based on their efficiency scores and predict how well a drug will bind to the protein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  <a:t>.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FB0A5C8C-1C32-329C-1A40-E9DCF9F024B9}"/>
              </a:ext>
            </a:extLst>
          </p:cNvPr>
          <p:cNvSpPr txBox="1"/>
          <p:nvPr/>
        </p:nvSpPr>
        <p:spPr>
          <a:xfrm>
            <a:off x="9176426" y="3504441"/>
            <a:ext cx="7496461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  <a:t>We use data from the CHEMBL website. The chemical structures are in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AD1aU3sLnI 0"/>
              </a:rPr>
              <a:t> SMILES notation.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20371515-EF3F-7544-C3B2-D9684E58A190}"/>
              </a:ext>
            </a:extLst>
          </p:cNvPr>
          <p:cNvSpPr/>
          <p:nvPr/>
        </p:nvSpPr>
        <p:spPr>
          <a:xfrm rot="-10800000">
            <a:off x="7711054" y="7147878"/>
            <a:ext cx="881980" cy="825375"/>
          </a:xfrm>
          <a:prstGeom prst="rect">
            <a:avLst/>
          </a:prstGeom>
          <a:solidFill>
            <a:srgbClr val="9FC3D0"/>
          </a:solidFill>
        </p:spPr>
      </p:sp>
      <p:pic>
        <p:nvPicPr>
          <p:cNvPr id="3074" name="Picture 2" descr="Minimizing trial and error in the drug discovery process - Microsoft  Research">
            <a:extLst>
              <a:ext uri="{FF2B5EF4-FFF2-40B4-BE49-F238E27FC236}">
                <a16:creationId xmlns:a16="http://schemas.microsoft.com/office/drawing/2014/main" id="{C4088F21-777B-38BB-E9C0-7E22B1D83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5" y="5379153"/>
            <a:ext cx="6125977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otte illustration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2628" y="2147691"/>
            <a:ext cx="6515100" cy="3557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360"/>
              </a:lnSpc>
            </a:pPr>
            <a:r>
              <a:rPr lang="en-US" sz="72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Model: K-Nearest Neighbors</a:t>
            </a:r>
          </a:p>
        </p:txBody>
      </p:sp>
      <p:sp>
        <p:nvSpPr>
          <p:cNvPr id="4" name="Freeform 4"/>
          <p:cNvSpPr/>
          <p:nvPr/>
        </p:nvSpPr>
        <p:spPr>
          <a:xfrm>
            <a:off x="7694841" y="2114932"/>
            <a:ext cx="881980" cy="881980"/>
          </a:xfrm>
          <a:custGeom>
            <a:avLst/>
            <a:gdLst/>
            <a:ahLst/>
            <a:cxnLst/>
            <a:rect l="l" t="t" r="r" b="b"/>
            <a:pathLst>
              <a:path w="881980" h="881980">
                <a:moveTo>
                  <a:pt x="0" y="0"/>
                </a:moveTo>
                <a:lnTo>
                  <a:pt x="881980" y="0"/>
                </a:lnTo>
                <a:lnTo>
                  <a:pt x="881980" y="881979"/>
                </a:lnTo>
                <a:lnTo>
                  <a:pt x="0" y="881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5400000">
            <a:off x="7711054" y="4631405"/>
            <a:ext cx="881980" cy="881980"/>
            <a:chOff x="0" y="0"/>
            <a:chExt cx="1708150" cy="1708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9144000" y="2164496"/>
            <a:ext cx="7496461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/>
              <a:t>k-NN regression predicts a continuous variable(y) based on the values of the k-nearest neighbors in the training dataset.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3" name="Group 1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3</a:t>
              </a:r>
            </a:p>
          </p:txBody>
        </p:sp>
      </p:grpSp>
      <p:sp>
        <p:nvSpPr>
          <p:cNvPr id="17" name="TextBox 8">
            <a:extLst>
              <a:ext uri="{FF2B5EF4-FFF2-40B4-BE49-F238E27FC236}">
                <a16:creationId xmlns:a16="http://schemas.microsoft.com/office/drawing/2014/main" id="{49E188FE-86DD-D34F-F3B1-A0D8ED1C81BC}"/>
              </a:ext>
            </a:extLst>
          </p:cNvPr>
          <p:cNvSpPr txBox="1"/>
          <p:nvPr/>
        </p:nvSpPr>
        <p:spPr>
          <a:xfrm>
            <a:off x="9176426" y="5072395"/>
            <a:ext cx="7496461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/>
              <a:t>The predicted value is the average of the target values of these k-nearest neighbors.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DF003F25-B95B-989D-803B-6685A70605E5}"/>
              </a:ext>
            </a:extLst>
          </p:cNvPr>
          <p:cNvSpPr txBox="1"/>
          <p:nvPr/>
        </p:nvSpPr>
        <p:spPr>
          <a:xfrm>
            <a:off x="9220200" y="7085283"/>
            <a:ext cx="7496461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/>
              <a:t>The number of neighbors, k, is a hyperparameter that needs to be chosen.(Chosen using Cross Validation)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FB0A5C8C-1C32-329C-1A40-E9DCF9F024B9}"/>
              </a:ext>
            </a:extLst>
          </p:cNvPr>
          <p:cNvSpPr txBox="1"/>
          <p:nvPr/>
        </p:nvSpPr>
        <p:spPr>
          <a:xfrm>
            <a:off x="9176426" y="3504441"/>
            <a:ext cx="7496461" cy="84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/>
              <a:t>k-NN regression identifies the k closest training examples (neighbors) using a distance metric.</a:t>
            </a: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20371515-EF3F-7544-C3B2-D9684E58A190}"/>
              </a:ext>
            </a:extLst>
          </p:cNvPr>
          <p:cNvSpPr/>
          <p:nvPr/>
        </p:nvSpPr>
        <p:spPr>
          <a:xfrm rot="-10800000">
            <a:off x="7711054" y="7147878"/>
            <a:ext cx="881980" cy="825375"/>
          </a:xfrm>
          <a:prstGeom prst="rect">
            <a:avLst/>
          </a:prstGeom>
          <a:solidFill>
            <a:srgbClr val="9FC3D0"/>
          </a:solidFill>
        </p:spPr>
      </p:sp>
      <p:pic>
        <p:nvPicPr>
          <p:cNvPr id="2050" name="Picture 2" descr="Understanding K-Nearest Neighbors: A Simple Approach to… – Towards AI">
            <a:extLst>
              <a:ext uri="{FF2B5EF4-FFF2-40B4-BE49-F238E27FC236}">
                <a16:creationId xmlns:a16="http://schemas.microsoft.com/office/drawing/2014/main" id="{5C702988-276B-8258-72D6-377C4303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71" y="5903810"/>
            <a:ext cx="4777065" cy="37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6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otte illustration"/>
          <p:cNvSpPr/>
          <p:nvPr/>
        </p:nvSpPr>
        <p:spPr>
          <a:xfrm>
            <a:off x="10972800" y="796683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Dotte illustration"/>
          <p:cNvSpPr/>
          <p:nvPr/>
        </p:nvSpPr>
        <p:spPr>
          <a:xfrm>
            <a:off x="-2286000" y="-13567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418660" cy="8229600"/>
            <a:chOff x="0" y="0"/>
            <a:chExt cx="1891546" cy="10972800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10800000">
              <a:off x="0" y="6810940"/>
              <a:ext cx="1891546" cy="1891546"/>
              <a:chOff x="0" y="0"/>
              <a:chExt cx="1708150" cy="17081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DACAB"/>
              </a:solidFill>
            </p:spPr>
          </p:sp>
        </p:grpSp>
        <p:sp>
          <p:nvSpPr>
            <p:cNvPr id="7" name="Freeform 7"/>
            <p:cNvSpPr/>
            <p:nvPr/>
          </p:nvSpPr>
          <p:spPr>
            <a:xfrm rot="-10800000">
              <a:off x="0" y="9081254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10800000">
              <a:off x="0" y="2270313"/>
              <a:ext cx="1891546" cy="1891546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DACAB"/>
              </a:solidFill>
            </p:spPr>
          </p:sp>
        </p:grpSp>
        <p:sp>
          <p:nvSpPr>
            <p:cNvPr id="10" name="Freeform 10"/>
            <p:cNvSpPr/>
            <p:nvPr/>
          </p:nvSpPr>
          <p:spPr>
            <a:xfrm rot="-10800000">
              <a:off x="0" y="4540627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-10800000">
              <a:off x="0" y="0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AutoShape 12"/>
          <p:cNvSpPr/>
          <p:nvPr/>
        </p:nvSpPr>
        <p:spPr>
          <a:xfrm>
            <a:off x="11212325" y="2639233"/>
            <a:ext cx="2030799" cy="157522"/>
          </a:xfrm>
          <a:prstGeom prst="rect">
            <a:avLst/>
          </a:prstGeom>
          <a:solidFill>
            <a:srgbClr val="CDACAB"/>
          </a:solidFill>
        </p:spPr>
      </p:sp>
      <p:sp>
        <p:nvSpPr>
          <p:cNvPr id="14" name="TextBox 14"/>
          <p:cNvSpPr txBox="1"/>
          <p:nvPr/>
        </p:nvSpPr>
        <p:spPr>
          <a:xfrm>
            <a:off x="3022685" y="1786080"/>
            <a:ext cx="7315199" cy="5270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400"/>
              </a:lnSpc>
            </a:pPr>
            <a:r>
              <a:rPr lang="en-US" sz="8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COLLECTION &amp; PREPROCESSING: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85405" y="1843230"/>
            <a:ext cx="6522155" cy="592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84"/>
              </a:lnSpc>
            </a:pPr>
            <a:r>
              <a:rPr lang="en-US" sz="375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SOURCE: </a:t>
            </a:r>
            <a:r>
              <a:rPr lang="en-US" sz="3757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ChEMBL</a:t>
            </a:r>
            <a:r>
              <a:rPr lang="en-US" sz="375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Database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13</a:t>
              </a:r>
            </a:p>
          </p:txBody>
        </p:sp>
      </p:grpSp>
      <p:pic>
        <p:nvPicPr>
          <p:cNvPr id="1026" name="Picture 2" descr="SciCrunch | Research Resource Resolver">
            <a:extLst>
              <a:ext uri="{FF2B5EF4-FFF2-40B4-BE49-F238E27FC236}">
                <a16:creationId xmlns:a16="http://schemas.microsoft.com/office/drawing/2014/main" id="{831C2F2D-32CD-0441-E715-CC3594F9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98" y="5985787"/>
            <a:ext cx="6846674" cy="38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08C2AC82-CA80-A485-EE53-92213925D7C7}"/>
              </a:ext>
            </a:extLst>
          </p:cNvPr>
          <p:cNvSpPr txBox="1"/>
          <p:nvPr/>
        </p:nvSpPr>
        <p:spPr>
          <a:xfrm>
            <a:off x="11012476" y="2874727"/>
            <a:ext cx="5548429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Target:S</a:t>
            </a:r>
            <a:r>
              <a:rPr lang="en-IN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ARS Coronavirus 3C like proteinase.(</a:t>
            </a:r>
            <a:r>
              <a:rPr lang="en-IN" sz="240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ChEMBL</a:t>
            </a:r>
            <a:r>
              <a:rPr lang="en-IN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IN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ID-</a:t>
            </a:r>
            <a:r>
              <a:rPr lang="en-IN" sz="2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CHEMBL3927</a:t>
            </a:r>
            <a:r>
              <a:rPr lang="en-IN" sz="2400" b="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)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127E5C14-99CF-CD50-6B1D-4E68532BB750}"/>
              </a:ext>
            </a:extLst>
          </p:cNvPr>
          <p:cNvSpPr txBox="1"/>
          <p:nvPr/>
        </p:nvSpPr>
        <p:spPr>
          <a:xfrm>
            <a:off x="11012475" y="4051123"/>
            <a:ext cx="5548429" cy="1714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drop duplicates and label compounds as active, intermediate and inactive on the basis of standard values.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1540401F-67E2-500D-9223-B075384EACD2}"/>
              </a:ext>
            </a:extLst>
          </p:cNvPr>
          <p:cNvSpPr txBox="1"/>
          <p:nvPr/>
        </p:nvSpPr>
        <p:spPr>
          <a:xfrm>
            <a:off x="11032337" y="7320463"/>
            <a:ext cx="5548429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convert the y variable from IC50 to PIC50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(log transformation)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8F24E2A4-CB3A-FB31-84AF-612A099EEB49}"/>
              </a:ext>
            </a:extLst>
          </p:cNvPr>
          <p:cNvSpPr txBox="1"/>
          <p:nvPr/>
        </p:nvSpPr>
        <p:spPr>
          <a:xfrm>
            <a:off x="11085321" y="8832203"/>
            <a:ext cx="5548429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The final dataset contains 86 different molecules and 881 features.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9A6D7701-9AE5-0922-4CA8-6C62AC473F66}"/>
              </a:ext>
            </a:extLst>
          </p:cNvPr>
          <p:cNvSpPr txBox="1"/>
          <p:nvPr/>
        </p:nvSpPr>
        <p:spPr>
          <a:xfrm>
            <a:off x="10994263" y="5562863"/>
            <a:ext cx="5548429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calculate molecular descriptors using </a:t>
            </a:r>
            <a:r>
              <a:rPr lang="en-US" sz="2400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PaDEL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Descriptor software.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otte illustration"/>
          <p:cNvSpPr/>
          <p:nvPr/>
        </p:nvSpPr>
        <p:spPr>
          <a:xfrm>
            <a:off x="10972800" y="796683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Dotte illustration"/>
          <p:cNvSpPr/>
          <p:nvPr/>
        </p:nvSpPr>
        <p:spPr>
          <a:xfrm>
            <a:off x="-2286000" y="-13567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418660" cy="8229600"/>
            <a:chOff x="0" y="0"/>
            <a:chExt cx="1891546" cy="10972800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10800000">
              <a:off x="0" y="6810940"/>
              <a:ext cx="1891546" cy="1891546"/>
              <a:chOff x="0" y="0"/>
              <a:chExt cx="1708150" cy="17081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DACAB"/>
              </a:solidFill>
            </p:spPr>
          </p:sp>
        </p:grpSp>
        <p:sp>
          <p:nvSpPr>
            <p:cNvPr id="7" name="Freeform 7"/>
            <p:cNvSpPr/>
            <p:nvPr/>
          </p:nvSpPr>
          <p:spPr>
            <a:xfrm rot="-10800000">
              <a:off x="0" y="9081254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10800000">
              <a:off x="0" y="2270313"/>
              <a:ext cx="1891546" cy="1891546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CDACAB"/>
              </a:solidFill>
            </p:spPr>
          </p:sp>
        </p:grpSp>
        <p:sp>
          <p:nvSpPr>
            <p:cNvPr id="10" name="Freeform 10"/>
            <p:cNvSpPr/>
            <p:nvPr/>
          </p:nvSpPr>
          <p:spPr>
            <a:xfrm rot="-10800000">
              <a:off x="0" y="4540627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-10800000">
              <a:off x="0" y="0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022686" y="1786080"/>
            <a:ext cx="4252840" cy="2603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400"/>
              </a:lnSpc>
            </a:pPr>
            <a:r>
              <a:rPr lang="en-US" sz="8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 Fitting: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13</a:t>
              </a:r>
            </a:p>
          </p:txBody>
        </p:sp>
      </p:grpSp>
      <p:sp>
        <p:nvSpPr>
          <p:cNvPr id="22" name="TextBox 8">
            <a:extLst>
              <a:ext uri="{FF2B5EF4-FFF2-40B4-BE49-F238E27FC236}">
                <a16:creationId xmlns:a16="http://schemas.microsoft.com/office/drawing/2014/main" id="{08C2AC82-CA80-A485-EE53-92213925D7C7}"/>
              </a:ext>
            </a:extLst>
          </p:cNvPr>
          <p:cNvSpPr txBox="1"/>
          <p:nvPr/>
        </p:nvSpPr>
        <p:spPr>
          <a:xfrm>
            <a:off x="9716885" y="2059409"/>
            <a:ext cx="6666115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dataset is split into train and test(80-20 split).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127E5C14-99CF-CD50-6B1D-4E68532BB750}"/>
              </a:ext>
            </a:extLst>
          </p:cNvPr>
          <p:cNvSpPr txBox="1"/>
          <p:nvPr/>
        </p:nvSpPr>
        <p:spPr>
          <a:xfrm>
            <a:off x="9775251" y="3276137"/>
            <a:ext cx="6455349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K-fold Cross Validation is used(with 5 splits)</a:t>
            </a:r>
            <a:r>
              <a:rPr lang="en-US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1540401F-67E2-500D-9223-B075384EACD2}"/>
              </a:ext>
            </a:extLst>
          </p:cNvPr>
          <p:cNvSpPr txBox="1"/>
          <p:nvPr/>
        </p:nvSpPr>
        <p:spPr>
          <a:xfrm>
            <a:off x="9775251" y="5907629"/>
            <a:ext cx="5548429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The best parameters are found to be: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8F24E2A4-CB3A-FB31-84AF-612A099EEB49}"/>
              </a:ext>
            </a:extLst>
          </p:cNvPr>
          <p:cNvSpPr txBox="1"/>
          <p:nvPr/>
        </p:nvSpPr>
        <p:spPr>
          <a:xfrm>
            <a:off x="9775250" y="7282925"/>
            <a:ext cx="7315200" cy="1714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4-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NN model is fitted to the data and Manhattan distance is used as the distance metric. The weights used are the distances themselves.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9A6D7701-9AE5-0922-4CA8-6C62AC473F66}"/>
              </a:ext>
            </a:extLst>
          </p:cNvPr>
          <p:cNvSpPr txBox="1"/>
          <p:nvPr/>
        </p:nvSpPr>
        <p:spPr>
          <a:xfrm>
            <a:off x="9775251" y="4169730"/>
            <a:ext cx="6455349" cy="1714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Randomized search CV is used to select number of neighbors, weights and the distance measure.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03A5C84-B043-F541-2443-DF58C6A8F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58D2453-8CC5-B973-924E-A048D39A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062" y="6414670"/>
            <a:ext cx="8095033" cy="534430"/>
          </a:xfrm>
          <a:prstGeom prst="rect">
            <a:avLst/>
          </a:prstGeom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id="{A3CB53DC-D6AA-4560-F79B-EABA83879022}"/>
              </a:ext>
            </a:extLst>
          </p:cNvPr>
          <p:cNvSpPr txBox="1"/>
          <p:nvPr/>
        </p:nvSpPr>
        <p:spPr>
          <a:xfrm>
            <a:off x="5913133" y="11059527"/>
            <a:ext cx="7315200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MAE on the test set is found to be 0.55.</a:t>
            </a:r>
            <a:endParaRPr lang="en-IN" sz="240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FAE17558-40CC-37B5-8445-90ACF1A22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458" y="5036983"/>
            <a:ext cx="45148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8538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435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Courier New</vt:lpstr>
      <vt:lpstr>Roboto</vt:lpstr>
      <vt:lpstr>Canva Sans Bold</vt:lpstr>
      <vt:lpstr>Calibri</vt:lpstr>
      <vt:lpstr>Arial</vt:lpstr>
      <vt:lpstr>Open Sans 1 Bold</vt:lpstr>
      <vt:lpstr>Canva Sans</vt:lpstr>
      <vt:lpstr>Alatsi</vt:lpstr>
      <vt:lpstr>YAD1aU3sLnI 0</vt:lpstr>
      <vt:lpstr>Open Sans 2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Eval Group 3</dc:title>
  <dc:creator>Asmita Paul</dc:creator>
  <cp:lastModifiedBy>Asmita Paul</cp:lastModifiedBy>
  <cp:revision>2</cp:revision>
  <dcterms:created xsi:type="dcterms:W3CDTF">2006-08-16T00:00:00Z</dcterms:created>
  <dcterms:modified xsi:type="dcterms:W3CDTF">2024-07-10T20:20:19Z</dcterms:modified>
  <dc:identifier>DAGIesZS6Zo</dc:identifier>
</cp:coreProperties>
</file>