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63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ant aneja" userId="18c3673cda97f82c" providerId="LiveId" clId="{1A590BD8-597B-440D-842A-C6C1563C36FB}"/>
    <pc:docChg chg="modSld">
      <pc:chgData name="ishant aneja" userId="18c3673cda97f82c" providerId="LiveId" clId="{1A590BD8-597B-440D-842A-C6C1563C36FB}" dt="2025-10-02T14:07:04.505" v="8" actId="14100"/>
      <pc:docMkLst>
        <pc:docMk/>
      </pc:docMkLst>
      <pc:sldChg chg="modSp mod">
        <pc:chgData name="ishant aneja" userId="18c3673cda97f82c" providerId="LiveId" clId="{1A590BD8-597B-440D-842A-C6C1563C36FB}" dt="2025-10-02T14:06:18.886" v="0" actId="20577"/>
        <pc:sldMkLst>
          <pc:docMk/>
          <pc:sldMk cId="390416374" sldId="262"/>
        </pc:sldMkLst>
        <pc:spChg chg="mod">
          <ac:chgData name="ishant aneja" userId="18c3673cda97f82c" providerId="LiveId" clId="{1A590BD8-597B-440D-842A-C6C1563C36FB}" dt="2025-10-02T14:06:18.886" v="0" actId="20577"/>
          <ac:spMkLst>
            <pc:docMk/>
            <pc:sldMk cId="390416374" sldId="262"/>
            <ac:spMk id="3" creationId="{FFEC76B9-A11B-BF3C-DACF-48DC3CC7F4C1}"/>
          </ac:spMkLst>
        </pc:spChg>
      </pc:sldChg>
      <pc:sldChg chg="modSp mod">
        <pc:chgData name="ishant aneja" userId="18c3673cda97f82c" providerId="LiveId" clId="{1A590BD8-597B-440D-842A-C6C1563C36FB}" dt="2025-10-02T14:07:04.505" v="8" actId="14100"/>
        <pc:sldMkLst>
          <pc:docMk/>
          <pc:sldMk cId="3593968695" sldId="263"/>
        </pc:sldMkLst>
        <pc:spChg chg="mod">
          <ac:chgData name="ishant aneja" userId="18c3673cda97f82c" providerId="LiveId" clId="{1A590BD8-597B-440D-842A-C6C1563C36FB}" dt="2025-10-02T14:07:04.505" v="8" actId="14100"/>
          <ac:spMkLst>
            <pc:docMk/>
            <pc:sldMk cId="3593968695" sldId="263"/>
            <ac:spMk id="2" creationId="{B8FB806C-A6C8-B05E-B23C-63C1F53813C7}"/>
          </ac:spMkLst>
        </pc:spChg>
        <pc:spChg chg="mod">
          <ac:chgData name="ishant aneja" userId="18c3673cda97f82c" providerId="LiveId" clId="{1A590BD8-597B-440D-842A-C6C1563C36FB}" dt="2025-10-02T14:06:55.624" v="6" actId="14100"/>
          <ac:spMkLst>
            <pc:docMk/>
            <pc:sldMk cId="3593968695" sldId="263"/>
            <ac:spMk id="3" creationId="{DBF6BA86-1C8E-A49E-C336-F2B5F47418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4A1A-432C-40B6-88A1-1146A97B4A3D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6E0-06E3-4C80-A627-0AE89CC11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16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4A1A-432C-40B6-88A1-1146A97B4A3D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6E0-06E3-4C80-A627-0AE89CC11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20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4A1A-432C-40B6-88A1-1146A97B4A3D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6E0-06E3-4C80-A627-0AE89CC119B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5875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4A1A-432C-40B6-88A1-1146A97B4A3D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6E0-06E3-4C80-A627-0AE89CC11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314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4A1A-432C-40B6-88A1-1146A97B4A3D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6E0-06E3-4C80-A627-0AE89CC119B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326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4A1A-432C-40B6-88A1-1146A97B4A3D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6E0-06E3-4C80-A627-0AE89CC11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770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4A1A-432C-40B6-88A1-1146A97B4A3D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6E0-06E3-4C80-A627-0AE89CC11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703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4A1A-432C-40B6-88A1-1146A97B4A3D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6E0-06E3-4C80-A627-0AE89CC11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13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4A1A-432C-40B6-88A1-1146A97B4A3D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6E0-06E3-4C80-A627-0AE89CC11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17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4A1A-432C-40B6-88A1-1146A97B4A3D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6E0-06E3-4C80-A627-0AE89CC11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7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4A1A-432C-40B6-88A1-1146A97B4A3D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6E0-06E3-4C80-A627-0AE89CC11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92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4A1A-432C-40B6-88A1-1146A97B4A3D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6E0-06E3-4C80-A627-0AE89CC11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00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4A1A-432C-40B6-88A1-1146A97B4A3D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6E0-06E3-4C80-A627-0AE89CC11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12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4A1A-432C-40B6-88A1-1146A97B4A3D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6E0-06E3-4C80-A627-0AE89CC11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0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4A1A-432C-40B6-88A1-1146A97B4A3D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6E0-06E3-4C80-A627-0AE89CC11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3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4A1A-432C-40B6-88A1-1146A97B4A3D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6E0-06E3-4C80-A627-0AE89CC11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05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04A1A-432C-40B6-88A1-1146A97B4A3D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5BCD6E0-06E3-4C80-A627-0AE89CC11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02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806C-A6C8-B05E-B23C-63C1F538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591" y="2313433"/>
            <a:ext cx="8596668" cy="1581912"/>
          </a:xfrm>
        </p:spPr>
        <p:txBody>
          <a:bodyPr>
            <a:normAutofit/>
          </a:bodyPr>
          <a:lstStyle/>
          <a:p>
            <a:r>
              <a:rPr lang="en-IN" b="1" dirty="0">
                <a:latin typeface="Bahnschrift Light" panose="020B0502040204020203" pitchFamily="34" charset="0"/>
                <a:cs typeface="Aparajita" panose="02020603050405020304" pitchFamily="18" charset="0"/>
              </a:rPr>
              <a:t>Urban Pluvial Flood Risk Mitigation Strategies</a:t>
            </a:r>
            <a:endParaRPr lang="en-IN" b="1" dirty="0">
              <a:latin typeface="Bahnschrift Ligh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6BA86-1C8E-A49E-C336-F2B5F4741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234440"/>
            <a:ext cx="8596668" cy="978408"/>
          </a:xfrm>
        </p:spPr>
        <p:txBody>
          <a:bodyPr/>
          <a:lstStyle/>
          <a:p>
            <a:pPr algn="ctr"/>
            <a:r>
              <a:rPr lang="en-IN" dirty="0"/>
              <a:t>Problem Statement-1 </a:t>
            </a:r>
          </a:p>
        </p:txBody>
      </p:sp>
    </p:spTree>
    <p:extLst>
      <p:ext uri="{BB962C8B-B14F-4D97-AF65-F5344CB8AC3E}">
        <p14:creationId xmlns:p14="http://schemas.microsoft.com/office/powerpoint/2010/main" val="359396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4A9B-9BF6-5908-7704-818D72044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280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Urban Flooding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C76B9-A11B-BF3C-DACF-48DC3CC7F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2223"/>
            <a:ext cx="8596668" cy="4249139"/>
          </a:xfrm>
        </p:spPr>
        <p:txBody>
          <a:bodyPr/>
          <a:lstStyle/>
          <a:p>
            <a:r>
              <a:rPr lang="en-IN" b="1" dirty="0">
                <a:latin typeface="Arial Narrow" panose="020B0606020202030204" pitchFamily="34" charset="0"/>
              </a:rPr>
              <a:t>Understanding Urban Flooding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/>
              <a:t>Urban flooding occurs when rainfall exceeds the drainage capacity of an 	urban 	area, leading to water accumulation; it differs from riverine flooding 	due to its 	localized and rapid onset nature.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/>
              <a:t>Impervious surfaces like roads and buildings reduce infiltration, overloading 	drainage systems during heavy rainfall; inadequate or aging infrastructure 	exacerbates the problem.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/>
              <a:t>Urban flooding results in property damage, transportation disruptions, health hazards, and economic losses; it disproportionately affects vulnerable 	populations.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Analysis of Urban Flood Risks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/>
              <a:t>Infrastructure Data : Information on drainage systems, sewer networks, and water storage capacities is essential; assessing the condition and capacity of existing infrastructure is critical.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1400" dirty="0"/>
              <a:t>Vulnerability Assessments : </a:t>
            </a:r>
            <a:r>
              <a:rPr lang="en-US" sz="1400" dirty="0"/>
              <a:t>Combining data on infrastructure, population density, and socio-economic factors identifies vulnerable areas; this helps prioritize mitigation efforts in high-risk zones.</a:t>
            </a:r>
            <a:endParaRPr lang="en-IN" sz="1400" dirty="0"/>
          </a:p>
          <a:p>
            <a:pPr lvl="1">
              <a:buFont typeface="Wingdings" panose="05000000000000000000" pitchFamily="2" charset="2"/>
              <a:buChar char="v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41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DBF2F-06AC-6270-A588-30A39E5A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Strategies for Urban Flood Mitigation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EC259-4689-8FB2-B0FD-2B6686777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" y="1930400"/>
            <a:ext cx="9253728" cy="4534408"/>
          </a:xfrm>
        </p:spPr>
        <p:txBody>
          <a:bodyPr>
            <a:normAutofit/>
          </a:bodyPr>
          <a:lstStyle/>
          <a:p>
            <a:r>
              <a:rPr lang="en-IN" sz="1600" dirty="0"/>
              <a:t>Improving Drainage Infrastructure : </a:t>
            </a:r>
            <a:r>
              <a:rPr lang="en-US" sz="1600" dirty="0"/>
              <a:t>Enhancing drainage capacity through larger pipes and improved sewer networks is crucial; regular maintenance prevents blockages and ensures optimal performance.</a:t>
            </a:r>
          </a:p>
          <a:p>
            <a:r>
              <a:rPr lang="en-IN" sz="1600" dirty="0"/>
              <a:t>Implementing Green Infrastructure : </a:t>
            </a:r>
            <a:r>
              <a:rPr lang="en-US" sz="1600" dirty="0"/>
              <a:t>Green roofs, permeable pavements, and urban parks reduce runoff and promote infiltration; these solutions offer multiple benefits, including improved water quality and biodiversity.</a:t>
            </a:r>
          </a:p>
          <a:p>
            <a:r>
              <a:rPr lang="en-US" sz="1600" dirty="0"/>
              <a:t>Constructed Wetlands and Detention Basins : These structures store excess water during heavy rainfall, gradually releasing it back into the environment; wetlands also provide ecological benefits and improve water quality.</a:t>
            </a:r>
          </a:p>
          <a:p>
            <a:r>
              <a:rPr lang="en-IN" sz="1600" dirty="0"/>
              <a:t>Real-Time Monitoring : </a:t>
            </a:r>
            <a:r>
              <a:rPr lang="en-US" sz="1600" dirty="0"/>
              <a:t>Deploying sensors and monitoring stations provides continuous data on rainfall, water levels, and flow rates; real-time information enables timely alerts and responses.</a:t>
            </a:r>
          </a:p>
          <a:p>
            <a:r>
              <a:rPr lang="en-IN" sz="1600" dirty="0"/>
              <a:t>Effective Communication Strategies : </a:t>
            </a:r>
            <a:r>
              <a:rPr lang="en-US" sz="1600" dirty="0"/>
              <a:t>Clear and timely warnings disseminated through multiple channels help residents prepare and evacuate; effective communication is critical for minimizing casualties and property damage.</a:t>
            </a:r>
            <a:endParaRPr lang="en-IN" sz="16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021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F440-2638-AE46-045B-DFD6E63C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Land-Use Planning and Regulations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F2649-5E7A-324F-28EC-02A9D53D9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Zoning Regulations : </a:t>
            </a:r>
            <a:r>
              <a:rPr lang="en-US" dirty="0"/>
              <a:t>Restricting development in floodplains and high-risk areas reduces exposure to flooding; zoning regulations guide urban development to minimize vulnerability.</a:t>
            </a:r>
          </a:p>
          <a:p>
            <a:r>
              <a:rPr lang="en-IN" dirty="0"/>
              <a:t>Building Codes : </a:t>
            </a:r>
            <a:r>
              <a:rPr lang="en-US" dirty="0"/>
              <a:t>Requiring flood-resistant construction materials and techniques minimizes property damage; elevating buildings and using waterproof materials enhance resilience.</a:t>
            </a:r>
          </a:p>
          <a:p>
            <a:r>
              <a:rPr lang="en-IN" dirty="0"/>
              <a:t>Promoting Open Spaces : </a:t>
            </a:r>
            <a:r>
              <a:rPr lang="en-US" dirty="0"/>
              <a:t>Preserving green spaces and parks provides areas for water storage and infiltration; these areas also offer recreational and aesthetic benefits to urban residents.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55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5B52-3E8D-4505-0CA8-24ABC08D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Adaptive Management and Resilience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3F074-ABC5-D584-F7C9-4272F053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Flexible Strategies : </a:t>
            </a:r>
            <a:r>
              <a:rPr lang="en-US" dirty="0"/>
              <a:t>Adopting an adaptive approach allows for adjustments based on ongoing monitoring and evaluation; flexibility ensures that mitigation strategies remain effective over time.</a:t>
            </a:r>
          </a:p>
          <a:p>
            <a:r>
              <a:rPr lang="en-IN" dirty="0"/>
              <a:t>Building Social Resilience : </a:t>
            </a:r>
            <a:r>
              <a:rPr lang="en-US" dirty="0"/>
              <a:t>Strengthening community bonds and social networks enhances the ability to recover from disasters; social capital is critical for building resilience.</a:t>
            </a:r>
          </a:p>
          <a:p>
            <a:r>
              <a:rPr lang="en-IN" dirty="0"/>
              <a:t>Investing in Long-Term Resilience : </a:t>
            </a:r>
            <a:r>
              <a:rPr lang="en-US" dirty="0"/>
              <a:t>Integrating flood mitigation into broader urban planning and development efforts is essential; long-term investments create sustainable and resilient communities.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32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96E5-95EB-0049-2169-FF84D38B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D2585-A8D5-1932-982D-DECF288AC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Integrated Planning : </a:t>
            </a:r>
            <a:r>
              <a:rPr lang="en-US" dirty="0"/>
              <a:t>Combine flood mitigation with broader urban development strategies for maximum impact. This approach ensures solutions are sustainable and cost-effective</a:t>
            </a:r>
          </a:p>
          <a:p>
            <a:r>
              <a:rPr lang="en-IN" dirty="0"/>
              <a:t>Data-Driven Decisions : </a:t>
            </a:r>
            <a:r>
              <a:rPr lang="en-US" dirty="0"/>
              <a:t>Utilize accurate data and modeling to understand flood risks and inform mitigation strategies. This leads to better resource allocation and improved outcomes.</a:t>
            </a:r>
          </a:p>
          <a:p>
            <a:r>
              <a:rPr lang="en-IN" dirty="0"/>
              <a:t>Adaptive Management : </a:t>
            </a:r>
            <a:r>
              <a:rPr lang="en-US" dirty="0"/>
              <a:t>Continuously monitor and adjust strategies based on new information and changing conditions. </a:t>
            </a:r>
            <a:r>
              <a:rPr lang="en-US"/>
              <a:t>This flexibility is crucial for long-term success.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3443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</TotalTime>
  <Words>557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Narrow</vt:lpstr>
      <vt:lpstr>Bahnschrift Light</vt:lpstr>
      <vt:lpstr>Trebuchet MS</vt:lpstr>
      <vt:lpstr>Wingdings</vt:lpstr>
      <vt:lpstr>Wingdings 3</vt:lpstr>
      <vt:lpstr>Facet</vt:lpstr>
      <vt:lpstr>Urban Pluvial Flood Risk Mitigation Strategies</vt:lpstr>
      <vt:lpstr>Introduction to Urban Flooding</vt:lpstr>
      <vt:lpstr>Core Strategies for Urban Flood Mitigation</vt:lpstr>
      <vt:lpstr>Implementing Land-Use Planning and Regulations</vt:lpstr>
      <vt:lpstr>Adaptive Management and Resilience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Atharv Kashiv</dc:creator>
  <cp:lastModifiedBy>ishant aneja</cp:lastModifiedBy>
  <cp:revision>2</cp:revision>
  <dcterms:created xsi:type="dcterms:W3CDTF">2025-10-02T10:11:41Z</dcterms:created>
  <dcterms:modified xsi:type="dcterms:W3CDTF">2025-10-02T14:07:10Z</dcterms:modified>
</cp:coreProperties>
</file>