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91" r:id="rId2"/>
    <p:sldId id="302" r:id="rId3"/>
    <p:sldId id="298" r:id="rId4"/>
    <p:sldId id="290" r:id="rId5"/>
    <p:sldId id="293" r:id="rId6"/>
    <p:sldId id="294" r:id="rId7"/>
    <p:sldId id="309" r:id="rId8"/>
    <p:sldId id="310" r:id="rId9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23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82" y="37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3/25/2025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@ADC NSP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@ADC NSP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@ADC NSP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855B94-75D0-3A3B-7E30-530220294BF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311384" y="0"/>
            <a:ext cx="1584960" cy="15849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9ADE05-0E30-24ED-FAD6-1F1AF27586FE}"/>
              </a:ext>
            </a:extLst>
          </p:cNvPr>
          <p:cNvSpPr txBox="1"/>
          <p:nvPr/>
        </p:nvSpPr>
        <p:spPr>
          <a:xfrm>
            <a:off x="189191" y="2491665"/>
            <a:ext cx="11545773" cy="588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Project/Team ID –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4CY4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Team Name-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Tech titans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 Title-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Network traffic analyzer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 Domain-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Cyber Security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 Guide-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Mr. Manish Sharma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Members-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Ishant Jha, Harsh Paliwal, Alok Singh, Bhavna Solanki</a:t>
            </a:r>
          </a:p>
          <a:p>
            <a:pPr algn="just">
              <a:lnSpc>
                <a:spcPct val="20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</a:t>
            </a:r>
          </a:p>
          <a:p>
            <a:pPr algn="just">
              <a:lnSpc>
                <a:spcPct val="200000"/>
              </a:lnSpc>
            </a:pP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5D58C0-F116-177B-DA4D-0621BF5C2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21"/>
            <a:ext cx="12192000" cy="24436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b="1" dirty="0"/>
              <a:t>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720"/>
              </a:spcAft>
            </a:pPr>
            <a:r>
              <a:rPr dirty="0"/>
              <a:t>Existing Tools: Wireshark, NetFlow, </a:t>
            </a:r>
            <a:r>
              <a:rPr dirty="0" err="1"/>
              <a:t>Tcpdump</a:t>
            </a:r>
            <a:endParaRPr dirty="0"/>
          </a:p>
          <a:p>
            <a:pPr>
              <a:spcAft>
                <a:spcPts val="720"/>
              </a:spcAft>
            </a:pPr>
            <a:r>
              <a:rPr dirty="0"/>
              <a:t>Limitations: Limited automation, high resource consumption</a:t>
            </a:r>
          </a:p>
          <a:p>
            <a:pPr>
              <a:spcAft>
                <a:spcPts val="720"/>
              </a:spcAft>
            </a:pPr>
            <a:r>
              <a:rPr dirty="0"/>
              <a:t>Need for Improvement: Real-time AI-driven insights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F0F617-F405-F138-78A1-7F27C1010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+mn-lt"/>
                <a:ea typeface="+mn-ea"/>
              </a:rPr>
              <a:t>                                                                                             IV SEM </a:t>
            </a:r>
            <a:r>
              <a:rPr lang="en-US" sz="1200" dirty="0">
                <a:solidFill>
                  <a:schemeClr val="bg1"/>
                </a:solidFill>
                <a:latin typeface="+mn-lt"/>
                <a:ea typeface="+mn-ea"/>
              </a:rPr>
              <a:t>NSP  </a:t>
            </a:r>
            <a:r>
              <a:rPr lang="en-US" dirty="0">
                <a:solidFill>
                  <a:schemeClr val="bg1"/>
                </a:solidFill>
                <a:latin typeface="+mn-lt"/>
                <a:ea typeface="+mn-ea"/>
              </a:rPr>
              <a:t>                                                                                              2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3383279" y="-364001"/>
            <a:ext cx="5425439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IV SEM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NSP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6FF294-6286-42A5-D768-5C171FF5332C}"/>
              </a:ext>
            </a:extLst>
          </p:cNvPr>
          <p:cNvSpPr txBox="1"/>
          <p:nvPr/>
        </p:nvSpPr>
        <p:spPr>
          <a:xfrm>
            <a:off x="0" y="1230451"/>
            <a:ext cx="41801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5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DETAILED EXPLANATION OF THE PROPOSED SOLUTION:</a:t>
            </a:r>
            <a:endParaRPr lang="en-IN" sz="1500" b="1" u="sng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5155D6-1737-9BCF-4277-C693BD138FFD}"/>
              </a:ext>
            </a:extLst>
          </p:cNvPr>
          <p:cNvSpPr txBox="1"/>
          <p:nvPr/>
        </p:nvSpPr>
        <p:spPr>
          <a:xfrm>
            <a:off x="4180114" y="1230451"/>
            <a:ext cx="8011886" cy="1664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5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IT ADDRESSES THE PROBLEM:</a:t>
            </a:r>
            <a:endParaRPr lang="en-IN" sz="1400" b="1" u="sng" kern="1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Aft>
                <a:spcPts val="72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Network congestion and slow performance.</a:t>
            </a:r>
          </a:p>
          <a:p>
            <a:pPr marL="285750" indent="-285750">
              <a:spcAft>
                <a:spcPts val="72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Cybersecurity threats and unauthorized access.</a:t>
            </a:r>
          </a:p>
          <a:p>
            <a:pPr marL="285750" indent="-285750">
              <a:spcAft>
                <a:spcPts val="72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Lack of real-time monitoring in existing tools.</a:t>
            </a:r>
          </a:p>
          <a:p>
            <a:pPr>
              <a:spcAft>
                <a:spcPts val="800"/>
              </a:spcAft>
            </a:pPr>
            <a:endParaRPr lang="en-IN" sz="15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DCA0D4-0DD9-B404-EB8D-2C9D3D6403A5}"/>
              </a:ext>
            </a:extLst>
          </p:cNvPr>
          <p:cNvSpPr txBox="1"/>
          <p:nvPr/>
        </p:nvSpPr>
        <p:spPr>
          <a:xfrm>
            <a:off x="4180106" y="3428999"/>
            <a:ext cx="8011886" cy="2261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5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INNOVATION AND UNIQUENESS OF THE SOLUTION:</a:t>
            </a:r>
            <a:endParaRPr lang="en-IN" sz="15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72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AI-based anomaly detection.</a:t>
            </a:r>
          </a:p>
          <a:p>
            <a:pPr marL="285750" indent="-285750">
              <a:spcAft>
                <a:spcPts val="72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Automated network traffic classification.</a:t>
            </a:r>
          </a:p>
          <a:p>
            <a:pPr marL="285750" indent="-285750">
              <a:spcAft>
                <a:spcPts val="72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User-friendly dashboard with real-time alerts.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128BEB-221C-003B-F118-78708DF70DA9}"/>
              </a:ext>
            </a:extLst>
          </p:cNvPr>
          <p:cNvSpPr/>
          <p:nvPr/>
        </p:nvSpPr>
        <p:spPr>
          <a:xfrm>
            <a:off x="0" y="1230450"/>
            <a:ext cx="4180114" cy="51243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D09BC1-3200-D197-FCB6-11429790B989}"/>
              </a:ext>
            </a:extLst>
          </p:cNvPr>
          <p:cNvSpPr/>
          <p:nvPr/>
        </p:nvSpPr>
        <p:spPr>
          <a:xfrm>
            <a:off x="4180113" y="1229965"/>
            <a:ext cx="8011885" cy="21990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2F75F0-6979-9F41-6988-2DE9ABD353BE}"/>
              </a:ext>
            </a:extLst>
          </p:cNvPr>
          <p:cNvSpPr/>
          <p:nvPr/>
        </p:nvSpPr>
        <p:spPr>
          <a:xfrm>
            <a:off x="4180111" y="3429001"/>
            <a:ext cx="8011884" cy="29252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4F527C-A963-71A7-DA7F-1430B5F798D8}"/>
              </a:ext>
            </a:extLst>
          </p:cNvPr>
          <p:cNvSpPr txBox="1"/>
          <p:nvPr/>
        </p:nvSpPr>
        <p:spPr>
          <a:xfrm>
            <a:off x="0" y="1881911"/>
            <a:ext cx="3551253" cy="2300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720"/>
              </a:spcAft>
              <a:buFont typeface="Arial" panose="020B0604020202020204" pitchFamily="34" charset="0"/>
              <a:buChar char="•"/>
            </a:pPr>
            <a:r>
              <a:rPr lang="en-US" dirty="0"/>
              <a:t>Network congestion and slow performance.</a:t>
            </a:r>
          </a:p>
          <a:p>
            <a:pPr marL="285750" indent="-285750">
              <a:spcAft>
                <a:spcPts val="720"/>
              </a:spcAft>
              <a:buFont typeface="Arial" panose="020B0604020202020204" pitchFamily="34" charset="0"/>
              <a:buChar char="•"/>
            </a:pPr>
            <a:r>
              <a:rPr lang="en-US" dirty="0"/>
              <a:t>Cybersecurity threats and unauthorized access.</a:t>
            </a:r>
          </a:p>
          <a:p>
            <a:pPr marL="285750" indent="-285750">
              <a:spcAft>
                <a:spcPts val="720"/>
              </a:spcAft>
              <a:buFont typeface="Arial" panose="020B0604020202020204" pitchFamily="34" charset="0"/>
              <a:buChar char="•"/>
            </a:pPr>
            <a:r>
              <a:rPr lang="en-US" dirty="0"/>
              <a:t>Lack of real-time monitoring in existing tools.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62559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207002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IV SEM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NSP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E21A7A-2BD6-2069-7E01-52C6C78D0797}"/>
              </a:ext>
            </a:extLst>
          </p:cNvPr>
          <p:cNvSpPr txBox="1"/>
          <p:nvPr/>
        </p:nvSpPr>
        <p:spPr>
          <a:xfrm>
            <a:off x="207002" y="1358440"/>
            <a:ext cx="97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FLOW DIAGRAM</a:t>
            </a:r>
            <a:r>
              <a:rPr lang="en-US" b="1" dirty="0"/>
              <a:t> :</a:t>
            </a:r>
            <a:r>
              <a:rPr lang="en-US" b="1" u="sng" dirty="0"/>
              <a:t>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BB611C-1BBE-E463-131B-ECF22FEA319D}"/>
              </a:ext>
            </a:extLst>
          </p:cNvPr>
          <p:cNvSpPr txBox="1"/>
          <p:nvPr/>
        </p:nvSpPr>
        <p:spPr>
          <a:xfrm>
            <a:off x="207001" y="3585189"/>
            <a:ext cx="782163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/>
              <a:t>Technology Stack</a:t>
            </a:r>
            <a:r>
              <a:rPr lang="en-US" sz="2000" b="1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Scapy,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Wireshark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TensorFlow.</a:t>
            </a:r>
          </a:p>
          <a:p>
            <a:pPr algn="ctr"/>
            <a:endParaRPr lang="en-US" b="1" u="sng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546CA33B-5287-A310-8A30-24DDA4D44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72" y="1849082"/>
            <a:ext cx="851072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Packet Processing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(Extract metadata, headers, and payloads)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Traffic Classification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(Identify normal vs. suspicious activity using AI/ML)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Storage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(Save logs and analysis results in a database)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&amp; Alerts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(Show real-time insights on dashboards, trigger alerts)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Traffic Capture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(Sniff network packets using Wireshark/Scapy)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IV SEM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NSP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51314A-067C-0917-9C23-6C01AD113F93}"/>
              </a:ext>
            </a:extLst>
          </p:cNvPr>
          <p:cNvSpPr txBox="1"/>
          <p:nvPr/>
        </p:nvSpPr>
        <p:spPr>
          <a:xfrm>
            <a:off x="0" y="1106443"/>
            <a:ext cx="12060646" cy="2362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pPr marL="457200" indent="-457200">
              <a:spcAft>
                <a:spcPts val="72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Scalable for small and large networks</a:t>
            </a:r>
          </a:p>
          <a:p>
            <a:pPr marL="457200" indent="-457200">
              <a:spcAft>
                <a:spcPts val="72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Lightweight monitoring with minimal performance impact</a:t>
            </a:r>
          </a:p>
          <a:p>
            <a:pPr marL="457200" indent="-457200">
              <a:spcAft>
                <a:spcPts val="72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Cost-effective compared to enterprise solutions</a:t>
            </a:r>
          </a:p>
          <a:p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599" y="-68262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2" y="1215040"/>
            <a:ext cx="5332202" cy="15388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5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pitchFamily="1" charset="-128"/>
                <a:cs typeface="Arial" pitchFamily="34" charset="0"/>
              </a:rPr>
              <a:t>POTENTIAL IMPACT ON THE TARGET AUDIENCE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pitchFamily="1" charset="-128"/>
                <a:cs typeface="Arial" pitchFamily="34" charset="0"/>
              </a:rPr>
              <a:t>:</a:t>
            </a:r>
          </a:p>
          <a:p>
            <a:pPr marR="0" lvl="0" algn="just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1600" b="1" dirty="0">
              <a:solidFill>
                <a:prstClr val="black"/>
              </a:solidFill>
              <a:ea typeface="ＭＳ Ｐゴシック" pitchFamily="1" charset="-128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ＭＳ Ｐゴシック" pitchFamily="1" charset="-128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14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IV SEM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NSP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CEC44-0580-A921-E1EE-D49ED5EE0316}"/>
              </a:ext>
            </a:extLst>
          </p:cNvPr>
          <p:cNvSpPr txBox="1"/>
          <p:nvPr/>
        </p:nvSpPr>
        <p:spPr>
          <a:xfrm>
            <a:off x="5340678" y="1175913"/>
            <a:ext cx="6859796" cy="3062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90" b="1" u="sng" dirty="0">
                <a:solidFill>
                  <a:prstClr val="black"/>
                </a:solidFill>
                <a:latin typeface="+mn-lt"/>
                <a:cs typeface="Arial" pitchFamily="34" charset="0"/>
              </a:rPr>
              <a:t>BENEFITS OF THE SOLUTION (SOCIAL, ECONOMIC, ENVIRONMENTAL, ETC.)</a:t>
            </a:r>
            <a:r>
              <a:rPr lang="en-US" sz="1390" b="1" dirty="0">
                <a:solidFill>
                  <a:prstClr val="black"/>
                </a:solidFill>
                <a:latin typeface="+mn-lt"/>
                <a:cs typeface="Arial" pitchFamily="34" charset="0"/>
              </a:rPr>
              <a:t>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136BBD-B121-9287-C426-52AE0FEF3D91}"/>
              </a:ext>
            </a:extLst>
          </p:cNvPr>
          <p:cNvSpPr/>
          <p:nvPr/>
        </p:nvSpPr>
        <p:spPr>
          <a:xfrm>
            <a:off x="5323731" y="1215040"/>
            <a:ext cx="6859796" cy="5139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DAD87-2E9D-ADCB-3457-812B31EB3625}"/>
              </a:ext>
            </a:extLst>
          </p:cNvPr>
          <p:cNvSpPr/>
          <p:nvPr/>
        </p:nvSpPr>
        <p:spPr>
          <a:xfrm>
            <a:off x="-8472" y="1215041"/>
            <a:ext cx="5332203" cy="5139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B93926-243A-B52A-B713-074CDC110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6" y="1800474"/>
            <a:ext cx="517490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Downtime &amp; Costs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Prevents network failures, saving money for businesses.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Optimizes Network Performance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Identifies bandwidth issues and improves data flow.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Compliance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Helps organizations follow security regulations like GDPR and HIPAA.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Improves User Privacy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Monitors suspicious data transfers to protect 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Cybersecurity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Detects threats like malware, unauthorized access, and DDoS attacks.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3ECE999-0B21-D54F-8234-6034DA194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6784" y="2261407"/>
            <a:ext cx="685979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3" defTabSz="914400" eaLnBrk="0" hangingPunct="0"/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Economic Benefits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Reduces financial losses by preventing cyberattacks and network downtime.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Environmental Benefits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Optimizes bandwidth usage, reducing energy consumption in data centers.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Operational Benefits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Improves network efficiency and ensures smooth communication.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Regulatory Compliance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Helps organizations meet security standards like GDPR and HIPAA.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25BCAF-66B8-8F91-6BC3-EFB591DC818E}"/>
              </a:ext>
            </a:extLst>
          </p:cNvPr>
          <p:cNvSpPr txBox="1"/>
          <p:nvPr/>
        </p:nvSpPr>
        <p:spPr>
          <a:xfrm>
            <a:off x="5349151" y="1758169"/>
            <a:ext cx="5884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Social Benefits</a:t>
            </a:r>
            <a:r>
              <a:rPr lang="en-US" sz="1600" dirty="0"/>
              <a:t> – Enhances data privacy and protects users from cyber threats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720"/>
              </a:spcAft>
            </a:pPr>
            <a:r>
              <a:rPr dirty="0"/>
              <a:t>Live packet capture demonstration</a:t>
            </a:r>
          </a:p>
          <a:p>
            <a:pPr>
              <a:spcAft>
                <a:spcPts val="720"/>
              </a:spcAft>
            </a:pPr>
            <a:r>
              <a:rPr dirty="0"/>
              <a:t>Analysis of network traffic in real-time</a:t>
            </a:r>
          </a:p>
          <a:p>
            <a:pPr>
              <a:spcAft>
                <a:spcPts val="720"/>
              </a:spcAft>
            </a:pPr>
            <a:r>
              <a:rPr dirty="0"/>
              <a:t>AI-based threat detection showcase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E9C137-E088-B1C6-9F31-64BF129CE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</a:rPr>
              <a:t>                                                                                                                                   IV SEM </a:t>
            </a:r>
            <a:r>
              <a:rPr lang="en-US" sz="1100" dirty="0">
                <a:solidFill>
                  <a:schemeClr val="bg1"/>
                </a:solidFill>
                <a:latin typeface="+mn-lt"/>
                <a:ea typeface="+mn-ea"/>
              </a:rPr>
              <a:t>NSP </a:t>
            </a: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</a:rPr>
              <a:t>                                                                                                                                     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&amp;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720"/>
              </a:spcAft>
            </a:pPr>
            <a:r>
              <a:rPr dirty="0"/>
              <a:t>IEEE research papers on network security</a:t>
            </a:r>
          </a:p>
          <a:p>
            <a:pPr>
              <a:spcAft>
                <a:spcPts val="720"/>
              </a:spcAft>
            </a:pPr>
            <a:r>
              <a:rPr dirty="0"/>
              <a:t>Official documentation of Wireshark and Scapy</a:t>
            </a:r>
          </a:p>
          <a:p>
            <a:pPr>
              <a:spcAft>
                <a:spcPts val="720"/>
              </a:spcAft>
            </a:pPr>
            <a:r>
              <a:rPr dirty="0"/>
              <a:t>Case studies on AI-driven network monitoring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4A9516-9CD9-DDC7-E0F5-CFAD0ABA4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</a:rPr>
              <a:t>IV SEM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NSP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D1C6F-F154-0BE2-862A-3D29ED39F773}"/>
              </a:ext>
            </a:extLst>
          </p:cNvPr>
          <p:cNvSpPr txBox="1"/>
          <p:nvPr/>
        </p:nvSpPr>
        <p:spPr>
          <a:xfrm>
            <a:off x="11571890" y="64217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8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8098</TotalTime>
  <Words>467</Words>
  <Application>Microsoft Office PowerPoint</Application>
  <PresentationFormat>Widescreen</PresentationFormat>
  <Paragraphs>94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Calibri</vt:lpstr>
      <vt:lpstr>Times New Roman</vt:lpstr>
      <vt:lpstr>TradeGothic</vt:lpstr>
      <vt:lpstr>Office Theme</vt:lpstr>
      <vt:lpstr>PowerPoint Presentation</vt:lpstr>
      <vt:lpstr>Literature Review</vt:lpstr>
      <vt:lpstr> IDEA TITLE</vt:lpstr>
      <vt:lpstr>TECHNICAL APPROACH</vt:lpstr>
      <vt:lpstr>FEASIBILITY AND VIABILITY</vt:lpstr>
      <vt:lpstr>IMPACT AND BENEFITS</vt:lpstr>
      <vt:lpstr>Demo</vt:lpstr>
      <vt:lpstr>Research &amp;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Harsh Paliwal 😀</cp:lastModifiedBy>
  <cp:revision>163</cp:revision>
  <dcterms:created xsi:type="dcterms:W3CDTF">2013-12-12T18:46:50Z</dcterms:created>
  <dcterms:modified xsi:type="dcterms:W3CDTF">2025-03-25T14:28:01Z</dcterms:modified>
  <cp:category/>
</cp:coreProperties>
</file>