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WeWDwNkWZo0HdsqC4elThrJdM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2" name="Google Shape;18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2" name="Google Shape;23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2" name="Google Shape;24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0" name="Google Shape;17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3579079" y="-1549981"/>
            <a:ext cx="50338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9"/>
          <p:cNvSpPr>
            <a:spLocks noGrp="1"/>
          </p:cNvSpPr>
          <p:nvPr>
            <p:ph type="pic" idx="2"/>
          </p:nvPr>
        </p:nvSpPr>
        <p:spPr>
          <a:xfrm>
            <a:off x="5183188" y="987425"/>
            <a:ext cx="6172200" cy="4873625"/>
          </a:xfrm>
          <a:prstGeom prst="rect">
            <a:avLst/>
          </a:prstGeom>
          <a:noFill/>
          <a:ln>
            <a:noFill/>
          </a:ln>
        </p:spPr>
      </p:sp>
      <p:sp>
        <p:nvSpPr>
          <p:cNvPr id="70" name="Google Shape;70;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2060"/>
              </a:buClr>
              <a:buSzPts val="4400"/>
              <a:buFont typeface="Calibri"/>
              <a:buNone/>
              <a:defRPr sz="4400" b="1"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2B5FF3"/>
                </a:solidFill>
                <a:latin typeface="Calibri"/>
                <a:ea typeface="Calibri"/>
                <a:cs typeface="Calibri"/>
                <a:sym typeface="Calibri"/>
              </a:defRPr>
            </a:lvl1pPr>
            <a:lvl2pPr marL="0" marR="0" lvl="1" indent="0" algn="r" rtl="0">
              <a:spcBef>
                <a:spcPts val="0"/>
              </a:spcBef>
              <a:buNone/>
              <a:defRPr sz="1200" b="1" i="0" u="none" strike="noStrike" cap="none">
                <a:solidFill>
                  <a:srgbClr val="2B5FF3"/>
                </a:solidFill>
                <a:latin typeface="Calibri"/>
                <a:ea typeface="Calibri"/>
                <a:cs typeface="Calibri"/>
                <a:sym typeface="Calibri"/>
              </a:defRPr>
            </a:lvl2pPr>
            <a:lvl3pPr marL="0" marR="0" lvl="2" indent="0" algn="r" rtl="0">
              <a:spcBef>
                <a:spcPts val="0"/>
              </a:spcBef>
              <a:buNone/>
              <a:defRPr sz="1200" b="1" i="0" u="none" strike="noStrike" cap="none">
                <a:solidFill>
                  <a:srgbClr val="2B5FF3"/>
                </a:solidFill>
                <a:latin typeface="Calibri"/>
                <a:ea typeface="Calibri"/>
                <a:cs typeface="Calibri"/>
                <a:sym typeface="Calibri"/>
              </a:defRPr>
            </a:lvl3pPr>
            <a:lvl4pPr marL="0" marR="0" lvl="3" indent="0" algn="r" rtl="0">
              <a:spcBef>
                <a:spcPts val="0"/>
              </a:spcBef>
              <a:buNone/>
              <a:defRPr sz="1200" b="1" i="0" u="none" strike="noStrike" cap="none">
                <a:solidFill>
                  <a:srgbClr val="2B5FF3"/>
                </a:solidFill>
                <a:latin typeface="Calibri"/>
                <a:ea typeface="Calibri"/>
                <a:cs typeface="Calibri"/>
                <a:sym typeface="Calibri"/>
              </a:defRPr>
            </a:lvl4pPr>
            <a:lvl5pPr marL="0" marR="0" lvl="4" indent="0" algn="r" rtl="0">
              <a:spcBef>
                <a:spcPts val="0"/>
              </a:spcBef>
              <a:buNone/>
              <a:defRPr sz="1200" b="1" i="0" u="none" strike="noStrike" cap="none">
                <a:solidFill>
                  <a:srgbClr val="2B5FF3"/>
                </a:solidFill>
                <a:latin typeface="Calibri"/>
                <a:ea typeface="Calibri"/>
                <a:cs typeface="Calibri"/>
                <a:sym typeface="Calibri"/>
              </a:defRPr>
            </a:lvl5pPr>
            <a:lvl6pPr marL="0" marR="0" lvl="5" indent="0" algn="r" rtl="0">
              <a:spcBef>
                <a:spcPts val="0"/>
              </a:spcBef>
              <a:buNone/>
              <a:defRPr sz="1200" b="1" i="0" u="none" strike="noStrike" cap="none">
                <a:solidFill>
                  <a:srgbClr val="2B5FF3"/>
                </a:solidFill>
                <a:latin typeface="Calibri"/>
                <a:ea typeface="Calibri"/>
                <a:cs typeface="Calibri"/>
                <a:sym typeface="Calibri"/>
              </a:defRPr>
            </a:lvl6pPr>
            <a:lvl7pPr marL="0" marR="0" lvl="6" indent="0" algn="r" rtl="0">
              <a:spcBef>
                <a:spcPts val="0"/>
              </a:spcBef>
              <a:buNone/>
              <a:defRPr sz="1200" b="1" i="0" u="none" strike="noStrike" cap="none">
                <a:solidFill>
                  <a:srgbClr val="2B5FF3"/>
                </a:solidFill>
                <a:latin typeface="Calibri"/>
                <a:ea typeface="Calibri"/>
                <a:cs typeface="Calibri"/>
                <a:sym typeface="Calibri"/>
              </a:defRPr>
            </a:lvl7pPr>
            <a:lvl8pPr marL="0" marR="0" lvl="7" indent="0" algn="r" rtl="0">
              <a:spcBef>
                <a:spcPts val="0"/>
              </a:spcBef>
              <a:buNone/>
              <a:defRPr sz="1200" b="1" i="0" u="none" strike="noStrike" cap="none">
                <a:solidFill>
                  <a:srgbClr val="2B5FF3"/>
                </a:solidFill>
                <a:latin typeface="Calibri"/>
                <a:ea typeface="Calibri"/>
                <a:cs typeface="Calibri"/>
                <a:sym typeface="Calibri"/>
              </a:defRPr>
            </a:lvl8pPr>
            <a:lvl9pPr marL="0" marR="0" lvl="8" indent="0" algn="r" rtl="0">
              <a:spcBef>
                <a:spcPts val="0"/>
              </a:spcBef>
              <a:buNone/>
              <a:defRPr sz="1200" b="1" i="0" u="none" strike="noStrike" cap="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0" descr="Logo, company name&#10;&#10;Description automatically generated"/>
          <p:cNvPicPr preferRelativeResize="0"/>
          <p:nvPr/>
        </p:nvPicPr>
        <p:blipFill rotWithShape="1">
          <a:blip r:embed="rId13">
            <a:alphaModFix/>
          </a:blip>
          <a:srcRect/>
          <a:stretch/>
        </p:blipFill>
        <p:spPr>
          <a:xfrm>
            <a:off x="0" y="0"/>
            <a:ext cx="838094" cy="548680"/>
          </a:xfrm>
          <a:prstGeom prst="rect">
            <a:avLst/>
          </a:prstGeom>
          <a:noFill/>
          <a:ln>
            <a:noFill/>
          </a:ln>
        </p:spPr>
      </p:pic>
      <p:pic>
        <p:nvPicPr>
          <p:cNvPr id="16" name="Google Shape;16;p20" descr="A picture containing calendar&#10;&#10;Description automatically generated"/>
          <p:cNvPicPr preferRelativeResize="0"/>
          <p:nvPr/>
        </p:nvPicPr>
        <p:blipFill rotWithShape="1">
          <a:blip r:embed="rId14">
            <a:alphaModFix/>
          </a:blip>
          <a:srcRect/>
          <a:stretch/>
        </p:blipFill>
        <p:spPr>
          <a:xfrm>
            <a:off x="11476139" y="18044"/>
            <a:ext cx="693483" cy="6941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lutter.dev/"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developers.google.com/learn/pathways/intro-to-flutt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0" y="2247592"/>
            <a:ext cx="12192000" cy="128588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3400"/>
              <a:buFont typeface="Calibri"/>
              <a:buNone/>
            </a:pPr>
            <a:r>
              <a:rPr lang="en-US" sz="3400" u="sng" dirty="0">
                <a:solidFill>
                  <a:srgbClr val="FF0000"/>
                </a:solidFill>
              </a:rPr>
              <a:t>Library management using Flutter</a:t>
            </a:r>
            <a:br>
              <a:rPr lang="en-US" sz="3400" u="sng" dirty="0">
                <a:solidFill>
                  <a:srgbClr val="FF0000"/>
                </a:solidFill>
              </a:rPr>
            </a:br>
            <a:endParaRPr sz="3400" u="sng" dirty="0">
              <a:solidFill>
                <a:srgbClr val="FF0000"/>
              </a:solidFill>
            </a:endParaRPr>
          </a:p>
        </p:txBody>
      </p:sp>
      <p:sp>
        <p:nvSpPr>
          <p:cNvPr id="93" name="Google Shape;93;p1"/>
          <p:cNvSpPr/>
          <p:nvPr/>
        </p:nvSpPr>
        <p:spPr>
          <a:xfrm>
            <a:off x="0" y="-24735"/>
            <a:ext cx="12192000"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000066"/>
                </a:solidFill>
                <a:latin typeface="Times New Roman"/>
                <a:ea typeface="Times New Roman"/>
                <a:cs typeface="Times New Roman"/>
                <a:sym typeface="Times New Roman"/>
              </a:rPr>
              <a:t>RNS INSTITUTE OF TECHNOLOGY</a:t>
            </a:r>
            <a:endParaRPr/>
          </a:p>
          <a:p>
            <a:pPr marL="0" marR="0" lvl="0" indent="0" algn="ctr" rtl="0">
              <a:spcBef>
                <a:spcPts val="0"/>
              </a:spcBef>
              <a:spcAft>
                <a:spcPts val="0"/>
              </a:spcAft>
              <a:buNone/>
            </a:pPr>
            <a:r>
              <a:rPr lang="en-US" sz="2400" b="1" i="0" u="none" strike="noStrike" cap="none">
                <a:solidFill>
                  <a:srgbClr val="000066"/>
                </a:solidFill>
                <a:latin typeface="Times New Roman"/>
                <a:ea typeface="Times New Roman"/>
                <a:cs typeface="Times New Roman"/>
                <a:sym typeface="Times New Roman"/>
              </a:rPr>
              <a:t>BENGALURU - 98</a:t>
            </a:r>
            <a:endParaRPr sz="2400" b="1" i="0" u="none" strike="noStrike" cap="none">
              <a:solidFill>
                <a:srgbClr val="000066"/>
              </a:solidFill>
              <a:latin typeface="Times New Roman"/>
              <a:ea typeface="Times New Roman"/>
              <a:cs typeface="Times New Roman"/>
              <a:sym typeface="Times New Roman"/>
            </a:endParaRPr>
          </a:p>
        </p:txBody>
      </p:sp>
      <p:sp>
        <p:nvSpPr>
          <p:cNvPr id="94" name="Google Shape;94;p1"/>
          <p:cNvSpPr/>
          <p:nvPr/>
        </p:nvSpPr>
        <p:spPr>
          <a:xfrm>
            <a:off x="0" y="983917"/>
            <a:ext cx="121920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C00000"/>
                </a:solidFill>
                <a:latin typeface="Times New Roman"/>
                <a:ea typeface="Times New Roman"/>
                <a:cs typeface="Times New Roman"/>
                <a:sym typeface="Times New Roman"/>
              </a:rPr>
              <a:t>DEPARTMENT OF INFORMATION SCIENCE &amp; ENGINEERING</a:t>
            </a:r>
            <a:endParaRPr/>
          </a:p>
        </p:txBody>
      </p:sp>
      <p:sp>
        <p:nvSpPr>
          <p:cNvPr id="95" name="Google Shape;95;p1"/>
          <p:cNvSpPr/>
          <p:nvPr/>
        </p:nvSpPr>
        <p:spPr>
          <a:xfrm>
            <a:off x="2279576" y="1785927"/>
            <a:ext cx="676875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002060"/>
                </a:solidFill>
                <a:latin typeface="Times New Roman"/>
                <a:ea typeface="Times New Roman"/>
                <a:cs typeface="Times New Roman"/>
                <a:sym typeface="Times New Roman"/>
              </a:rPr>
              <a:t>          Presentation on Internship</a:t>
            </a:r>
            <a:endParaRPr/>
          </a:p>
        </p:txBody>
      </p:sp>
      <p:sp>
        <p:nvSpPr>
          <p:cNvPr id="96" name="Google Shape;96;p1"/>
          <p:cNvSpPr/>
          <p:nvPr/>
        </p:nvSpPr>
        <p:spPr>
          <a:xfrm>
            <a:off x="35659" y="5269170"/>
            <a:ext cx="5128891"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rgbClr val="262626"/>
                </a:solidFill>
                <a:latin typeface="Times New Roman"/>
                <a:ea typeface="Times New Roman"/>
                <a:cs typeface="Times New Roman"/>
                <a:sym typeface="Times New Roman"/>
              </a:rPr>
              <a:t> Internal Guide</a:t>
            </a:r>
            <a:endParaRPr dirty="0"/>
          </a:p>
          <a:p>
            <a:pPr marL="0" marR="0" lvl="0" indent="0" algn="ctr" rtl="0">
              <a:spcBef>
                <a:spcPts val="0"/>
              </a:spcBef>
              <a:spcAft>
                <a:spcPts val="0"/>
              </a:spcAft>
              <a:buNone/>
            </a:pPr>
            <a:r>
              <a:rPr lang="en-US" sz="2000" b="1" i="0" u="none" strike="noStrike" cap="none" dirty="0" err="1">
                <a:solidFill>
                  <a:srgbClr val="000066"/>
                </a:solidFill>
                <a:latin typeface="Times New Roman"/>
                <a:ea typeface="Times New Roman"/>
                <a:cs typeface="Times New Roman"/>
                <a:sym typeface="Times New Roman"/>
              </a:rPr>
              <a:t>Mr</a:t>
            </a:r>
            <a:r>
              <a:rPr lang="en-US" sz="2000" b="1" dirty="0" err="1">
                <a:solidFill>
                  <a:srgbClr val="000066"/>
                </a:solidFill>
                <a:latin typeface="Times New Roman"/>
                <a:ea typeface="Times New Roman"/>
                <a:cs typeface="Times New Roman"/>
                <a:sym typeface="Times New Roman"/>
              </a:rPr>
              <a:t>s.Vanishri</a:t>
            </a:r>
            <a:r>
              <a:rPr lang="en-US" sz="2000" b="1" dirty="0">
                <a:solidFill>
                  <a:srgbClr val="000066"/>
                </a:solidFill>
                <a:latin typeface="Times New Roman"/>
                <a:ea typeface="Times New Roman"/>
                <a:cs typeface="Times New Roman"/>
                <a:sym typeface="Times New Roman"/>
              </a:rPr>
              <a:t> S.</a:t>
            </a:r>
            <a:endParaRPr sz="2000" b="1" i="0" u="none" strike="noStrike" cap="none" dirty="0">
              <a:solidFill>
                <a:srgbClr val="000066"/>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0" i="0" u="none" strike="noStrike" cap="none" dirty="0">
                <a:solidFill>
                  <a:srgbClr val="262626"/>
                </a:solidFill>
                <a:latin typeface="Times New Roman"/>
                <a:ea typeface="Times New Roman"/>
                <a:cs typeface="Times New Roman"/>
                <a:sym typeface="Times New Roman"/>
              </a:rPr>
              <a:t>Associate Prof, Dept of  ISE, RNSIT</a:t>
            </a:r>
            <a:endParaRPr sz="1800" b="0" i="0" u="none" strike="noStrike" cap="none" dirty="0">
              <a:solidFill>
                <a:srgbClr val="262626"/>
              </a:solidFill>
              <a:latin typeface="Times New Roman"/>
              <a:ea typeface="Times New Roman"/>
              <a:cs typeface="Times New Roman"/>
              <a:sym typeface="Times New Roman"/>
            </a:endParaRPr>
          </a:p>
        </p:txBody>
      </p:sp>
      <p:sp>
        <p:nvSpPr>
          <p:cNvPr id="97" name="Google Shape;97;p1"/>
          <p:cNvSpPr/>
          <p:nvPr/>
        </p:nvSpPr>
        <p:spPr>
          <a:xfrm>
            <a:off x="6456040" y="5244054"/>
            <a:ext cx="5710063" cy="123110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rgbClr val="262626"/>
                </a:solidFill>
                <a:latin typeface="Times New Roman"/>
                <a:ea typeface="Times New Roman"/>
                <a:cs typeface="Times New Roman"/>
                <a:sym typeface="Times New Roman"/>
              </a:rPr>
              <a:t>External Guide</a:t>
            </a:r>
            <a:endParaRPr dirty="0"/>
          </a:p>
          <a:p>
            <a:pPr marL="0" marR="0" lvl="0" indent="0" algn="ctr" rtl="0">
              <a:spcBef>
                <a:spcPts val="0"/>
              </a:spcBef>
              <a:spcAft>
                <a:spcPts val="0"/>
              </a:spcAft>
              <a:buNone/>
            </a:pPr>
            <a:r>
              <a:rPr lang="en-US" sz="2000" b="1" i="0" u="none" strike="noStrike" cap="none" dirty="0">
                <a:solidFill>
                  <a:srgbClr val="000066"/>
                </a:solidFill>
                <a:latin typeface="Times New Roman"/>
                <a:ea typeface="Times New Roman"/>
                <a:cs typeface="Times New Roman"/>
                <a:sym typeface="Times New Roman"/>
              </a:rPr>
              <a:t>Mr. </a:t>
            </a:r>
            <a:r>
              <a:rPr lang="en-US" sz="2000" b="1" i="0" u="none" strike="noStrike" cap="none" dirty="0" err="1">
                <a:solidFill>
                  <a:srgbClr val="000066"/>
                </a:solidFill>
                <a:latin typeface="Times New Roman"/>
                <a:ea typeface="Times New Roman"/>
                <a:cs typeface="Times New Roman"/>
                <a:sym typeface="Times New Roman"/>
              </a:rPr>
              <a:t>Akshay</a:t>
            </a:r>
            <a:r>
              <a:rPr lang="en-US" sz="2000" b="1" i="0" u="none" strike="noStrike" cap="none" dirty="0">
                <a:solidFill>
                  <a:srgbClr val="000066"/>
                </a:solidFill>
                <a:latin typeface="Times New Roman"/>
                <a:ea typeface="Times New Roman"/>
                <a:cs typeface="Times New Roman"/>
                <a:sym typeface="Times New Roman"/>
              </a:rPr>
              <a:t> D R </a:t>
            </a:r>
            <a:endParaRPr dirty="0"/>
          </a:p>
          <a:p>
            <a:pPr marL="0" marR="0" lvl="0" indent="0" algn="ctr" rtl="0">
              <a:spcBef>
                <a:spcPts val="0"/>
              </a:spcBef>
              <a:spcAft>
                <a:spcPts val="0"/>
              </a:spcAft>
              <a:buNone/>
            </a:pPr>
            <a:r>
              <a:rPr lang="en-US" sz="1800" b="0" i="0" u="none" strike="noStrike" cap="none" dirty="0">
                <a:solidFill>
                  <a:srgbClr val="262626"/>
                </a:solidFill>
                <a:latin typeface="Times New Roman"/>
                <a:ea typeface="Times New Roman"/>
                <a:cs typeface="Times New Roman"/>
                <a:sym typeface="Times New Roman"/>
              </a:rPr>
              <a:t>Co-Founder &amp; CEO, </a:t>
            </a:r>
            <a:r>
              <a:rPr lang="en-US" sz="1800" b="0" i="0" u="none" strike="noStrike" cap="none" dirty="0" err="1">
                <a:solidFill>
                  <a:srgbClr val="262626"/>
                </a:solidFill>
                <a:latin typeface="Times New Roman"/>
                <a:ea typeface="Times New Roman"/>
                <a:cs typeface="Times New Roman"/>
                <a:sym typeface="Times New Roman"/>
              </a:rPr>
              <a:t>Enmaz</a:t>
            </a:r>
            <a:r>
              <a:rPr lang="en-US" sz="1800" b="0" i="0" u="none" strike="noStrike" cap="none" dirty="0">
                <a:solidFill>
                  <a:srgbClr val="262626"/>
                </a:solidFill>
                <a:latin typeface="Times New Roman"/>
                <a:ea typeface="Times New Roman"/>
                <a:cs typeface="Times New Roman"/>
                <a:sym typeface="Times New Roman"/>
              </a:rPr>
              <a:t> Engineering Services Pvt. Ltd., Bangalore</a:t>
            </a:r>
            <a:endParaRPr sz="1800" b="0" i="0" u="none" strike="noStrike" cap="none" dirty="0">
              <a:solidFill>
                <a:srgbClr val="262626"/>
              </a:solidFill>
              <a:latin typeface="Times New Roman"/>
              <a:ea typeface="Times New Roman"/>
              <a:cs typeface="Times New Roman"/>
              <a:sym typeface="Times New Roman"/>
            </a:endParaRPr>
          </a:p>
        </p:txBody>
      </p:sp>
      <p:sp>
        <p:nvSpPr>
          <p:cNvPr id="98" name="Google Shape;98;p1"/>
          <p:cNvSpPr txBox="1"/>
          <p:nvPr/>
        </p:nvSpPr>
        <p:spPr>
          <a:xfrm>
            <a:off x="7777792" y="4972245"/>
            <a:ext cx="37188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rgbClr val="C00000"/>
                </a:solidFill>
                <a:latin typeface="Calibri"/>
                <a:ea typeface="Calibri"/>
                <a:cs typeface="Calibri"/>
                <a:sym typeface="Calibri"/>
              </a:rPr>
              <a:t>ENMAZ Engineering Services Pvt. Ltd. </a:t>
            </a:r>
            <a:endParaRPr sz="1800" b="1" i="0" u="none" strike="noStrike" cap="none" dirty="0">
              <a:solidFill>
                <a:srgbClr val="C00000"/>
              </a:solidFill>
              <a:latin typeface="Calibri"/>
              <a:ea typeface="Calibri"/>
              <a:cs typeface="Calibri"/>
              <a:sym typeface="Calibri"/>
            </a:endParaRPr>
          </a:p>
        </p:txBody>
      </p:sp>
      <p:pic>
        <p:nvPicPr>
          <p:cNvPr id="99" name="Google Shape;99;p1"/>
          <p:cNvPicPr preferRelativeResize="0"/>
          <p:nvPr/>
        </p:nvPicPr>
        <p:blipFill rotWithShape="1">
          <a:blip r:embed="rId3">
            <a:alphaModFix/>
          </a:blip>
          <a:srcRect/>
          <a:stretch/>
        </p:blipFill>
        <p:spPr>
          <a:xfrm>
            <a:off x="8336852" y="4450832"/>
            <a:ext cx="2600688" cy="657317"/>
          </a:xfrm>
          <a:prstGeom prst="rect">
            <a:avLst/>
          </a:prstGeom>
          <a:noFill/>
          <a:ln>
            <a:noFill/>
          </a:ln>
        </p:spPr>
      </p:pic>
      <p:sp>
        <p:nvSpPr>
          <p:cNvPr id="4" name="TextBox 3">
            <a:extLst>
              <a:ext uri="{FF2B5EF4-FFF2-40B4-BE49-F238E27FC236}">
                <a16:creationId xmlns:a16="http://schemas.microsoft.com/office/drawing/2014/main" id="{275D6E74-8986-435C-89BA-4CDEC0EC6D4E}"/>
              </a:ext>
            </a:extLst>
          </p:cNvPr>
          <p:cNvSpPr txBox="1"/>
          <p:nvPr/>
        </p:nvSpPr>
        <p:spPr>
          <a:xfrm>
            <a:off x="4072379" y="3499291"/>
            <a:ext cx="3384221" cy="889474"/>
          </a:xfrm>
          <a:prstGeom prst="rect">
            <a:avLst/>
          </a:prstGeom>
          <a:noFill/>
        </p:spPr>
        <p:txBody>
          <a:bodyPr wrap="square" rtlCol="0">
            <a:spAutoFit/>
          </a:bodyPr>
          <a:lstStyle/>
          <a:p>
            <a:pPr marL="0" lvl="0" indent="0" algn="ctr" rtl="0">
              <a:lnSpc>
                <a:spcPct val="90000"/>
              </a:lnSpc>
              <a:spcBef>
                <a:spcPts val="0"/>
              </a:spcBef>
              <a:spcAft>
                <a:spcPts val="0"/>
              </a:spcAft>
              <a:buClr>
                <a:srgbClr val="C00000"/>
              </a:buClr>
              <a:buSzPts val="2400"/>
              <a:buNone/>
            </a:pPr>
            <a:r>
              <a:rPr lang="en-IN" sz="2400" b="1" dirty="0">
                <a:solidFill>
                  <a:srgbClr val="C00000"/>
                </a:solidFill>
                <a:latin typeface="Times New Roman"/>
                <a:ea typeface="Times New Roman"/>
                <a:cs typeface="Times New Roman"/>
                <a:sym typeface="Times New Roman"/>
              </a:rPr>
              <a:t>Ishanu Agarwal</a:t>
            </a:r>
          </a:p>
          <a:p>
            <a:pPr marL="0" lvl="0" indent="0" algn="ctr" rtl="0">
              <a:lnSpc>
                <a:spcPct val="90000"/>
              </a:lnSpc>
              <a:spcBef>
                <a:spcPts val="0"/>
              </a:spcBef>
              <a:spcAft>
                <a:spcPts val="0"/>
              </a:spcAft>
              <a:buClr>
                <a:srgbClr val="000066"/>
              </a:buClr>
              <a:buSzPts val="2400"/>
              <a:buNone/>
            </a:pPr>
            <a:r>
              <a:rPr lang="en-IN" sz="1800" b="1">
                <a:solidFill>
                  <a:srgbClr val="000066"/>
                </a:solidFill>
                <a:latin typeface="Times New Roman"/>
                <a:ea typeface="Times New Roman"/>
                <a:cs typeface="Times New Roman"/>
                <a:sym typeface="Times New Roman"/>
              </a:rPr>
              <a:t>1RN18IS054</a:t>
            </a:r>
            <a:endParaRPr lang="en-IN" sz="1800" b="1" dirty="0">
              <a:solidFill>
                <a:srgbClr val="000066"/>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838200" y="18151"/>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RESULTS</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85" name="Google Shape;185;p1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86" name="Google Shape;18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87" name="Google Shape;18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8" name="Google Shape;188;p11"/>
          <p:cNvSpPr txBox="1"/>
          <p:nvPr/>
        </p:nvSpPr>
        <p:spPr>
          <a:xfrm>
            <a:off x="268562" y="712329"/>
            <a:ext cx="19470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a:solidFill>
                  <a:schemeClr val="dk1"/>
                </a:solidFill>
                <a:latin typeface="Times New Roman"/>
                <a:ea typeface="Times New Roman"/>
                <a:cs typeface="Times New Roman"/>
                <a:sym typeface="Times New Roman"/>
              </a:rPr>
              <a:t>Home Page</a:t>
            </a:r>
            <a:endParaRPr sz="2200" b="1">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95D8C23-64E9-4354-81BD-5A5E38F1B7F9}"/>
              </a:ext>
            </a:extLst>
          </p:cNvPr>
          <p:cNvPicPr>
            <a:picLocks noChangeAspect="1"/>
          </p:cNvPicPr>
          <p:nvPr/>
        </p:nvPicPr>
        <p:blipFill>
          <a:blip r:embed="rId3"/>
          <a:stretch>
            <a:fillRect/>
          </a:stretch>
        </p:blipFill>
        <p:spPr>
          <a:xfrm>
            <a:off x="1774055" y="1017113"/>
            <a:ext cx="3976295" cy="5339225"/>
          </a:xfrm>
          <a:prstGeom prst="rect">
            <a:avLst/>
          </a:prstGeom>
        </p:spPr>
      </p:pic>
      <p:pic>
        <p:nvPicPr>
          <p:cNvPr id="5" name="Picture 4">
            <a:extLst>
              <a:ext uri="{FF2B5EF4-FFF2-40B4-BE49-F238E27FC236}">
                <a16:creationId xmlns:a16="http://schemas.microsoft.com/office/drawing/2014/main" id="{3668EF7E-ADB0-49EE-837D-0C1B49FDD656}"/>
              </a:ext>
            </a:extLst>
          </p:cNvPr>
          <p:cNvPicPr>
            <a:picLocks noChangeAspect="1"/>
          </p:cNvPicPr>
          <p:nvPr/>
        </p:nvPicPr>
        <p:blipFill>
          <a:blip r:embed="rId4"/>
          <a:stretch>
            <a:fillRect/>
          </a:stretch>
        </p:blipFill>
        <p:spPr>
          <a:xfrm>
            <a:off x="6096001" y="1017112"/>
            <a:ext cx="4235014" cy="5339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767408" y="0"/>
            <a:ext cx="10515600" cy="694162"/>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rgbClr val="002060"/>
              </a:buClr>
              <a:buSzPct val="100000"/>
              <a:buFont typeface="Times New Roman"/>
              <a:buNone/>
            </a:pPr>
            <a:r>
              <a:rPr lang="en-US">
                <a:latin typeface="Times New Roman"/>
                <a:ea typeface="Times New Roman"/>
                <a:cs typeface="Times New Roman"/>
                <a:sym typeface="Times New Roman"/>
              </a:rPr>
              <a:t> </a:t>
            </a:r>
            <a:endParaRPr/>
          </a:p>
        </p:txBody>
      </p:sp>
      <p:sp>
        <p:nvSpPr>
          <p:cNvPr id="197" name="Google Shape;197;p1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98" name="Google Shape;19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99" name="Google Shape;19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0" name="Google Shape;200;p12"/>
          <p:cNvSpPr txBox="1"/>
          <p:nvPr/>
        </p:nvSpPr>
        <p:spPr>
          <a:xfrm>
            <a:off x="1306397" y="5681549"/>
            <a:ext cx="35322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dirty="0">
                <a:solidFill>
                  <a:schemeClr val="dk1"/>
                </a:solidFill>
                <a:latin typeface="Times New Roman"/>
                <a:ea typeface="Times New Roman"/>
                <a:cs typeface="Times New Roman"/>
                <a:sym typeface="Times New Roman"/>
              </a:rPr>
              <a:t>               Author Page </a:t>
            </a:r>
            <a:endParaRPr sz="2200" b="1" dirty="0">
              <a:solidFill>
                <a:schemeClr val="dk1"/>
              </a:solidFill>
              <a:latin typeface="Times New Roman"/>
              <a:ea typeface="Times New Roman"/>
              <a:cs typeface="Times New Roman"/>
              <a:sym typeface="Times New Roman"/>
            </a:endParaRPr>
          </a:p>
        </p:txBody>
      </p:sp>
      <p:sp>
        <p:nvSpPr>
          <p:cNvPr id="203" name="Google Shape;203;p12"/>
          <p:cNvSpPr txBox="1"/>
          <p:nvPr/>
        </p:nvSpPr>
        <p:spPr>
          <a:xfrm>
            <a:off x="7298975" y="5635350"/>
            <a:ext cx="3021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            </a:t>
            </a:r>
            <a:r>
              <a:rPr lang="en-US" sz="2200" b="1" dirty="0">
                <a:latin typeface="Times New Roman"/>
                <a:ea typeface="Calibri"/>
                <a:cs typeface="Times New Roman"/>
                <a:sym typeface="Times New Roman"/>
              </a:rPr>
              <a:t>Inventory p</a:t>
            </a:r>
            <a:r>
              <a:rPr lang="en-US" sz="2200" b="1" dirty="0">
                <a:latin typeface="Times New Roman"/>
                <a:ea typeface="Times New Roman"/>
                <a:cs typeface="Times New Roman"/>
                <a:sym typeface="Times New Roman"/>
              </a:rPr>
              <a:t>age</a:t>
            </a:r>
            <a:endParaRPr sz="22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639E700-34C5-43CA-9B36-C5F8A3F72986}"/>
              </a:ext>
            </a:extLst>
          </p:cNvPr>
          <p:cNvPicPr>
            <a:picLocks noChangeAspect="1"/>
          </p:cNvPicPr>
          <p:nvPr/>
        </p:nvPicPr>
        <p:blipFill>
          <a:blip r:embed="rId3"/>
          <a:stretch>
            <a:fillRect/>
          </a:stretch>
        </p:blipFill>
        <p:spPr>
          <a:xfrm>
            <a:off x="1526191" y="136525"/>
            <a:ext cx="4318428" cy="5632679"/>
          </a:xfrm>
          <a:prstGeom prst="rect">
            <a:avLst/>
          </a:prstGeom>
        </p:spPr>
      </p:pic>
      <p:pic>
        <p:nvPicPr>
          <p:cNvPr id="5" name="Picture 4">
            <a:extLst>
              <a:ext uri="{FF2B5EF4-FFF2-40B4-BE49-F238E27FC236}">
                <a16:creationId xmlns:a16="http://schemas.microsoft.com/office/drawing/2014/main" id="{2C5E917D-093E-4420-8C4C-F047540E3ECD}"/>
              </a:ext>
            </a:extLst>
          </p:cNvPr>
          <p:cNvPicPr>
            <a:picLocks noChangeAspect="1"/>
          </p:cNvPicPr>
          <p:nvPr/>
        </p:nvPicPr>
        <p:blipFill>
          <a:blip r:embed="rId4"/>
          <a:stretch>
            <a:fillRect/>
          </a:stretch>
        </p:blipFill>
        <p:spPr>
          <a:xfrm>
            <a:off x="6110066" y="136525"/>
            <a:ext cx="4318428" cy="51924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4"/>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600"/>
              <a:buFont typeface="Times New Roman"/>
              <a:buNone/>
            </a:pPr>
            <a:r>
              <a:rPr lang="en-US" sz="3600">
                <a:solidFill>
                  <a:srgbClr val="2F5496"/>
                </a:solidFill>
                <a:latin typeface="Times New Roman"/>
                <a:ea typeface="Times New Roman"/>
                <a:cs typeface="Times New Roman"/>
                <a:sym typeface="Times New Roman"/>
              </a:rPr>
              <a:t>TESTING</a:t>
            </a:r>
            <a:endParaRPr sz="3600">
              <a:latin typeface="Times New Roman"/>
              <a:ea typeface="Times New Roman"/>
              <a:cs typeface="Times New Roman"/>
              <a:sym typeface="Times New Roman"/>
            </a:endParaRPr>
          </a:p>
        </p:txBody>
      </p:sp>
      <p:sp>
        <p:nvSpPr>
          <p:cNvPr id="225" name="Google Shape;225;p1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26" name="Google Shape;22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27" name="Google Shape;22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8" name="Google Shape;228;p14"/>
          <p:cNvSpPr txBox="1"/>
          <p:nvPr/>
        </p:nvSpPr>
        <p:spPr>
          <a:xfrm>
            <a:off x="623392" y="944724"/>
            <a:ext cx="11089232" cy="529258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Testing is a process of executing a program with the interest of finding an error. Levels Of Testing</a:t>
            </a:r>
            <a:endParaRPr/>
          </a:p>
          <a:p>
            <a:pPr marL="228600" marR="0" lvl="0" indent="-228600" algn="l" rtl="0">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Unit Testing</a:t>
            </a:r>
            <a:endParaRPr/>
          </a:p>
          <a:p>
            <a:pPr marL="228600" marR="0" lvl="0" indent="-228600" algn="l" rtl="0">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Integration Testing</a:t>
            </a:r>
            <a:endParaRPr/>
          </a:p>
          <a:p>
            <a:pPr marL="228600" marR="0" lvl="0" indent="-228600" algn="l" rtl="0">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Validation Testing</a:t>
            </a:r>
            <a:endParaRPr/>
          </a:p>
          <a:p>
            <a:pPr marL="228600" marR="0" lvl="0" indent="-228600" algn="l" rtl="0">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Output Testing</a:t>
            </a:r>
            <a:endParaRPr/>
          </a:p>
          <a:p>
            <a:pPr marL="228600" marR="0" lvl="0" indent="-228600" algn="l" rtl="0">
              <a:lnSpc>
                <a:spcPct val="15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User Acceptance Testing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a:spLocks noGrp="1"/>
          </p:cNvSpPr>
          <p:nvPr>
            <p:ph type="title"/>
          </p:nvPr>
        </p:nvSpPr>
        <p:spPr>
          <a:xfrm>
            <a:off x="2135560" y="476672"/>
            <a:ext cx="7467600" cy="714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CONCLUSIONS</a:t>
            </a:r>
            <a:endParaRPr sz="3200">
              <a:solidFill>
                <a:srgbClr val="2F5496"/>
              </a:solidFill>
              <a:latin typeface="Times New Roman"/>
              <a:ea typeface="Times New Roman"/>
              <a:cs typeface="Times New Roman"/>
              <a:sym typeface="Times New Roman"/>
            </a:endParaRPr>
          </a:p>
        </p:txBody>
      </p:sp>
      <p:sp>
        <p:nvSpPr>
          <p:cNvPr id="235" name="Google Shape;235;p15"/>
          <p:cNvSpPr txBox="1">
            <a:spLocks noGrp="1"/>
          </p:cNvSpPr>
          <p:nvPr>
            <p:ph type="body" idx="1"/>
          </p:nvPr>
        </p:nvSpPr>
        <p:spPr>
          <a:xfrm>
            <a:off x="551384" y="1565412"/>
            <a:ext cx="11089232" cy="5292588"/>
          </a:xfrm>
          <a:prstGeom prst="rect">
            <a:avLst/>
          </a:prstGeom>
          <a:noFill/>
          <a:ln>
            <a:noFill/>
          </a:ln>
        </p:spPr>
        <p:txBody>
          <a:bodyPr spcFirstLastPara="1" wrap="square" lIns="91425" tIns="45700" rIns="91425" bIns="45700" anchor="t" anchorCtr="0">
            <a:normAutofit/>
          </a:bodyPr>
          <a:lstStyle/>
          <a:p>
            <a:pPr marL="342900" lvl="0" indent="-342900" algn="l" rtl="0">
              <a:lnSpc>
                <a:spcPct val="115000"/>
              </a:lnSpc>
              <a:spcBef>
                <a:spcPts val="2000"/>
              </a:spcBef>
              <a:spcAft>
                <a:spcPts val="0"/>
              </a:spcAft>
              <a:buClr>
                <a:srgbClr val="273239"/>
              </a:buClr>
              <a:buSzPts val="2400"/>
              <a:buFont typeface="Noto Sans Symbols"/>
              <a:buChar char="∙"/>
            </a:pPr>
            <a:r>
              <a:rPr lang="en-US" sz="2400" dirty="0">
                <a:latin typeface="Times New Roman"/>
                <a:ea typeface="Times New Roman"/>
                <a:cs typeface="Times New Roman"/>
                <a:sym typeface="Times New Roman"/>
              </a:rPr>
              <a:t>The Library App is very important in future learning systems; it can be easily adopted by educational institutions and universities in order to make the quiz more flexible and safer.</a:t>
            </a:r>
            <a:endParaRPr sz="2400" dirty="0">
              <a:latin typeface="Calibri"/>
              <a:ea typeface="Calibri"/>
              <a:cs typeface="Calibri"/>
              <a:sym typeface="Calibri"/>
            </a:endParaRPr>
          </a:p>
          <a:p>
            <a:pPr marL="342900" lvl="0" indent="-342900" algn="l" rtl="0">
              <a:lnSpc>
                <a:spcPct val="115000"/>
              </a:lnSpc>
              <a:spcBef>
                <a:spcPts val="2000"/>
              </a:spcBef>
              <a:spcAft>
                <a:spcPts val="0"/>
              </a:spcAft>
              <a:buClr>
                <a:schemeClr val="dk1"/>
              </a:buClr>
              <a:buSzPts val="2400"/>
              <a:buFont typeface="Noto Sans Symbols"/>
              <a:buChar char="∙"/>
            </a:pPr>
            <a:r>
              <a:rPr lang="en-US" sz="2400" dirty="0">
                <a:latin typeface="Times New Roman"/>
                <a:ea typeface="Times New Roman"/>
                <a:cs typeface="Times New Roman"/>
                <a:sym typeface="Times New Roman"/>
              </a:rPr>
              <a:t>The results are shown instantly to students.</a:t>
            </a:r>
            <a:endParaRPr sz="2400" dirty="0">
              <a:latin typeface="Times New Roman"/>
              <a:ea typeface="Times New Roman"/>
              <a:cs typeface="Times New Roman"/>
              <a:sym typeface="Times New Roman"/>
            </a:endParaRPr>
          </a:p>
          <a:p>
            <a:pPr marL="342900" lvl="0" indent="-342900" algn="l" rtl="0">
              <a:lnSpc>
                <a:spcPct val="115000"/>
              </a:lnSpc>
              <a:spcBef>
                <a:spcPts val="2000"/>
              </a:spcBef>
              <a:spcAft>
                <a:spcPts val="0"/>
              </a:spcAft>
              <a:buSzPts val="2400"/>
              <a:buFont typeface="Times New Roman"/>
              <a:buChar char="∙"/>
            </a:pPr>
            <a:r>
              <a:rPr lang="en-US" sz="2400" dirty="0">
                <a:latin typeface="Times New Roman"/>
                <a:ea typeface="Times New Roman"/>
                <a:cs typeface="Times New Roman"/>
                <a:sym typeface="Times New Roman"/>
              </a:rPr>
              <a:t>The proposed system is easy and flexible for future maintenance and development because each subsystem can be handled separately without influence on another system. </a:t>
            </a:r>
            <a:endParaRPr sz="2400" dirty="0">
              <a:latin typeface="Times New Roman"/>
              <a:ea typeface="Times New Roman"/>
              <a:cs typeface="Times New Roman"/>
              <a:sym typeface="Times New Roman"/>
            </a:endParaRPr>
          </a:p>
          <a:p>
            <a:pPr marL="228600" lvl="0" indent="-76200" algn="l" rtl="0">
              <a:lnSpc>
                <a:spcPct val="150000"/>
              </a:lnSpc>
              <a:spcBef>
                <a:spcPts val="2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236" name="Google Shape;236;p1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37" name="Google Shape;23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38" name="Google Shape;23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6"/>
          <p:cNvSpPr txBox="1">
            <a:spLocks noGrp="1"/>
          </p:cNvSpPr>
          <p:nvPr>
            <p:ph type="title"/>
          </p:nvPr>
        </p:nvSpPr>
        <p:spPr>
          <a:xfrm>
            <a:off x="2135560" y="410348"/>
            <a:ext cx="7467600" cy="714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FUTURE ENHANCEMENTS</a:t>
            </a:r>
            <a:endParaRPr sz="3200">
              <a:solidFill>
                <a:srgbClr val="2F5496"/>
              </a:solidFill>
              <a:latin typeface="Times New Roman"/>
              <a:ea typeface="Times New Roman"/>
              <a:cs typeface="Times New Roman"/>
              <a:sym typeface="Times New Roman"/>
            </a:endParaRPr>
          </a:p>
        </p:txBody>
      </p:sp>
      <p:sp>
        <p:nvSpPr>
          <p:cNvPr id="245" name="Google Shape;245;p16"/>
          <p:cNvSpPr txBox="1">
            <a:spLocks noGrp="1"/>
          </p:cNvSpPr>
          <p:nvPr>
            <p:ph type="body" idx="1"/>
          </p:nvPr>
        </p:nvSpPr>
        <p:spPr>
          <a:xfrm>
            <a:off x="437303" y="1649790"/>
            <a:ext cx="11317394" cy="4140460"/>
          </a:xfrm>
          <a:prstGeom prst="rect">
            <a:avLst/>
          </a:prstGeom>
          <a:noFill/>
          <a:ln>
            <a:noFill/>
          </a:ln>
        </p:spPr>
        <p:txBody>
          <a:bodyPr spcFirstLastPara="1" wrap="square" lIns="91425" tIns="45700" rIns="91425" bIns="45700" anchor="t" anchorCtr="0">
            <a:normAutofit/>
          </a:bodyPr>
          <a:lstStyle/>
          <a:p>
            <a:pPr marL="342900" lvl="0" indent="-340280" algn="l" rtl="0">
              <a:lnSpc>
                <a:spcPct val="115000"/>
              </a:lnSpc>
              <a:spcBef>
                <a:spcPts val="0"/>
              </a:spcBef>
              <a:spcAft>
                <a:spcPts val="0"/>
              </a:spcAft>
              <a:buClr>
                <a:srgbClr val="292929"/>
              </a:buClr>
              <a:buSzPct val="100000"/>
              <a:buFont typeface="Noto Sans Symbols"/>
              <a:buChar char="∙"/>
            </a:pPr>
            <a:r>
              <a:rPr lang="en-US" sz="2550" dirty="0">
                <a:solidFill>
                  <a:srgbClr val="292929"/>
                </a:solidFill>
                <a:latin typeface="Times New Roman"/>
                <a:ea typeface="Times New Roman"/>
                <a:cs typeface="Times New Roman"/>
                <a:sym typeface="Times New Roman"/>
              </a:rPr>
              <a:t>We can add the functionality for a user to </a:t>
            </a:r>
            <a:r>
              <a:rPr lang="en-US" sz="2550" dirty="0" err="1">
                <a:solidFill>
                  <a:srgbClr val="292929"/>
                </a:solidFill>
                <a:latin typeface="Times New Roman"/>
                <a:ea typeface="Times New Roman"/>
                <a:cs typeface="Times New Roman"/>
                <a:sym typeface="Times New Roman"/>
              </a:rPr>
              <a:t>acess</a:t>
            </a:r>
            <a:r>
              <a:rPr lang="en-US" sz="2550" dirty="0">
                <a:solidFill>
                  <a:srgbClr val="292929"/>
                </a:solidFill>
                <a:latin typeface="Times New Roman"/>
                <a:ea typeface="Times New Roman"/>
                <a:cs typeface="Times New Roman"/>
                <a:sym typeface="Times New Roman"/>
              </a:rPr>
              <a:t> without google or email.</a:t>
            </a:r>
            <a:endParaRPr sz="2550" dirty="0">
              <a:latin typeface="Times New Roman"/>
              <a:ea typeface="Times New Roman"/>
              <a:cs typeface="Times New Roman"/>
              <a:sym typeface="Times New Roman"/>
            </a:endParaRPr>
          </a:p>
          <a:p>
            <a:pPr marL="342900" lvl="0" indent="-342900" fontAlgn="base">
              <a:lnSpc>
                <a:spcPct val="115000"/>
              </a:lnSpc>
              <a:spcBef>
                <a:spcPts val="2000"/>
              </a:spcBef>
              <a:spcAft>
                <a:spcPts val="0"/>
              </a:spcAft>
              <a:buFont typeface="Arial" panose="020B0604020202020204" pitchFamily="34" charset="0"/>
              <a:buChar char="●"/>
            </a:pPr>
            <a:r>
              <a:rPr lang="en-US" sz="2550" dirty="0">
                <a:solidFill>
                  <a:srgbClr val="292929"/>
                </a:solidFill>
                <a:effectLst/>
                <a:latin typeface="Times New Roman" panose="02020603050405020304" pitchFamily="18" charset="0"/>
                <a:ea typeface="Noto Sans Symbols"/>
                <a:cs typeface="Times New Roman" panose="02020603050405020304" pitchFamily="18" charset="0"/>
              </a:rPr>
              <a:t>We can add the functionality for user to make payment online.</a:t>
            </a:r>
            <a:endParaRPr sz="2550" dirty="0">
              <a:solidFill>
                <a:srgbClr val="292929"/>
              </a:solidFill>
              <a:latin typeface="Times New Roman"/>
              <a:ea typeface="Times New Roman"/>
              <a:cs typeface="Times New Roman"/>
              <a:sym typeface="Times New Roman"/>
            </a:endParaRPr>
          </a:p>
          <a:p>
            <a:pPr marL="342900" lvl="0" indent="-331470" algn="l" rtl="0">
              <a:lnSpc>
                <a:spcPct val="115000"/>
              </a:lnSpc>
              <a:spcBef>
                <a:spcPts val="2000"/>
              </a:spcBef>
              <a:spcAft>
                <a:spcPts val="0"/>
              </a:spcAft>
              <a:buClr>
                <a:srgbClr val="292929"/>
              </a:buClr>
              <a:buSzPct val="100000"/>
              <a:buFont typeface="Noto Sans Symbols"/>
              <a:buChar char="∙"/>
            </a:pPr>
            <a:endParaRPr sz="2400" dirty="0">
              <a:solidFill>
                <a:srgbClr val="273239"/>
              </a:solidFill>
              <a:latin typeface="Times New Roman"/>
              <a:ea typeface="Times New Roman"/>
              <a:cs typeface="Times New Roman"/>
              <a:sym typeface="Times New Roman"/>
            </a:endParaRPr>
          </a:p>
          <a:p>
            <a:pPr marL="228600" lvl="0" indent="-76200" algn="l" rtl="0">
              <a:lnSpc>
                <a:spcPct val="150000"/>
              </a:lnSpc>
              <a:spcBef>
                <a:spcPts val="2000"/>
              </a:spcBef>
              <a:spcAft>
                <a:spcPts val="0"/>
              </a:spcAft>
              <a:buClr>
                <a:schemeClr val="dk1"/>
              </a:buClr>
              <a:buSzPct val="100000"/>
              <a:buNone/>
            </a:pPr>
            <a:endParaRPr sz="2400" dirty="0">
              <a:latin typeface="Calibri"/>
              <a:ea typeface="Calibri"/>
              <a:cs typeface="Calibri"/>
              <a:sym typeface="Calibri"/>
            </a:endParaRPr>
          </a:p>
          <a:p>
            <a:pPr marL="0" lvl="0" indent="0" algn="l" rtl="0">
              <a:lnSpc>
                <a:spcPct val="150000"/>
              </a:lnSpc>
              <a:spcBef>
                <a:spcPts val="1000"/>
              </a:spcBef>
              <a:spcAft>
                <a:spcPts val="0"/>
              </a:spcAft>
              <a:buClr>
                <a:schemeClr val="dk1"/>
              </a:buClr>
              <a:buSzPct val="100000"/>
              <a:buNone/>
            </a:pPr>
            <a:endParaRPr sz="2400" dirty="0"/>
          </a:p>
        </p:txBody>
      </p:sp>
      <p:sp>
        <p:nvSpPr>
          <p:cNvPr id="246" name="Google Shape;246;p1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47" name="Google Shape;2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48" name="Google Shape;2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7"/>
          <p:cNvSpPr txBox="1">
            <a:spLocks noGrp="1"/>
          </p:cNvSpPr>
          <p:nvPr>
            <p:ph type="body" idx="1"/>
          </p:nvPr>
        </p:nvSpPr>
        <p:spPr>
          <a:xfrm>
            <a:off x="983432" y="136525"/>
            <a:ext cx="10370368" cy="6219825"/>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3200"/>
              <a:buNone/>
            </a:pPr>
            <a:endParaRPr sz="3200" b="1">
              <a:solidFill>
                <a:srgbClr val="2F5496"/>
              </a:solidFill>
              <a:latin typeface="Times New Roman"/>
              <a:ea typeface="Times New Roman"/>
              <a:cs typeface="Times New Roman"/>
              <a:sym typeface="Times New Roman"/>
            </a:endParaRPr>
          </a:p>
          <a:p>
            <a:pPr marL="228600" lvl="0" indent="-228600" algn="ctr" rtl="0">
              <a:lnSpc>
                <a:spcPct val="90000"/>
              </a:lnSpc>
              <a:spcBef>
                <a:spcPts val="1000"/>
              </a:spcBef>
              <a:spcAft>
                <a:spcPts val="0"/>
              </a:spcAft>
              <a:buClr>
                <a:srgbClr val="2F5496"/>
              </a:buClr>
              <a:buSzPts val="3200"/>
              <a:buNone/>
            </a:pPr>
            <a:r>
              <a:rPr lang="en-US" sz="3200" b="1">
                <a:solidFill>
                  <a:srgbClr val="2F5496"/>
                </a:solidFill>
                <a:latin typeface="Times New Roman"/>
                <a:ea typeface="Times New Roman"/>
                <a:cs typeface="Times New Roman"/>
                <a:sym typeface="Times New Roman"/>
              </a:rPr>
              <a:t>REFERENCES</a:t>
            </a:r>
            <a:endParaRPr/>
          </a:p>
          <a:p>
            <a:pPr marL="228600" lvl="0" indent="-228600" algn="l" rtl="0">
              <a:lnSpc>
                <a:spcPct val="90000"/>
              </a:lnSpc>
              <a:spcBef>
                <a:spcPts val="1000"/>
              </a:spcBef>
              <a:spcAft>
                <a:spcPts val="0"/>
              </a:spcAft>
              <a:buClr>
                <a:srgbClr val="3F3F3F"/>
              </a:buClr>
              <a:buSzPts val="1800"/>
              <a:buNone/>
            </a:pPr>
            <a:r>
              <a:rPr lang="en-US" sz="1800">
                <a:solidFill>
                  <a:srgbClr val="3F3F3F"/>
                </a:solidFill>
              </a:rPr>
              <a:t> </a:t>
            </a:r>
            <a:endParaRPr/>
          </a:p>
          <a:p>
            <a:pPr marL="0" lvl="0" indent="0" algn="l" rtl="0">
              <a:lnSpc>
                <a:spcPct val="150000"/>
              </a:lnSpc>
              <a:spcBef>
                <a:spcPts val="1000"/>
              </a:spcBef>
              <a:spcAft>
                <a:spcPts val="0"/>
              </a:spcAft>
              <a:buClr>
                <a:srgbClr val="3F3F3F"/>
              </a:buClr>
              <a:buSzPts val="2400"/>
              <a:buNone/>
            </a:pPr>
            <a:r>
              <a:rPr lang="en-US" sz="2400" b="1">
                <a:solidFill>
                  <a:srgbClr val="3F3F3F"/>
                </a:solidFill>
                <a:latin typeface="Times New Roman"/>
                <a:ea typeface="Times New Roman"/>
                <a:cs typeface="Times New Roman"/>
                <a:sym typeface="Times New Roman"/>
              </a:rPr>
              <a:t>[1]</a:t>
            </a:r>
            <a:r>
              <a:rPr lang="en-US" sz="2400">
                <a:latin typeface="Times New Roman"/>
                <a:ea typeface="Times New Roman"/>
                <a:cs typeface="Times New Roman"/>
                <a:sym typeface="Times New Roman"/>
              </a:rPr>
              <a:t>    </a:t>
            </a:r>
            <a:r>
              <a:rPr lang="en-US" sz="2400" u="sng">
                <a:solidFill>
                  <a:srgbClr val="0000FF"/>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https://flutter.dev/</a:t>
            </a:r>
            <a:endParaRPr sz="2400" u="sng">
              <a:solidFill>
                <a:srgbClr val="0000FF"/>
              </a:solidFill>
              <a:latin typeface="Calibri"/>
              <a:ea typeface="Calibri"/>
              <a:cs typeface="Calibri"/>
              <a:sym typeface="Calibri"/>
            </a:endParaRPr>
          </a:p>
          <a:p>
            <a:pPr marL="0" lvl="0" indent="0" algn="l" rtl="0">
              <a:lnSpc>
                <a:spcPct val="150000"/>
              </a:lnSpc>
              <a:spcBef>
                <a:spcPts val="1000"/>
              </a:spcBef>
              <a:spcAft>
                <a:spcPts val="0"/>
              </a:spcAft>
              <a:buClr>
                <a:srgbClr val="3F3F3F"/>
              </a:buClr>
              <a:buSzPts val="2400"/>
              <a:buNone/>
            </a:pPr>
            <a:r>
              <a:rPr lang="en-US" sz="2400" b="1">
                <a:solidFill>
                  <a:srgbClr val="3F3F3F"/>
                </a:solidFill>
                <a:latin typeface="Times New Roman"/>
                <a:ea typeface="Times New Roman"/>
                <a:cs typeface="Times New Roman"/>
                <a:sym typeface="Times New Roman"/>
              </a:rPr>
              <a:t>[2]    </a:t>
            </a:r>
            <a:r>
              <a:rPr lang="en-US" sz="2400" u="sng">
                <a:solidFill>
                  <a:srgbClr val="0000FF"/>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https://developers.google.com/learn/pathways/intro-to-flutter</a:t>
            </a:r>
            <a:endParaRPr sz="2400" b="1">
              <a:solidFill>
                <a:srgbClr val="3F3F3F"/>
              </a:solidFill>
              <a:latin typeface="Times New Roman"/>
              <a:ea typeface="Times New Roman"/>
              <a:cs typeface="Times New Roman"/>
              <a:sym typeface="Times New Roman"/>
            </a:endParaRPr>
          </a:p>
          <a:p>
            <a:pPr marL="0" lvl="0" indent="0" algn="l" rtl="0">
              <a:lnSpc>
                <a:spcPct val="150000"/>
              </a:lnSpc>
              <a:spcBef>
                <a:spcPts val="1000"/>
              </a:spcBef>
              <a:spcAft>
                <a:spcPts val="0"/>
              </a:spcAft>
              <a:buClr>
                <a:srgbClr val="3F3F3F"/>
              </a:buClr>
              <a:buSzPts val="2400"/>
              <a:buNone/>
            </a:pPr>
            <a:r>
              <a:rPr lang="en-US" sz="2400" b="1">
                <a:solidFill>
                  <a:srgbClr val="3F3F3F"/>
                </a:solidFill>
                <a:latin typeface="Times New Roman"/>
                <a:ea typeface="Times New Roman"/>
                <a:cs typeface="Times New Roman"/>
                <a:sym typeface="Times New Roman"/>
              </a:rPr>
              <a:t>[3]    </a:t>
            </a:r>
            <a:r>
              <a:rPr lang="en-US" sz="2400">
                <a:solidFill>
                  <a:srgbClr val="0A3FC2"/>
                </a:solidFill>
                <a:latin typeface="Times New Roman"/>
                <a:ea typeface="Times New Roman"/>
                <a:cs typeface="Times New Roman"/>
                <a:sym typeface="Times New Roman"/>
              </a:rPr>
              <a:t>Beginning Flutter: A Hands On Guide to App Development by Marco L  </a:t>
            </a:r>
            <a:endParaRPr/>
          </a:p>
          <a:p>
            <a:pPr marL="0" lvl="0" indent="0" algn="l" rtl="0">
              <a:lnSpc>
                <a:spcPct val="150000"/>
              </a:lnSpc>
              <a:spcBef>
                <a:spcPts val="1000"/>
              </a:spcBef>
              <a:spcAft>
                <a:spcPts val="0"/>
              </a:spcAft>
              <a:buClr>
                <a:srgbClr val="0A3FC2"/>
              </a:buClr>
              <a:buSzPts val="2400"/>
              <a:buNone/>
            </a:pPr>
            <a:r>
              <a:rPr lang="en-US" sz="2400">
                <a:solidFill>
                  <a:srgbClr val="0A3FC2"/>
                </a:solidFill>
                <a:latin typeface="Times New Roman"/>
                <a:ea typeface="Times New Roman"/>
                <a:cs typeface="Times New Roman"/>
                <a:sym typeface="Times New Roman"/>
              </a:rPr>
              <a:t>         Napoli</a:t>
            </a:r>
            <a:endParaRPr/>
          </a:p>
          <a:p>
            <a:pPr marL="0" lvl="0" indent="0" algn="l" rtl="0">
              <a:lnSpc>
                <a:spcPct val="90000"/>
              </a:lnSpc>
              <a:spcBef>
                <a:spcPts val="1000"/>
              </a:spcBef>
              <a:spcAft>
                <a:spcPts val="0"/>
              </a:spcAft>
              <a:buClr>
                <a:srgbClr val="3F3F3F"/>
              </a:buClr>
              <a:buSzPts val="2400"/>
              <a:buNone/>
            </a:pPr>
            <a:r>
              <a:rPr lang="en-US" sz="2400" b="1">
                <a:solidFill>
                  <a:srgbClr val="3F3F3F"/>
                </a:solidFill>
                <a:latin typeface="Times New Roman"/>
                <a:ea typeface="Times New Roman"/>
                <a:cs typeface="Times New Roman"/>
                <a:sym typeface="Times New Roman"/>
              </a:rPr>
              <a:t>[4]    </a:t>
            </a:r>
            <a:r>
              <a:rPr lang="en-US" sz="2400" u="sng">
                <a:solidFill>
                  <a:srgbClr val="0A3FC2"/>
                </a:solidFill>
                <a:latin typeface="Times New Roman"/>
                <a:ea typeface="Times New Roman"/>
                <a:cs typeface="Times New Roman"/>
                <a:sym typeface="Times New Roman"/>
              </a:rPr>
              <a:t>https://stackoverflow.com/</a:t>
            </a:r>
            <a:endParaRPr/>
          </a:p>
          <a:p>
            <a:pPr marL="0" lvl="0" indent="0" algn="l" rtl="0">
              <a:lnSpc>
                <a:spcPct val="90000"/>
              </a:lnSpc>
              <a:spcBef>
                <a:spcPts val="1000"/>
              </a:spcBef>
              <a:spcAft>
                <a:spcPts val="0"/>
              </a:spcAft>
              <a:buClr>
                <a:schemeClr val="dk1"/>
              </a:buClr>
              <a:buSzPts val="2000"/>
              <a:buNone/>
            </a:pPr>
            <a:endParaRPr sz="2000">
              <a:solidFill>
                <a:srgbClr val="3F3F3F"/>
              </a:solidFill>
              <a:latin typeface="Times New Roman"/>
              <a:ea typeface="Times New Roman"/>
              <a:cs typeface="Times New Roman"/>
              <a:sym typeface="Times New Roman"/>
            </a:endParaRPr>
          </a:p>
        </p:txBody>
      </p:sp>
      <p:sp>
        <p:nvSpPr>
          <p:cNvPr id="254" name="Google Shape;254;p1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55" name="Google Shape;25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56" name="Google Shape;25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9"/>
          <p:cNvSpPr txBox="1">
            <a:spLocks noGrp="1"/>
          </p:cNvSpPr>
          <p:nvPr>
            <p:ph type="title"/>
          </p:nvPr>
        </p:nvSpPr>
        <p:spPr>
          <a:xfrm>
            <a:off x="2639616" y="2458552"/>
            <a:ext cx="6553200" cy="7544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Times New Roman"/>
              <a:buNone/>
            </a:pPr>
            <a:r>
              <a:rPr lang="en-US" sz="4800" b="1">
                <a:solidFill>
                  <a:srgbClr val="000066"/>
                </a:solidFill>
                <a:latin typeface="Times New Roman"/>
                <a:ea typeface="Times New Roman"/>
                <a:cs typeface="Times New Roman"/>
                <a:sym typeface="Times New Roman"/>
              </a:rPr>
              <a:t>THANK YOU</a:t>
            </a:r>
            <a:endParaRPr/>
          </a:p>
        </p:txBody>
      </p:sp>
      <p:sp>
        <p:nvSpPr>
          <p:cNvPr id="270" name="Google Shape;270;p1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271" name="Google Shape;27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72" name="Google Shape;27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952596" y="53752"/>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AGENDA</a:t>
            </a:r>
            <a:endParaRPr/>
          </a:p>
        </p:txBody>
      </p:sp>
      <p:sp>
        <p:nvSpPr>
          <p:cNvPr id="105" name="Google Shape;105;p2"/>
          <p:cNvSpPr txBox="1">
            <a:spLocks noGrp="1"/>
          </p:cNvSpPr>
          <p:nvPr>
            <p:ph type="body" idx="1"/>
          </p:nvPr>
        </p:nvSpPr>
        <p:spPr>
          <a:xfrm>
            <a:off x="1343472" y="764704"/>
            <a:ext cx="8695878" cy="5412261"/>
          </a:xfrm>
          <a:prstGeom prst="rect">
            <a:avLst/>
          </a:prstGeom>
          <a:noFill/>
          <a:ln>
            <a:noFill/>
          </a:ln>
        </p:spPr>
        <p:txBody>
          <a:bodyPr spcFirstLastPara="1" wrap="square" lIns="91425" tIns="45700" rIns="91425" bIns="45700" anchor="t" anchorCtr="0">
            <a:normAutofit fontScale="77500" lnSpcReduction="20000"/>
          </a:bodyPr>
          <a:lstStyle/>
          <a:p>
            <a:pPr marL="355600" lvl="0" indent="-355600" algn="l" rtl="0">
              <a:lnSpc>
                <a:spcPct val="110000"/>
              </a:lnSpc>
              <a:spcBef>
                <a:spcPts val="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Abstract</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About the Company</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Introduction</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Requirements</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System Design</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Implementation</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Results</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Testing</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Conclusion and Future Enhancements</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References</a:t>
            </a:r>
            <a:endParaRPr/>
          </a:p>
          <a:p>
            <a:pPr marL="355600" lvl="0" indent="-355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Q &amp; A</a:t>
            </a:r>
            <a:endParaRPr/>
          </a:p>
          <a:p>
            <a:pPr marL="0" lvl="0" indent="0" algn="l" rtl="0">
              <a:lnSpc>
                <a:spcPct val="90000"/>
              </a:lnSpc>
              <a:spcBef>
                <a:spcPts val="1000"/>
              </a:spcBef>
              <a:spcAft>
                <a:spcPts val="0"/>
              </a:spcAft>
              <a:buClr>
                <a:schemeClr val="dk1"/>
              </a:buClr>
              <a:buSzPct val="100000"/>
              <a:buNone/>
            </a:pPr>
            <a:endParaRPr>
              <a:solidFill>
                <a:srgbClr val="3F3F3F"/>
              </a:solidFill>
            </a:endParaRPr>
          </a:p>
        </p:txBody>
      </p:sp>
      <p:sp>
        <p:nvSpPr>
          <p:cNvPr id="106" name="Google Shape;106;p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07" name="Google Shape;10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08" name="Google Shape;10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423592" y="332656"/>
            <a:ext cx="7467600" cy="12961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ABSTRACT</a:t>
            </a:r>
            <a:br>
              <a:rPr lang="en-US"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14" name="Google Shape;114;p3"/>
          <p:cNvSpPr txBox="1">
            <a:spLocks noGrp="1"/>
          </p:cNvSpPr>
          <p:nvPr>
            <p:ph type="body" idx="1"/>
          </p:nvPr>
        </p:nvSpPr>
        <p:spPr>
          <a:xfrm>
            <a:off x="983432" y="1236888"/>
            <a:ext cx="10082336" cy="4384224"/>
          </a:xfrm>
          <a:prstGeom prst="rect">
            <a:avLst/>
          </a:prstGeom>
          <a:noFill/>
          <a:ln>
            <a:noFill/>
          </a:ln>
        </p:spPr>
        <p:txBody>
          <a:bodyPr spcFirstLastPara="1" wrap="square" lIns="91425" tIns="45700" rIns="91425" bIns="45700" anchor="t" anchorCtr="0">
            <a:normAutofit fontScale="25000" lnSpcReduction="20000"/>
          </a:bodyPr>
          <a:lstStyle/>
          <a:p>
            <a:pPr marL="228600" lvl="0" indent="-192881" algn="l" rtl="0">
              <a:lnSpc>
                <a:spcPct val="150000"/>
              </a:lnSpc>
              <a:spcBef>
                <a:spcPts val="0"/>
              </a:spcBef>
              <a:spcAft>
                <a:spcPts val="0"/>
              </a:spcAft>
              <a:buClr>
                <a:schemeClr val="dk1"/>
              </a:buClr>
              <a:buSzPct val="100000"/>
              <a:buFont typeface="Times New Roman"/>
              <a:buChar char="•"/>
            </a:pPr>
            <a:r>
              <a:rPr lang="en-US" sz="7350" dirty="0">
                <a:latin typeface="Times New Roman"/>
                <a:ea typeface="Times New Roman"/>
                <a:cs typeface="Times New Roman"/>
                <a:sym typeface="Times New Roman"/>
              </a:rPr>
              <a:t> </a:t>
            </a:r>
            <a:r>
              <a:rPr lang="en-US" sz="9600" dirty="0">
                <a:latin typeface="Times New Roman"/>
                <a:ea typeface="Times New Roman"/>
                <a:cs typeface="Times New Roman"/>
                <a:sym typeface="Times New Roman"/>
              </a:rPr>
              <a:t>This is a simply and beautify android Library management with </a:t>
            </a:r>
            <a:r>
              <a:rPr lang="en-US" sz="9600" dirty="0" err="1">
                <a:latin typeface="Times New Roman"/>
                <a:ea typeface="Times New Roman"/>
                <a:cs typeface="Times New Roman"/>
                <a:sym typeface="Times New Roman"/>
              </a:rPr>
              <a:t>OpenTrivia</a:t>
            </a:r>
            <a:r>
              <a:rPr lang="en-US" sz="9600" dirty="0">
                <a:latin typeface="Times New Roman"/>
                <a:ea typeface="Times New Roman"/>
                <a:cs typeface="Times New Roman"/>
                <a:sym typeface="Times New Roman"/>
              </a:rPr>
              <a:t> Api.</a:t>
            </a:r>
            <a:endParaRPr sz="9600" dirty="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ct val="100000"/>
              <a:buFont typeface="Times New Roman"/>
              <a:buChar char="•"/>
            </a:pPr>
            <a:r>
              <a:rPr lang="en-US" sz="9600" dirty="0">
                <a:latin typeface="Times New Roman"/>
                <a:ea typeface="Times New Roman"/>
                <a:cs typeface="Times New Roman"/>
                <a:sym typeface="Times New Roman"/>
              </a:rPr>
              <a:t> The android Library management gain your knowledge and understanding in different areas.</a:t>
            </a:r>
            <a:r>
              <a:rPr sz="9600" dirty="0">
                <a:latin typeface="Times New Roman"/>
                <a:ea typeface="Times New Roman"/>
                <a:cs typeface="Times New Roman"/>
                <a:sym typeface="Times New Roman"/>
              </a:rPr>
              <a:t> </a:t>
            </a:r>
            <a:endParaRPr lang="en-IN" sz="9600" dirty="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ct val="100000"/>
              <a:buFont typeface="Times New Roman"/>
              <a:buChar char="•"/>
            </a:pPr>
            <a:r>
              <a:rPr lang="en-US" sz="9600" dirty="0">
                <a:solidFill>
                  <a:srgbClr val="292929"/>
                </a:solidFill>
                <a:latin typeface="Times New Roman"/>
                <a:ea typeface="Times New Roman"/>
                <a:cs typeface="Times New Roman"/>
                <a:sym typeface="Times New Roman"/>
              </a:rPr>
              <a:t>The user is able to select the number of books he/she wants to lend. This application has different category of books.</a:t>
            </a:r>
            <a:endParaRPr sz="9600" dirty="0">
              <a:solidFill>
                <a:srgbClr val="292929"/>
              </a:solidFill>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rgbClr val="292929"/>
              </a:buClr>
              <a:buSzPct val="100000"/>
              <a:buFont typeface="Times New Roman"/>
              <a:buChar char="•"/>
            </a:pPr>
            <a:r>
              <a:rPr lang="en-US" sz="9600" dirty="0">
                <a:solidFill>
                  <a:srgbClr val="292929"/>
                </a:solidFill>
                <a:latin typeface="Times New Roman"/>
                <a:ea typeface="Times New Roman"/>
                <a:cs typeface="Times New Roman"/>
                <a:sym typeface="Times New Roman"/>
              </a:rPr>
              <a:t>The user is also able to select the types of books he wishes to lend.</a:t>
            </a:r>
            <a:endParaRPr sz="9600" dirty="0">
              <a:solidFill>
                <a:srgbClr val="292929"/>
              </a:solidFill>
              <a:latin typeface="Times New Roman"/>
              <a:ea typeface="Times New Roman"/>
              <a:cs typeface="Times New Roman"/>
              <a:sym typeface="Times New Roman"/>
            </a:endParaRPr>
          </a:p>
          <a:p>
            <a:pPr marL="228600" lvl="0" indent="-76200" algn="l" rtl="0">
              <a:lnSpc>
                <a:spcPct val="150000"/>
              </a:lnSpc>
              <a:spcBef>
                <a:spcPts val="1000"/>
              </a:spcBef>
              <a:spcAft>
                <a:spcPts val="0"/>
              </a:spcAft>
              <a:buClr>
                <a:schemeClr val="dk1"/>
              </a:buClr>
              <a:buSzPts val="600"/>
              <a:buNone/>
            </a:pPr>
            <a:endParaRPr sz="9600" dirty="0"/>
          </a:p>
          <a:p>
            <a:pPr marL="228600" lvl="0" indent="-114300" algn="just" rtl="0">
              <a:lnSpc>
                <a:spcPct val="90000"/>
              </a:lnSpc>
              <a:spcBef>
                <a:spcPts val="1000"/>
              </a:spcBef>
              <a:spcAft>
                <a:spcPts val="0"/>
              </a:spcAft>
              <a:buClr>
                <a:schemeClr val="dk1"/>
              </a:buClr>
              <a:buSzPct val="100000"/>
              <a:buNone/>
            </a:pPr>
            <a:endParaRPr sz="1800" b="1" dirty="0">
              <a:latin typeface="Calibri"/>
              <a:ea typeface="Calibri"/>
              <a:cs typeface="Calibri"/>
              <a:sym typeface="Calibri"/>
            </a:endParaRPr>
          </a:p>
          <a:p>
            <a:pPr marL="228600" lvl="0" indent="-114300" algn="just" rtl="0">
              <a:lnSpc>
                <a:spcPct val="90000"/>
              </a:lnSpc>
              <a:spcBef>
                <a:spcPts val="1000"/>
              </a:spcBef>
              <a:spcAft>
                <a:spcPts val="0"/>
              </a:spcAft>
              <a:buClr>
                <a:schemeClr val="dk1"/>
              </a:buClr>
              <a:buSzPct val="100000"/>
              <a:buNone/>
            </a:pPr>
            <a:endParaRPr sz="1800" dirty="0">
              <a:latin typeface="Calibri"/>
              <a:ea typeface="Calibri"/>
              <a:cs typeface="Calibri"/>
              <a:sym typeface="Calibri"/>
            </a:endParaRPr>
          </a:p>
          <a:p>
            <a:pPr marL="228600" lvl="0" indent="-114300" algn="just" rtl="0">
              <a:lnSpc>
                <a:spcPct val="90000"/>
              </a:lnSpc>
              <a:spcBef>
                <a:spcPts val="1000"/>
              </a:spcBef>
              <a:spcAft>
                <a:spcPts val="0"/>
              </a:spcAft>
              <a:buClr>
                <a:schemeClr val="dk1"/>
              </a:buClr>
              <a:buSzPct val="100000"/>
              <a:buNone/>
            </a:pPr>
            <a:endParaRPr sz="1800" dirty="0">
              <a:latin typeface="Calibri"/>
              <a:ea typeface="Calibri"/>
              <a:cs typeface="Calibri"/>
              <a:sym typeface="Calibri"/>
            </a:endParaRPr>
          </a:p>
          <a:p>
            <a:pPr marL="228600" lvl="0" indent="-114300" algn="just" rtl="0">
              <a:lnSpc>
                <a:spcPct val="90000"/>
              </a:lnSpc>
              <a:spcBef>
                <a:spcPts val="1000"/>
              </a:spcBef>
              <a:spcAft>
                <a:spcPts val="0"/>
              </a:spcAft>
              <a:buClr>
                <a:schemeClr val="dk1"/>
              </a:buClr>
              <a:buSzPct val="100000"/>
              <a:buNone/>
            </a:pPr>
            <a:endParaRPr sz="1800" dirty="0">
              <a:latin typeface="Calibri"/>
              <a:ea typeface="Calibri"/>
              <a:cs typeface="Calibri"/>
              <a:sym typeface="Calibri"/>
            </a:endParaRPr>
          </a:p>
        </p:txBody>
      </p:sp>
      <p:sp>
        <p:nvSpPr>
          <p:cNvPr id="115" name="Google Shape;115;p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16" name="Google Shape;11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17" name="Google Shape;11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2063552" y="268946"/>
            <a:ext cx="7467600" cy="100811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ABOUT THE COMPANY</a:t>
            </a:r>
            <a:endParaRPr/>
          </a:p>
        </p:txBody>
      </p:sp>
      <p:sp>
        <p:nvSpPr>
          <p:cNvPr id="123" name="Google Shape;123;p4"/>
          <p:cNvSpPr txBox="1">
            <a:spLocks noGrp="1"/>
          </p:cNvSpPr>
          <p:nvPr>
            <p:ph type="body" idx="1"/>
          </p:nvPr>
        </p:nvSpPr>
        <p:spPr>
          <a:xfrm>
            <a:off x="696616" y="1277058"/>
            <a:ext cx="10657184" cy="5322912"/>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just" rtl="0">
              <a:lnSpc>
                <a:spcPct val="120000"/>
              </a:lnSpc>
              <a:spcBef>
                <a:spcPts val="0"/>
              </a:spcBef>
              <a:spcAft>
                <a:spcPts val="0"/>
              </a:spcAft>
              <a:buClr>
                <a:schemeClr val="dk1"/>
              </a:buClr>
              <a:buSzPct val="100000"/>
              <a:buFont typeface="Times New Roman"/>
              <a:buChar char="•"/>
            </a:pPr>
            <a:r>
              <a:rPr lang="en-US" sz="9600">
                <a:latin typeface="Times New Roman"/>
                <a:ea typeface="Times New Roman"/>
                <a:cs typeface="Times New Roman"/>
                <a:sym typeface="Times New Roman"/>
              </a:rPr>
              <a:t>Enmaz Engineering Pvt. Ltd is a Service based company founded in the year 2019.</a:t>
            </a:r>
            <a:endParaRPr sz="9600">
              <a:latin typeface="Times New Roman"/>
              <a:ea typeface="Times New Roman"/>
              <a:cs typeface="Times New Roman"/>
              <a:sym typeface="Times New Roman"/>
            </a:endParaRPr>
          </a:p>
          <a:p>
            <a:pPr marL="228600" lvl="0" indent="-228600" algn="just" rtl="0">
              <a:lnSpc>
                <a:spcPct val="120000"/>
              </a:lnSpc>
              <a:spcBef>
                <a:spcPts val="1000"/>
              </a:spcBef>
              <a:spcAft>
                <a:spcPts val="0"/>
              </a:spcAft>
              <a:buClr>
                <a:schemeClr val="dk1"/>
              </a:buClr>
              <a:buSzPct val="100000"/>
              <a:buFont typeface="Times New Roman"/>
              <a:buChar char="•"/>
            </a:pPr>
            <a:r>
              <a:rPr lang="en-US" sz="9600">
                <a:latin typeface="Times New Roman"/>
                <a:ea typeface="Times New Roman"/>
                <a:cs typeface="Times New Roman"/>
                <a:sym typeface="Times New Roman"/>
              </a:rPr>
              <a:t>It specializes in </a:t>
            </a:r>
            <a:endParaRPr sz="9600">
              <a:latin typeface="Times New Roman"/>
              <a:ea typeface="Times New Roman"/>
              <a:cs typeface="Times New Roman"/>
              <a:sym typeface="Times New Roman"/>
            </a:endParaRPr>
          </a:p>
          <a:p>
            <a:pPr marL="228600" lvl="0" indent="-228600" algn="just" rtl="0">
              <a:lnSpc>
                <a:spcPct val="120000"/>
              </a:lnSpc>
              <a:spcBef>
                <a:spcPts val="1000"/>
              </a:spcBef>
              <a:spcAft>
                <a:spcPts val="0"/>
              </a:spcAft>
              <a:buClr>
                <a:schemeClr val="dk1"/>
              </a:buClr>
              <a:buSzPct val="100000"/>
              <a:buFont typeface="Times New Roman"/>
              <a:buChar char="⮚"/>
            </a:pPr>
            <a:r>
              <a:rPr lang="en-US" sz="9600" i="0">
                <a:latin typeface="Times New Roman"/>
                <a:ea typeface="Times New Roman"/>
                <a:cs typeface="Times New Roman"/>
                <a:sym typeface="Times New Roman"/>
              </a:rPr>
              <a:t>     Embedded H/W Development </a:t>
            </a:r>
            <a:endParaRPr sz="9600">
              <a:latin typeface="Times New Roman"/>
              <a:ea typeface="Times New Roman"/>
              <a:cs typeface="Times New Roman"/>
              <a:sym typeface="Times New Roman"/>
            </a:endParaRPr>
          </a:p>
          <a:p>
            <a:pPr marL="228600" lvl="0" indent="-228600" algn="just" rtl="0">
              <a:lnSpc>
                <a:spcPct val="120000"/>
              </a:lnSpc>
              <a:spcBef>
                <a:spcPts val="1000"/>
              </a:spcBef>
              <a:spcAft>
                <a:spcPts val="0"/>
              </a:spcAft>
              <a:buClr>
                <a:schemeClr val="dk1"/>
              </a:buClr>
              <a:buSzPct val="100000"/>
              <a:buFont typeface="Times New Roman"/>
              <a:buChar char="⮚"/>
            </a:pPr>
            <a:r>
              <a:rPr lang="en-US" sz="9600" i="0">
                <a:latin typeface="Times New Roman"/>
                <a:ea typeface="Times New Roman"/>
                <a:cs typeface="Times New Roman"/>
                <a:sym typeface="Times New Roman"/>
              </a:rPr>
              <a:t>     Embedded Firmware Development </a:t>
            </a:r>
            <a:endParaRPr sz="9600">
              <a:latin typeface="Times New Roman"/>
              <a:ea typeface="Times New Roman"/>
              <a:cs typeface="Times New Roman"/>
              <a:sym typeface="Times New Roman"/>
            </a:endParaRPr>
          </a:p>
          <a:p>
            <a:pPr marL="228600" lvl="0" indent="-228600" algn="just" rtl="0">
              <a:lnSpc>
                <a:spcPct val="120000"/>
              </a:lnSpc>
              <a:spcBef>
                <a:spcPts val="1000"/>
              </a:spcBef>
              <a:spcAft>
                <a:spcPts val="0"/>
              </a:spcAft>
              <a:buClr>
                <a:schemeClr val="dk1"/>
              </a:buClr>
              <a:buSzPct val="100000"/>
              <a:buFont typeface="Times New Roman"/>
              <a:buChar char="⮚"/>
            </a:pPr>
            <a:r>
              <a:rPr lang="en-US" sz="9600">
                <a:latin typeface="Times New Roman"/>
                <a:ea typeface="Times New Roman"/>
                <a:cs typeface="Times New Roman"/>
                <a:sym typeface="Times New Roman"/>
              </a:rPr>
              <a:t>     </a:t>
            </a:r>
            <a:r>
              <a:rPr lang="en-US" sz="9600" i="0">
                <a:latin typeface="Times New Roman"/>
                <a:ea typeface="Times New Roman"/>
                <a:cs typeface="Times New Roman"/>
                <a:sym typeface="Times New Roman"/>
              </a:rPr>
              <a:t>Cloud support </a:t>
            </a:r>
            <a:endParaRPr sz="9600">
              <a:latin typeface="Times New Roman"/>
              <a:ea typeface="Times New Roman"/>
              <a:cs typeface="Times New Roman"/>
              <a:sym typeface="Times New Roman"/>
            </a:endParaRPr>
          </a:p>
          <a:p>
            <a:pPr marL="228600" lvl="0" indent="-228600" algn="just" rtl="0">
              <a:lnSpc>
                <a:spcPct val="120000"/>
              </a:lnSpc>
              <a:spcBef>
                <a:spcPts val="1000"/>
              </a:spcBef>
              <a:spcAft>
                <a:spcPts val="0"/>
              </a:spcAft>
              <a:buClr>
                <a:schemeClr val="dk1"/>
              </a:buClr>
              <a:buSzPct val="100000"/>
              <a:buFont typeface="Times New Roman"/>
              <a:buChar char="⮚"/>
            </a:pPr>
            <a:r>
              <a:rPr lang="en-US" sz="9600" i="0">
                <a:latin typeface="Times New Roman"/>
                <a:ea typeface="Times New Roman"/>
                <a:cs typeface="Times New Roman"/>
                <a:sym typeface="Times New Roman"/>
              </a:rPr>
              <a:t>    Big Data Analysis and Reporting </a:t>
            </a:r>
            <a:endParaRPr sz="9600">
              <a:latin typeface="Times New Roman"/>
              <a:ea typeface="Times New Roman"/>
              <a:cs typeface="Times New Roman"/>
              <a:sym typeface="Times New Roman"/>
            </a:endParaRPr>
          </a:p>
          <a:p>
            <a:pPr marL="228600" lvl="0" indent="-228600" algn="just" rtl="0">
              <a:lnSpc>
                <a:spcPct val="120000"/>
              </a:lnSpc>
              <a:spcBef>
                <a:spcPts val="1000"/>
              </a:spcBef>
              <a:spcAft>
                <a:spcPts val="0"/>
              </a:spcAft>
              <a:buClr>
                <a:schemeClr val="dk1"/>
              </a:buClr>
              <a:buSzPct val="100000"/>
              <a:buFont typeface="Times New Roman"/>
              <a:buChar char="⮚"/>
            </a:pPr>
            <a:r>
              <a:rPr lang="en-US" sz="9600">
                <a:latin typeface="Times New Roman"/>
                <a:ea typeface="Times New Roman"/>
                <a:cs typeface="Times New Roman"/>
                <a:sym typeface="Times New Roman"/>
              </a:rPr>
              <a:t>    </a:t>
            </a:r>
            <a:r>
              <a:rPr lang="en-US" sz="9600" i="0">
                <a:latin typeface="Times New Roman"/>
                <a:ea typeface="Times New Roman"/>
                <a:cs typeface="Times New Roman"/>
                <a:sym typeface="Times New Roman"/>
              </a:rPr>
              <a:t>Dashboard UX/UI design and development </a:t>
            </a:r>
            <a:endParaRPr sz="9600">
              <a:latin typeface="Times New Roman"/>
              <a:ea typeface="Times New Roman"/>
              <a:cs typeface="Times New Roman"/>
              <a:sym typeface="Times New Roman"/>
            </a:endParaRPr>
          </a:p>
          <a:p>
            <a:pPr marL="228600" lvl="0" indent="-228600" algn="just" rtl="0">
              <a:lnSpc>
                <a:spcPct val="120000"/>
              </a:lnSpc>
              <a:spcBef>
                <a:spcPts val="1000"/>
              </a:spcBef>
              <a:spcAft>
                <a:spcPts val="0"/>
              </a:spcAft>
              <a:buClr>
                <a:schemeClr val="dk1"/>
              </a:buClr>
              <a:buSzPct val="100000"/>
              <a:buFont typeface="Times New Roman"/>
              <a:buChar char="⮚"/>
            </a:pPr>
            <a:r>
              <a:rPr lang="en-US" sz="9600" i="0">
                <a:latin typeface="Times New Roman"/>
                <a:ea typeface="Times New Roman"/>
                <a:cs typeface="Times New Roman"/>
                <a:sym typeface="Times New Roman"/>
              </a:rPr>
              <a:t>    Model Analysis.</a:t>
            </a:r>
            <a:endParaRPr sz="960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ts val="450"/>
              <a:buFont typeface="Courier New"/>
              <a:buNone/>
            </a:pPr>
            <a:endParaRPr sz="9600" b="1">
              <a:solidFill>
                <a:srgbClr val="3F3F3F"/>
              </a:solidFill>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ts val="450"/>
              <a:buFont typeface="Noto Sans Symbols"/>
              <a:buNone/>
            </a:pPr>
            <a:endParaRPr sz="9600" b="1">
              <a:solidFill>
                <a:srgbClr val="3F3F3F"/>
              </a:solidFill>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ts val="450"/>
              <a:buFont typeface="Noto Sans Symbols"/>
              <a:buNone/>
            </a:pPr>
            <a:endParaRPr sz="9600" b="1">
              <a:solidFill>
                <a:srgbClr val="3F3F3F"/>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3F3F3F"/>
              </a:buClr>
              <a:buSzPts val="450"/>
              <a:buNone/>
            </a:pPr>
            <a:r>
              <a:rPr lang="en-US" sz="9600" b="1">
                <a:solidFill>
                  <a:srgbClr val="3F3F3F"/>
                </a:solidFill>
                <a:latin typeface="Times New Roman"/>
                <a:ea typeface="Times New Roman"/>
                <a:cs typeface="Times New Roman"/>
                <a:sym typeface="Times New Roman"/>
              </a:rPr>
              <a:t>    </a:t>
            </a:r>
            <a:endParaRPr sz="9600" b="1">
              <a:solidFill>
                <a:srgbClr val="3F3F3F"/>
              </a:solidFill>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ts val="450"/>
              <a:buNone/>
            </a:pPr>
            <a:endParaRPr sz="9600">
              <a:latin typeface="Times New Roman"/>
              <a:ea typeface="Times New Roman"/>
              <a:cs typeface="Times New Roman"/>
              <a:sym typeface="Times New Roman"/>
            </a:endParaRPr>
          </a:p>
          <a:p>
            <a:pPr marL="228600" lvl="0" indent="-200025" algn="just" rtl="0">
              <a:lnSpc>
                <a:spcPct val="90000"/>
              </a:lnSpc>
              <a:spcBef>
                <a:spcPts val="1000"/>
              </a:spcBef>
              <a:spcAft>
                <a:spcPts val="0"/>
              </a:spcAft>
              <a:buClr>
                <a:schemeClr val="dk1"/>
              </a:buClr>
              <a:buSzPct val="100000"/>
              <a:buNone/>
            </a:pPr>
            <a:endParaRPr sz="1800"/>
          </a:p>
          <a:p>
            <a:pPr marL="228600" lvl="0" indent="-200025" algn="just" rtl="0">
              <a:lnSpc>
                <a:spcPct val="90000"/>
              </a:lnSpc>
              <a:spcBef>
                <a:spcPts val="1000"/>
              </a:spcBef>
              <a:spcAft>
                <a:spcPts val="0"/>
              </a:spcAft>
              <a:buClr>
                <a:schemeClr val="dk1"/>
              </a:buClr>
              <a:buSzPct val="100000"/>
              <a:buNone/>
            </a:pPr>
            <a:endParaRPr sz="1800"/>
          </a:p>
          <a:p>
            <a:pPr marL="228600" lvl="0" indent="-200025" algn="just" rtl="0">
              <a:lnSpc>
                <a:spcPct val="90000"/>
              </a:lnSpc>
              <a:spcBef>
                <a:spcPts val="1000"/>
              </a:spcBef>
              <a:spcAft>
                <a:spcPts val="0"/>
              </a:spcAft>
              <a:buClr>
                <a:schemeClr val="dk1"/>
              </a:buClr>
              <a:buSzPct val="100000"/>
              <a:buNone/>
            </a:pPr>
            <a:endParaRPr sz="1800"/>
          </a:p>
        </p:txBody>
      </p:sp>
      <p:sp>
        <p:nvSpPr>
          <p:cNvPr id="124" name="Google Shape;124;p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25" name="Google Shape;1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1991544" y="234152"/>
            <a:ext cx="7467600" cy="108012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INTRODUCTION</a:t>
            </a:r>
            <a:br>
              <a:rPr lang="en-US"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32" name="Google Shape;132;p5"/>
          <p:cNvSpPr txBox="1">
            <a:spLocks noGrp="1"/>
          </p:cNvSpPr>
          <p:nvPr>
            <p:ph type="body" idx="1"/>
          </p:nvPr>
        </p:nvSpPr>
        <p:spPr>
          <a:xfrm>
            <a:off x="408584" y="1341765"/>
            <a:ext cx="10945216" cy="4458816"/>
          </a:xfrm>
          <a:prstGeom prst="rect">
            <a:avLst/>
          </a:prstGeom>
          <a:noFill/>
          <a:ln>
            <a:noFill/>
          </a:ln>
        </p:spPr>
        <p:txBody>
          <a:bodyPr spcFirstLastPara="1" wrap="square" lIns="91425" tIns="45700" rIns="91425" bIns="45700" anchor="t" anchorCtr="0">
            <a:normAutofit fontScale="25000" lnSpcReduction="20000"/>
          </a:bodyPr>
          <a:lstStyle/>
          <a:p>
            <a:pPr marL="457200" lvl="0" indent="-383381" algn="l" rtl="0">
              <a:lnSpc>
                <a:spcPct val="150000"/>
              </a:lnSpc>
              <a:spcBef>
                <a:spcPts val="0"/>
              </a:spcBef>
              <a:spcAft>
                <a:spcPts val="0"/>
              </a:spcAft>
              <a:buSzPct val="100000"/>
              <a:buFont typeface="Times New Roman"/>
              <a:buChar char="•"/>
            </a:pPr>
            <a:r>
              <a:rPr lang="en-US" sz="9750">
                <a:latin typeface="Times New Roman"/>
                <a:ea typeface="Times New Roman"/>
                <a:cs typeface="Times New Roman"/>
                <a:sym typeface="Times New Roman"/>
              </a:rPr>
              <a:t>In today’s world, Smart phones have changed our lives and have become an indispensable part of our lives because of its specialty to simplify our routine work and thereby saving our time.</a:t>
            </a:r>
            <a:endParaRPr sz="9750">
              <a:latin typeface="Times New Roman"/>
              <a:ea typeface="Times New Roman"/>
              <a:cs typeface="Times New Roman"/>
              <a:sym typeface="Times New Roman"/>
            </a:endParaRPr>
          </a:p>
          <a:p>
            <a:pPr marL="457200" lvl="0" indent="-383381" algn="l" rtl="0">
              <a:lnSpc>
                <a:spcPct val="150000"/>
              </a:lnSpc>
              <a:spcBef>
                <a:spcPts val="0"/>
              </a:spcBef>
              <a:spcAft>
                <a:spcPts val="0"/>
              </a:spcAft>
              <a:buSzPct val="100000"/>
              <a:buFont typeface="Times New Roman"/>
              <a:buChar char="•"/>
            </a:pPr>
            <a:r>
              <a:rPr lang="en-US" sz="9750">
                <a:latin typeface="Times New Roman"/>
                <a:ea typeface="Times New Roman"/>
                <a:cs typeface="Times New Roman"/>
                <a:sym typeface="Times New Roman"/>
              </a:rPr>
              <a:t>Currently most of the Examination like organizational recruitment, University class test are paper based, which costs time and resources. Questionnaire is developed, printed, and then collect data, entry, editing, cleaning, which time consuming and costly.</a:t>
            </a:r>
            <a:endParaRPr sz="9750">
              <a:latin typeface="Times New Roman"/>
              <a:ea typeface="Times New Roman"/>
              <a:cs typeface="Times New Roman"/>
              <a:sym typeface="Times New Roman"/>
            </a:endParaRPr>
          </a:p>
          <a:p>
            <a:pPr marL="457200" lvl="0" indent="-383381" algn="l" rtl="0">
              <a:lnSpc>
                <a:spcPct val="150000"/>
              </a:lnSpc>
              <a:spcBef>
                <a:spcPts val="0"/>
              </a:spcBef>
              <a:spcAft>
                <a:spcPts val="0"/>
              </a:spcAft>
              <a:buSzPct val="100000"/>
              <a:buFont typeface="Times New Roman"/>
              <a:buChar char="•"/>
            </a:pPr>
            <a:r>
              <a:rPr lang="en-US" sz="9750">
                <a:latin typeface="Times New Roman"/>
                <a:ea typeface="Times New Roman"/>
                <a:cs typeface="Times New Roman"/>
                <a:sym typeface="Times New Roman"/>
              </a:rPr>
              <a:t> Proposed application is the starting for avoid those circumstances which are been currently faced by any organization.</a:t>
            </a:r>
            <a:endParaRPr sz="9750">
              <a:latin typeface="Times New Roman"/>
              <a:ea typeface="Times New Roman"/>
              <a:cs typeface="Times New Roman"/>
              <a:sym typeface="Times New Roman"/>
            </a:endParaRPr>
          </a:p>
          <a:p>
            <a:pPr marL="228600" lvl="0" indent="-76200" algn="l" rtl="0">
              <a:lnSpc>
                <a:spcPct val="150000"/>
              </a:lnSpc>
              <a:spcBef>
                <a:spcPts val="1000"/>
              </a:spcBef>
              <a:spcAft>
                <a:spcPts val="0"/>
              </a:spcAft>
              <a:buClr>
                <a:schemeClr val="dk1"/>
              </a:buClr>
              <a:buSzPts val="600"/>
              <a:buNone/>
            </a:pPr>
            <a:endParaRPr sz="9750" b="1">
              <a:latin typeface="Times New Roman"/>
              <a:ea typeface="Times New Roman"/>
              <a:cs typeface="Times New Roman"/>
              <a:sym typeface="Times New Roman"/>
            </a:endParaRPr>
          </a:p>
          <a:p>
            <a:pPr marL="228600" lvl="0" indent="-114300" algn="l" rtl="0">
              <a:lnSpc>
                <a:spcPct val="120000"/>
              </a:lnSpc>
              <a:spcBef>
                <a:spcPts val="1000"/>
              </a:spcBef>
              <a:spcAft>
                <a:spcPts val="0"/>
              </a:spcAft>
              <a:buClr>
                <a:schemeClr val="dk1"/>
              </a:buClr>
              <a:buSzPct val="100000"/>
              <a:buFont typeface="Noto Sans Symbols"/>
              <a:buNone/>
            </a:pPr>
            <a:endParaRPr sz="1800"/>
          </a:p>
        </p:txBody>
      </p:sp>
      <p:sp>
        <p:nvSpPr>
          <p:cNvPr id="133" name="Google Shape;133;p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34" name="Google Shape;1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35" name="Google Shape;1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                           LITERATURE SURVEY</a:t>
            </a:r>
            <a:endParaRPr sz="3200"/>
          </a:p>
        </p:txBody>
      </p:sp>
      <p:sp>
        <p:nvSpPr>
          <p:cNvPr id="141" name="Google Shape;141;p6"/>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Library management App using Android </a:t>
            </a:r>
            <a:r>
              <a:rPr lang="en-US" sz="2400" dirty="0" err="1">
                <a:latin typeface="Times New Roman"/>
                <a:ea typeface="Times New Roman"/>
                <a:cs typeface="Times New Roman"/>
                <a:sym typeface="Times New Roman"/>
              </a:rPr>
              <a:t>Studio:Vaibhavi</a:t>
            </a:r>
            <a:r>
              <a:rPr lang="en-US" sz="2400" dirty="0">
                <a:latin typeface="Times New Roman"/>
                <a:ea typeface="Times New Roman"/>
                <a:cs typeface="Times New Roman"/>
                <a:sym typeface="Times New Roman"/>
              </a:rPr>
              <a:t> Balaji </a:t>
            </a:r>
            <a:r>
              <a:rPr lang="en-US" sz="2400" dirty="0" err="1">
                <a:latin typeface="Times New Roman"/>
                <a:ea typeface="Times New Roman"/>
                <a:cs typeface="Times New Roman"/>
                <a:sym typeface="Times New Roman"/>
              </a:rPr>
              <a:t>Kunale</a:t>
            </a:r>
            <a:r>
              <a:rPr lang="en-US" sz="2400" dirty="0">
                <a:latin typeface="Times New Roman"/>
                <a:ea typeface="Times New Roman"/>
                <a:cs typeface="Times New Roman"/>
                <a:sym typeface="Times New Roman"/>
              </a:rPr>
              <a:t>, et. al. International Journal of Engineering Research and Applications www.ijera.com ISSN: 2248-9622, Vol. 11, Issue 6, (Series-II) June 2021, pp. 39-41.</a:t>
            </a:r>
            <a:endParaRPr sz="2400" i="0" u="none" strike="noStrike" dirty="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Android is rapidly getting famous, and therefore the number of its users are increasing day by day, because it's easy to access the required Android-based apps on tablets and smartphones .</a:t>
            </a:r>
            <a:endParaRPr sz="2400" dirty="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 Therefore, we found the use of the Android App is less complicated and longer efficient to facilitate the users during this way with none difficulty.</a:t>
            </a:r>
            <a:endParaRPr sz="2400" dirty="0">
              <a:latin typeface="Times New Roman"/>
              <a:ea typeface="Times New Roman"/>
              <a:cs typeface="Times New Roman"/>
              <a:sym typeface="Times New Roman"/>
            </a:endParaRPr>
          </a:p>
          <a:p>
            <a:pPr marL="228600" lvl="0" indent="-76200" algn="l" rtl="0">
              <a:lnSpc>
                <a:spcPct val="15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228600" lvl="0" indent="0" algn="l" rtl="0">
              <a:lnSpc>
                <a:spcPct val="90000"/>
              </a:lnSpc>
              <a:spcBef>
                <a:spcPts val="1000"/>
              </a:spcBef>
              <a:spcAft>
                <a:spcPts val="0"/>
              </a:spcAft>
              <a:buNone/>
            </a:pPr>
            <a:endParaRPr sz="2400" dirty="0">
              <a:latin typeface="Times New Roman"/>
              <a:ea typeface="Times New Roman"/>
              <a:cs typeface="Times New Roman"/>
              <a:sym typeface="Times New Roman"/>
            </a:endParaRPr>
          </a:p>
        </p:txBody>
      </p:sp>
      <p:sp>
        <p:nvSpPr>
          <p:cNvPr id="142" name="Google Shape;142;p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43" name="Google Shape;1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44" name="Google Shape;1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1775520" y="286922"/>
            <a:ext cx="7467600" cy="78656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REQUIREMENTS</a:t>
            </a:r>
            <a:endParaRPr/>
          </a:p>
        </p:txBody>
      </p:sp>
      <p:sp>
        <p:nvSpPr>
          <p:cNvPr id="150" name="Google Shape;150;p7"/>
          <p:cNvSpPr txBox="1">
            <a:spLocks noGrp="1"/>
          </p:cNvSpPr>
          <p:nvPr>
            <p:ph type="body" idx="1"/>
          </p:nvPr>
        </p:nvSpPr>
        <p:spPr>
          <a:xfrm>
            <a:off x="767409" y="932605"/>
            <a:ext cx="10729192" cy="52451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3F3F3F"/>
              </a:buClr>
              <a:buSzPts val="2000"/>
              <a:buNone/>
            </a:pPr>
            <a:r>
              <a:rPr lang="en-US" sz="2000" b="1">
                <a:solidFill>
                  <a:srgbClr val="3F3F3F"/>
                </a:solidFill>
                <a:latin typeface="Times New Roman"/>
                <a:ea typeface="Times New Roman"/>
                <a:cs typeface="Times New Roman"/>
                <a:sym typeface="Times New Roman"/>
              </a:rPr>
              <a:t>Hardware Requirements</a:t>
            </a:r>
            <a:endParaRPr/>
          </a:p>
          <a:p>
            <a:pPr marL="1600200" lvl="3" indent="-228600" algn="l" rtl="0">
              <a:lnSpc>
                <a:spcPct val="100000"/>
              </a:lnSpc>
              <a:spcBef>
                <a:spcPts val="705"/>
              </a:spcBef>
              <a:spcAft>
                <a:spcPts val="0"/>
              </a:spcAft>
              <a:buClr>
                <a:schemeClr val="dk1"/>
              </a:buClr>
              <a:buSzPts val="2000"/>
              <a:buFont typeface="Arial"/>
              <a:buChar char="•"/>
            </a:pPr>
            <a:r>
              <a:rPr lang="en-US" sz="2000" b="1">
                <a:latin typeface="Times New Roman"/>
                <a:ea typeface="Times New Roman"/>
                <a:cs typeface="Times New Roman"/>
                <a:sym typeface="Times New Roman"/>
              </a:rPr>
              <a:t>CPU</a:t>
            </a:r>
            <a:r>
              <a:rPr lang="en-US" sz="2000">
                <a:latin typeface="Times New Roman"/>
                <a:ea typeface="Times New Roman"/>
                <a:cs typeface="Times New Roman"/>
                <a:sym typeface="Times New Roman"/>
              </a:rPr>
              <a:t>: Pentium processor and above</a:t>
            </a:r>
            <a:endParaRPr sz="2000">
              <a:latin typeface="Calibri"/>
              <a:ea typeface="Calibri"/>
              <a:cs typeface="Calibri"/>
              <a:sym typeface="Calibri"/>
            </a:endParaRPr>
          </a:p>
          <a:p>
            <a:pPr marL="1600200" lvl="3" indent="-228600" algn="l" rtl="0">
              <a:lnSpc>
                <a:spcPct val="100000"/>
              </a:lnSpc>
              <a:spcBef>
                <a:spcPts val="1650"/>
              </a:spcBef>
              <a:spcAft>
                <a:spcPts val="0"/>
              </a:spcAft>
              <a:buClr>
                <a:schemeClr val="dk1"/>
              </a:buClr>
              <a:buSzPts val="2000"/>
              <a:buFont typeface="Arial"/>
              <a:buChar char="•"/>
            </a:pPr>
            <a:r>
              <a:rPr lang="en-US" sz="2000" b="1">
                <a:latin typeface="Times New Roman"/>
                <a:ea typeface="Times New Roman"/>
                <a:cs typeface="Times New Roman"/>
                <a:sym typeface="Times New Roman"/>
              </a:rPr>
              <a:t>RAM</a:t>
            </a:r>
            <a:r>
              <a:rPr lang="en-US" sz="2000">
                <a:latin typeface="Times New Roman"/>
                <a:ea typeface="Times New Roman"/>
                <a:cs typeface="Times New Roman"/>
                <a:sym typeface="Times New Roman"/>
              </a:rPr>
              <a:t>: 4 GB</a:t>
            </a:r>
            <a:endParaRPr sz="2000">
              <a:latin typeface="Calibri"/>
              <a:ea typeface="Calibri"/>
              <a:cs typeface="Calibri"/>
              <a:sym typeface="Calibri"/>
            </a:endParaRPr>
          </a:p>
          <a:p>
            <a:pPr marL="1600200" lvl="3" indent="-228600" algn="l" rtl="0">
              <a:lnSpc>
                <a:spcPct val="100000"/>
              </a:lnSpc>
              <a:spcBef>
                <a:spcPts val="1640"/>
              </a:spcBef>
              <a:spcAft>
                <a:spcPts val="0"/>
              </a:spcAft>
              <a:buClr>
                <a:schemeClr val="dk1"/>
              </a:buClr>
              <a:buSzPts val="2000"/>
              <a:buFont typeface="Arial"/>
              <a:buChar char="•"/>
            </a:pPr>
            <a:r>
              <a:rPr lang="en-US" sz="2000" b="1">
                <a:latin typeface="Times New Roman"/>
                <a:ea typeface="Times New Roman"/>
                <a:cs typeface="Times New Roman"/>
                <a:sym typeface="Times New Roman"/>
              </a:rPr>
              <a:t>HDD</a:t>
            </a:r>
            <a:r>
              <a:rPr lang="en-US" sz="2000">
                <a:latin typeface="Times New Roman"/>
                <a:ea typeface="Times New Roman"/>
                <a:cs typeface="Times New Roman"/>
                <a:sym typeface="Times New Roman"/>
              </a:rPr>
              <a:t>: 40 GB</a:t>
            </a:r>
            <a:endParaRPr sz="2000">
              <a:latin typeface="Calibri"/>
              <a:ea typeface="Calibri"/>
              <a:cs typeface="Calibri"/>
              <a:sym typeface="Calibri"/>
            </a:endParaRPr>
          </a:p>
          <a:p>
            <a:pPr marL="0" lvl="0" indent="0" algn="l" rtl="0">
              <a:lnSpc>
                <a:spcPct val="100000"/>
              </a:lnSpc>
              <a:spcBef>
                <a:spcPts val="2000"/>
              </a:spcBef>
              <a:spcAft>
                <a:spcPts val="0"/>
              </a:spcAft>
              <a:buClr>
                <a:srgbClr val="3F3F3F"/>
              </a:buClr>
              <a:buSzPts val="2000"/>
              <a:buNone/>
            </a:pPr>
            <a:r>
              <a:rPr lang="en-US" sz="2000" b="1">
                <a:solidFill>
                  <a:srgbClr val="3F3F3F"/>
                </a:solidFill>
                <a:latin typeface="Times New Roman"/>
                <a:ea typeface="Times New Roman"/>
                <a:cs typeface="Times New Roman"/>
                <a:sym typeface="Times New Roman"/>
              </a:rPr>
              <a:t>Software Requirements</a:t>
            </a:r>
            <a:endParaRPr/>
          </a:p>
          <a:p>
            <a:pPr marL="1600200" lvl="3" indent="-228600" algn="l" rtl="0">
              <a:lnSpc>
                <a:spcPct val="100000"/>
              </a:lnSpc>
              <a:spcBef>
                <a:spcPts val="705"/>
              </a:spcBef>
              <a:spcAft>
                <a:spcPts val="0"/>
              </a:spcAft>
              <a:buClr>
                <a:schemeClr val="dk1"/>
              </a:buClr>
              <a:buSzPts val="2000"/>
              <a:buFont typeface="Arial"/>
              <a:buChar char="•"/>
            </a:pPr>
            <a:r>
              <a:rPr lang="en-US" sz="2000" b="1">
                <a:latin typeface="Times New Roman"/>
                <a:ea typeface="Times New Roman"/>
                <a:cs typeface="Times New Roman"/>
                <a:sym typeface="Times New Roman"/>
              </a:rPr>
              <a:t>Operating System: </a:t>
            </a:r>
            <a:r>
              <a:rPr lang="en-US" sz="2000">
                <a:latin typeface="Times New Roman"/>
                <a:ea typeface="Times New Roman"/>
                <a:cs typeface="Times New Roman"/>
                <a:sym typeface="Times New Roman"/>
              </a:rPr>
              <a:t>Windows 8 and above</a:t>
            </a:r>
            <a:endParaRPr sz="2000">
              <a:latin typeface="Calibri"/>
              <a:ea typeface="Calibri"/>
              <a:cs typeface="Calibri"/>
              <a:sym typeface="Calibri"/>
            </a:endParaRPr>
          </a:p>
          <a:p>
            <a:pPr marL="1600200" lvl="3" indent="-228600" algn="l" rtl="0">
              <a:lnSpc>
                <a:spcPct val="100000"/>
              </a:lnSpc>
              <a:spcBef>
                <a:spcPts val="1640"/>
              </a:spcBef>
              <a:spcAft>
                <a:spcPts val="0"/>
              </a:spcAft>
              <a:buClr>
                <a:schemeClr val="dk1"/>
              </a:buClr>
              <a:buSzPts val="2000"/>
              <a:buFont typeface="Arial"/>
              <a:buChar char="•"/>
            </a:pPr>
            <a:r>
              <a:rPr lang="en-US" sz="2000" b="1">
                <a:latin typeface="Times New Roman"/>
                <a:ea typeface="Times New Roman"/>
                <a:cs typeface="Times New Roman"/>
                <a:sym typeface="Times New Roman"/>
              </a:rPr>
              <a:t>Editor:</a:t>
            </a:r>
            <a:r>
              <a:rPr lang="en-US" sz="2000">
                <a:latin typeface="Times New Roman"/>
                <a:ea typeface="Times New Roman"/>
                <a:cs typeface="Times New Roman"/>
                <a:sym typeface="Times New Roman"/>
              </a:rPr>
              <a:t>  Visual Studio Code</a:t>
            </a:r>
            <a:endParaRPr sz="2000">
              <a:latin typeface="Calibri"/>
              <a:ea typeface="Calibri"/>
              <a:cs typeface="Calibri"/>
              <a:sym typeface="Calibri"/>
            </a:endParaRPr>
          </a:p>
          <a:p>
            <a:pPr marL="1600200" lvl="3" indent="-228600" algn="l" rtl="0">
              <a:lnSpc>
                <a:spcPct val="100000"/>
              </a:lnSpc>
              <a:spcBef>
                <a:spcPts val="1640"/>
              </a:spcBef>
              <a:spcAft>
                <a:spcPts val="0"/>
              </a:spcAft>
              <a:buClr>
                <a:schemeClr val="dk1"/>
              </a:buClr>
              <a:buSzPts val="2000"/>
              <a:buFont typeface="Arial"/>
              <a:buChar char="•"/>
            </a:pPr>
            <a:r>
              <a:rPr lang="en-US" sz="2000" b="1">
                <a:latin typeface="Times New Roman"/>
                <a:ea typeface="Times New Roman"/>
                <a:cs typeface="Times New Roman"/>
                <a:sym typeface="Times New Roman"/>
              </a:rPr>
              <a:t>IDE:</a:t>
            </a:r>
            <a:r>
              <a:rPr lang="en-US" sz="2000">
                <a:latin typeface="Times New Roman"/>
                <a:ea typeface="Times New Roman"/>
                <a:cs typeface="Times New Roman"/>
                <a:sym typeface="Times New Roman"/>
              </a:rPr>
              <a:t> VS Code</a:t>
            </a:r>
            <a:endParaRPr sz="2000">
              <a:latin typeface="Calibri"/>
              <a:ea typeface="Calibri"/>
              <a:cs typeface="Calibri"/>
              <a:sym typeface="Calibri"/>
            </a:endParaRPr>
          </a:p>
          <a:p>
            <a:pPr marL="1600200" lvl="3" indent="-228600" algn="l" rtl="0">
              <a:lnSpc>
                <a:spcPct val="100000"/>
              </a:lnSpc>
              <a:spcBef>
                <a:spcPts val="1640"/>
              </a:spcBef>
              <a:spcAft>
                <a:spcPts val="0"/>
              </a:spcAft>
              <a:buClr>
                <a:schemeClr val="dk1"/>
              </a:buClr>
              <a:buSzPts val="2000"/>
              <a:buFont typeface="Arial"/>
              <a:buChar char="•"/>
            </a:pPr>
            <a:r>
              <a:rPr lang="en-US" sz="2000" b="1">
                <a:latin typeface="Times New Roman"/>
                <a:ea typeface="Times New Roman"/>
                <a:cs typeface="Times New Roman"/>
                <a:sym typeface="Times New Roman"/>
              </a:rPr>
              <a:t>Front-end Language</a:t>
            </a:r>
            <a:r>
              <a:rPr lang="en-US" sz="2000">
                <a:latin typeface="Times New Roman"/>
                <a:ea typeface="Times New Roman"/>
                <a:cs typeface="Times New Roman"/>
                <a:sym typeface="Times New Roman"/>
              </a:rPr>
              <a:t>: Dart</a:t>
            </a:r>
            <a:endParaRPr/>
          </a:p>
          <a:p>
            <a:pPr marL="1600200" lvl="3" indent="-228600" algn="l" rtl="0">
              <a:lnSpc>
                <a:spcPct val="100000"/>
              </a:lnSpc>
              <a:spcBef>
                <a:spcPts val="1640"/>
              </a:spcBef>
              <a:spcAft>
                <a:spcPts val="0"/>
              </a:spcAft>
              <a:buClr>
                <a:schemeClr val="dk1"/>
              </a:buClr>
              <a:buSzPts val="2000"/>
              <a:buFont typeface="Arial"/>
              <a:buChar char="•"/>
            </a:pPr>
            <a:r>
              <a:rPr lang="en-US" sz="2000" b="1">
                <a:latin typeface="Times New Roman"/>
                <a:ea typeface="Times New Roman"/>
                <a:cs typeface="Times New Roman"/>
                <a:sym typeface="Times New Roman"/>
              </a:rPr>
              <a:t>Minimum Android Version </a:t>
            </a:r>
            <a:r>
              <a:rPr lang="en-US" sz="2000">
                <a:latin typeface="Times New Roman"/>
                <a:ea typeface="Times New Roman"/>
                <a:cs typeface="Times New Roman"/>
                <a:sym typeface="Times New Roman"/>
              </a:rPr>
              <a:t>: Froyo (API Level 8)</a:t>
            </a:r>
            <a:endParaRPr sz="2000">
              <a:latin typeface="Times New Roman"/>
              <a:ea typeface="Times New Roman"/>
              <a:cs typeface="Times New Roman"/>
              <a:sym typeface="Times New Roman"/>
            </a:endParaRPr>
          </a:p>
          <a:p>
            <a:pPr marL="1600200" lvl="3" indent="-76200" algn="l" rtl="0">
              <a:lnSpc>
                <a:spcPct val="115000"/>
              </a:lnSpc>
              <a:spcBef>
                <a:spcPts val="1640"/>
              </a:spcBef>
              <a:spcAft>
                <a:spcPts val="0"/>
              </a:spcAft>
              <a:buClr>
                <a:schemeClr val="dk1"/>
              </a:buClr>
              <a:buSzPts val="2400"/>
              <a:buFont typeface="Arial"/>
              <a:buNone/>
            </a:pPr>
            <a:endParaRPr sz="2400">
              <a:latin typeface="Calibri"/>
              <a:ea typeface="Calibri"/>
              <a:cs typeface="Calibri"/>
              <a:sym typeface="Calibri"/>
            </a:endParaRPr>
          </a:p>
          <a:p>
            <a:pPr marL="0" lvl="0" indent="0" algn="l" rtl="0">
              <a:lnSpc>
                <a:spcPct val="150000"/>
              </a:lnSpc>
              <a:spcBef>
                <a:spcPts val="2000"/>
              </a:spcBef>
              <a:spcAft>
                <a:spcPts val="0"/>
              </a:spcAft>
              <a:buClr>
                <a:schemeClr val="dk1"/>
              </a:buClr>
              <a:buSzPts val="2400"/>
              <a:buNone/>
            </a:pPr>
            <a:endParaRPr sz="2400" b="1">
              <a:solidFill>
                <a:srgbClr val="3F3F3F"/>
              </a:solidFill>
              <a:latin typeface="Times New Roman"/>
              <a:ea typeface="Times New Roman"/>
              <a:cs typeface="Times New Roman"/>
              <a:sym typeface="Times New Roman"/>
            </a:endParaRPr>
          </a:p>
          <a:p>
            <a:pPr marL="355600" lvl="0" indent="-203200" algn="l" rtl="0">
              <a:lnSpc>
                <a:spcPct val="150000"/>
              </a:lnSpc>
              <a:spcBef>
                <a:spcPts val="1000"/>
              </a:spcBef>
              <a:spcAft>
                <a:spcPts val="0"/>
              </a:spcAft>
              <a:buClr>
                <a:schemeClr val="dk1"/>
              </a:buClr>
              <a:buSzPts val="2400"/>
              <a:buFont typeface="Noto Sans Symbols"/>
              <a:buNone/>
            </a:pPr>
            <a:endParaRPr sz="2400" b="1">
              <a:solidFill>
                <a:srgbClr val="3F3F3F"/>
              </a:solidFill>
              <a:latin typeface="Times New Roman"/>
              <a:ea typeface="Times New Roman"/>
              <a:cs typeface="Times New Roman"/>
              <a:sym typeface="Times New Roman"/>
            </a:endParaRPr>
          </a:p>
          <a:p>
            <a:pPr marL="355600" lvl="0" indent="-203200" algn="l" rtl="0">
              <a:lnSpc>
                <a:spcPct val="150000"/>
              </a:lnSpc>
              <a:spcBef>
                <a:spcPts val="1000"/>
              </a:spcBef>
              <a:spcAft>
                <a:spcPts val="0"/>
              </a:spcAft>
              <a:buClr>
                <a:schemeClr val="dk1"/>
              </a:buClr>
              <a:buSzPts val="2400"/>
              <a:buFont typeface="Noto Sans Symbols"/>
              <a:buNone/>
            </a:pPr>
            <a:endParaRPr sz="2400" b="1">
              <a:solidFill>
                <a:srgbClr val="3F3F3F"/>
              </a:solidFill>
              <a:latin typeface="Times New Roman"/>
              <a:ea typeface="Times New Roman"/>
              <a:cs typeface="Times New Roman"/>
              <a:sym typeface="Times New Roman"/>
            </a:endParaRPr>
          </a:p>
        </p:txBody>
      </p:sp>
      <p:sp>
        <p:nvSpPr>
          <p:cNvPr id="151" name="Google Shape;151;p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412192" y="196536"/>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SYSTEM DESIGN</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160" name="Google Shape;160;p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61" name="Google Shape;16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62" name="Google Shape;162;p8"/>
          <p:cNvSpPr txBox="1"/>
          <p:nvPr/>
        </p:nvSpPr>
        <p:spPr>
          <a:xfrm>
            <a:off x="17703" y="842399"/>
            <a:ext cx="11304600" cy="51732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800"/>
              <a:buFont typeface="Arial"/>
              <a:buNone/>
            </a:pPr>
            <a:endParaRPr sz="1800" b="1" i="0" u="none" strike="noStrike" cap="none">
              <a:solidFill>
                <a:srgbClr val="3F3F3F"/>
              </a:solidFill>
              <a:latin typeface="Times New Roman"/>
              <a:ea typeface="Times New Roman"/>
              <a:cs typeface="Times New Roman"/>
              <a:sym typeface="Times New Roman"/>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64" name="Google Shape;164;p8"/>
          <p:cNvSpPr txBox="1"/>
          <p:nvPr/>
        </p:nvSpPr>
        <p:spPr>
          <a:xfrm>
            <a:off x="412192" y="902549"/>
            <a:ext cx="3888300" cy="5232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800"/>
              <a:buFont typeface="Arial"/>
              <a:buChar char="•"/>
            </a:pPr>
            <a:endParaRPr sz="2800" b="1" i="0" u="none" strike="noStrike" cap="none">
              <a:solidFill>
                <a:schemeClr val="dk1"/>
              </a:solidFill>
              <a:latin typeface="Times New Roman"/>
              <a:ea typeface="Times New Roman"/>
              <a:cs typeface="Times New Roman"/>
              <a:sym typeface="Times New Roman"/>
            </a:endParaRPr>
          </a:p>
        </p:txBody>
      </p:sp>
      <p:pic>
        <p:nvPicPr>
          <p:cNvPr id="165" name="Google Shape;165;p8"/>
          <p:cNvPicPr preferRelativeResize="0"/>
          <p:nvPr/>
        </p:nvPicPr>
        <p:blipFill rotWithShape="1">
          <a:blip r:embed="rId3">
            <a:alphaModFix/>
          </a:blip>
          <a:srcRect l="-117349" r="117350"/>
          <a:stretch/>
        </p:blipFill>
        <p:spPr>
          <a:xfrm>
            <a:off x="-1374558" y="725159"/>
            <a:ext cx="5832648" cy="5268015"/>
          </a:xfrm>
          <a:prstGeom prst="rect">
            <a:avLst/>
          </a:prstGeom>
          <a:noFill/>
          <a:ln>
            <a:noFill/>
          </a:ln>
        </p:spPr>
      </p:pic>
      <p:pic>
        <p:nvPicPr>
          <p:cNvPr id="166" name="Google Shape;166;p8"/>
          <p:cNvPicPr preferRelativeResize="0"/>
          <p:nvPr/>
        </p:nvPicPr>
        <p:blipFill>
          <a:blip r:embed="rId4">
            <a:alphaModFix/>
          </a:blip>
          <a:stretch>
            <a:fillRect/>
          </a:stretch>
        </p:blipFill>
        <p:spPr>
          <a:xfrm>
            <a:off x="1528425" y="1088325"/>
            <a:ext cx="10100924" cy="526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2F5496"/>
              </a:buClr>
              <a:buSzPts val="3600"/>
              <a:buFont typeface="Times New Roman"/>
              <a:buNone/>
            </a:pPr>
            <a:r>
              <a:rPr lang="en-US" sz="3600">
                <a:solidFill>
                  <a:srgbClr val="2F5496"/>
                </a:solidFill>
                <a:latin typeface="Times New Roman"/>
                <a:ea typeface="Times New Roman"/>
                <a:cs typeface="Times New Roman"/>
                <a:sym typeface="Times New Roman"/>
              </a:rPr>
              <a:t>                   </a:t>
            </a:r>
            <a:r>
              <a:rPr lang="en-US" sz="3200">
                <a:solidFill>
                  <a:srgbClr val="2F5496"/>
                </a:solidFill>
                <a:latin typeface="Times New Roman"/>
                <a:ea typeface="Times New Roman"/>
                <a:cs typeface="Times New Roman"/>
                <a:sym typeface="Times New Roman"/>
              </a:rPr>
              <a:t>IMPLEMENTATION/CODING</a:t>
            </a:r>
            <a:endParaRPr sz="3200"/>
          </a:p>
        </p:txBody>
      </p:sp>
      <p:sp>
        <p:nvSpPr>
          <p:cNvPr id="173" name="Google Shape;173;p1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VIII Semester, Department of ISE, RNSIT</a:t>
            </a:r>
            <a:endParaRPr/>
          </a:p>
        </p:txBody>
      </p:sp>
      <p:sp>
        <p:nvSpPr>
          <p:cNvPr id="174" name="Google Shape;17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175" name="Google Shape;17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76" name="Google Shape;176;p10"/>
          <p:cNvSpPr txBox="1"/>
          <p:nvPr/>
        </p:nvSpPr>
        <p:spPr>
          <a:xfrm>
            <a:off x="479376" y="746886"/>
            <a:ext cx="11233248" cy="5609463"/>
          </a:xfrm>
          <a:prstGeom prst="rect">
            <a:avLst/>
          </a:prstGeom>
          <a:noFill/>
          <a:ln>
            <a:noFill/>
          </a:ln>
        </p:spPr>
        <p:txBody>
          <a:bodyPr spcFirstLastPara="1" wrap="square" lIns="91425" tIns="45700" rIns="91425" bIns="45700" anchor="t" anchorCtr="0">
            <a:normAutofit/>
          </a:bodyPr>
          <a:lstStyle/>
          <a:p>
            <a:pPr marL="0" marR="0" lvl="0" indent="0" algn="l" rtl="0">
              <a:lnSpc>
                <a:spcPct val="29687"/>
              </a:lnSpc>
              <a:spcBef>
                <a:spcPts val="0"/>
              </a:spcBef>
              <a:spcAft>
                <a:spcPts val="0"/>
              </a:spcAft>
              <a:buClr>
                <a:srgbClr val="D4D4D4"/>
              </a:buClr>
              <a:buSzPts val="4800"/>
              <a:buFont typeface="Arial"/>
              <a:buNone/>
            </a:pPr>
            <a:r>
              <a:rPr lang="en-US" sz="4800" b="0" i="0" u="none" strike="noStrike" cap="none">
                <a:solidFill>
                  <a:srgbClr val="D4D4D4"/>
                </a:solidFill>
                <a:latin typeface="Consolas"/>
                <a:ea typeface="Consolas"/>
                <a:cs typeface="Consolas"/>
                <a:sym typeface="Consolas"/>
              </a:rPr>
              <a:t> </a:t>
            </a:r>
            <a:endParaRPr sz="4800" b="0" i="0" u="none" strike="noStrike" cap="none">
              <a:solidFill>
                <a:schemeClr val="dk1"/>
              </a:solidFill>
              <a:latin typeface="Calibri"/>
              <a:ea typeface="Calibri"/>
              <a:cs typeface="Calibri"/>
              <a:sym typeface="Calibri"/>
            </a:endParaRPr>
          </a:p>
          <a:p>
            <a:pPr marL="0" marR="0" lvl="0" indent="0" algn="l" rtl="0">
              <a:lnSpc>
                <a:spcPct val="120000"/>
              </a:lnSpc>
              <a:spcBef>
                <a:spcPts val="1750"/>
              </a:spcBef>
              <a:spcAft>
                <a:spcPts val="0"/>
              </a:spcAft>
              <a:buClr>
                <a:schemeClr val="dk1"/>
              </a:buClr>
              <a:buSzPts val="4800"/>
              <a:buFont typeface="Arial"/>
              <a:buNone/>
            </a:pPr>
            <a:endParaRPr sz="4800" b="1" i="0" u="none" strike="noStrike" cap="none">
              <a:solidFill>
                <a:srgbClr val="3F3F3F"/>
              </a:solidFill>
              <a:latin typeface="Times New Roman"/>
              <a:ea typeface="Times New Roman"/>
              <a:cs typeface="Times New Roman"/>
              <a:sym typeface="Times New Roman"/>
            </a:endParaRPr>
          </a:p>
        </p:txBody>
      </p:sp>
      <p:sp>
        <p:nvSpPr>
          <p:cNvPr id="177" name="Google Shape;177;p10"/>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3000" b="1">
                <a:latin typeface="Times New Roman"/>
                <a:ea typeface="Times New Roman"/>
                <a:cs typeface="Times New Roman"/>
                <a:sym typeface="Times New Roman"/>
              </a:rPr>
              <a:t>main.dart</a:t>
            </a:r>
            <a:endParaRPr sz="3000" b="1">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D4D4D4"/>
              </a:buClr>
              <a:buSzPts val="2000"/>
              <a:buNone/>
            </a:pPr>
            <a:endParaRPr/>
          </a:p>
          <a:p>
            <a:pPr marL="0" lvl="0" indent="0" algn="l" rtl="0">
              <a:lnSpc>
                <a:spcPct val="90000"/>
              </a:lnSpc>
              <a:spcBef>
                <a:spcPts val="1000"/>
              </a:spcBef>
              <a:spcAft>
                <a:spcPts val="0"/>
              </a:spcAft>
              <a:buClr>
                <a:srgbClr val="D4D4D4"/>
              </a:buClr>
              <a:buSzPts val="2000"/>
              <a:buNone/>
            </a:pPr>
            <a:r>
              <a:rPr lang="en-US" sz="2000" b="0">
                <a:solidFill>
                  <a:srgbClr val="D4D4D4"/>
                </a:solidFill>
                <a:latin typeface="Consolas"/>
                <a:ea typeface="Consolas"/>
                <a:cs typeface="Consolas"/>
                <a:sym typeface="Consolas"/>
              </a:rPr>
              <a:t>  }</a:t>
            </a:r>
            <a:endParaRPr/>
          </a:p>
          <a:p>
            <a:pPr marL="0" lvl="0" indent="0" algn="l" rtl="0">
              <a:lnSpc>
                <a:spcPct val="90000"/>
              </a:lnSpc>
              <a:spcBef>
                <a:spcPts val="1000"/>
              </a:spcBef>
              <a:spcAft>
                <a:spcPts val="0"/>
              </a:spcAft>
              <a:buClr>
                <a:srgbClr val="D4D4D4"/>
              </a:buClr>
              <a:buSzPts val="2000"/>
              <a:buNone/>
            </a:pPr>
            <a:r>
              <a:rPr lang="en-US" sz="2000" b="0">
                <a:solidFill>
                  <a:srgbClr val="D4D4D4"/>
                </a:solidFill>
                <a:latin typeface="Consolas"/>
                <a:ea typeface="Consolas"/>
                <a:cs typeface="Consolas"/>
                <a:sym typeface="Consolas"/>
              </a:rPr>
              <a:t>}</a:t>
            </a:r>
            <a:endParaRPr/>
          </a:p>
          <a:p>
            <a:pPr marL="0" lvl="0" indent="0" algn="l" rtl="0">
              <a:lnSpc>
                <a:spcPct val="90000"/>
              </a:lnSpc>
              <a:spcBef>
                <a:spcPts val="1000"/>
              </a:spcBef>
              <a:spcAft>
                <a:spcPts val="0"/>
              </a:spcAft>
              <a:buClr>
                <a:srgbClr val="D4D4D4"/>
              </a:buClr>
              <a:buSzPts val="2000"/>
              <a:buNone/>
            </a:pPr>
            <a:br>
              <a:rPr lang="en-US" sz="2000" b="0">
                <a:solidFill>
                  <a:srgbClr val="D4D4D4"/>
                </a:solidFill>
                <a:latin typeface="Consolas"/>
                <a:ea typeface="Consolas"/>
                <a:cs typeface="Consolas"/>
                <a:sym typeface="Consolas"/>
              </a:rPr>
            </a:br>
            <a:endParaRPr sz="2000" b="0">
              <a:solidFill>
                <a:srgbClr val="D4D4D4"/>
              </a:solidFill>
              <a:latin typeface="Consolas"/>
              <a:ea typeface="Consolas"/>
              <a:cs typeface="Consolas"/>
              <a:sym typeface="Consolas"/>
            </a:endParaRPr>
          </a:p>
          <a:p>
            <a:pPr marL="228600" lvl="0" indent="-162560" algn="l" rtl="0">
              <a:lnSpc>
                <a:spcPct val="90000"/>
              </a:lnSpc>
              <a:spcBef>
                <a:spcPts val="1000"/>
              </a:spcBef>
              <a:spcAft>
                <a:spcPts val="0"/>
              </a:spcAft>
              <a:buClr>
                <a:schemeClr val="dk1"/>
              </a:buClr>
              <a:buSzPts val="3200"/>
              <a:buNone/>
            </a:pPr>
            <a:endParaRPr sz="3200" b="1">
              <a:latin typeface="Times New Roman"/>
              <a:ea typeface="Times New Roman"/>
              <a:cs typeface="Times New Roman"/>
              <a:sym typeface="Times New Roman"/>
            </a:endParaRPr>
          </a:p>
        </p:txBody>
      </p:sp>
      <p:pic>
        <p:nvPicPr>
          <p:cNvPr id="178" name="Google Shape;178;p10"/>
          <p:cNvPicPr preferRelativeResize="0"/>
          <p:nvPr/>
        </p:nvPicPr>
        <p:blipFill>
          <a:blip r:embed="rId3">
            <a:alphaModFix/>
          </a:blip>
          <a:stretch>
            <a:fillRect/>
          </a:stretch>
        </p:blipFill>
        <p:spPr>
          <a:xfrm>
            <a:off x="5381698" y="1190900"/>
            <a:ext cx="5647277" cy="489967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869</Words>
  <Application>Microsoft Office PowerPoint</Application>
  <PresentationFormat>Widescreen</PresentationFormat>
  <Paragraphs>159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Courier New</vt:lpstr>
      <vt:lpstr>Noto Sans Symbols</vt:lpstr>
      <vt:lpstr>Times New Roman</vt:lpstr>
      <vt:lpstr>Office Theme</vt:lpstr>
      <vt:lpstr>Library management using Flutter </vt:lpstr>
      <vt:lpstr>AGENDA</vt:lpstr>
      <vt:lpstr>ABSTRACT </vt:lpstr>
      <vt:lpstr>ABOUT THE COMPANY</vt:lpstr>
      <vt:lpstr>INTRODUCTION </vt:lpstr>
      <vt:lpstr>                           LITERATURE SURVEY</vt:lpstr>
      <vt:lpstr>REQUIREMENTS</vt:lpstr>
      <vt:lpstr>SYSTEM DESIGN </vt:lpstr>
      <vt:lpstr>                   IMPLEMENTATION/CODING</vt:lpstr>
      <vt:lpstr>RESULTS </vt:lpstr>
      <vt:lpstr> </vt:lpstr>
      <vt:lpstr>TESTING</vt:lpstr>
      <vt:lpstr>CONCLUSIONS</vt:lpstr>
      <vt:lpstr>FUTURE ENHANCEMENTS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 using Flutter</dc:title>
  <dc:creator>DARSHAN SATHYA</dc:creator>
  <cp:lastModifiedBy>Pranshu Shrivastava</cp:lastModifiedBy>
  <cp:revision>5</cp:revision>
  <dcterms:created xsi:type="dcterms:W3CDTF">2015-10-29T14:36:38Z</dcterms:created>
  <dcterms:modified xsi:type="dcterms:W3CDTF">2022-01-15T14:18:41Z</dcterms:modified>
</cp:coreProperties>
</file>