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66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4FBC7-E6FB-408D-A916-3132575C1A3E}" v="2" dt="2022-12-27T06:07:5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SANGHAVI- 57498210003" userId="S::khushi.sanghavi03@svkmmumbai.onmicrosoft.com::3dd9e2b8-b24b-4c52-8885-35eede3176ec" providerId="AD" clId="Web-{BB34FBC7-E6FB-408D-A916-3132575C1A3E}"/>
    <pc:docChg chg="modSld">
      <pc:chgData name="KHUSHI SANGHAVI- 57498210003" userId="S::khushi.sanghavi03@svkmmumbai.onmicrosoft.com::3dd9e2b8-b24b-4c52-8885-35eede3176ec" providerId="AD" clId="Web-{BB34FBC7-E6FB-408D-A916-3132575C1A3E}" dt="2022-12-27T06:07:53.894" v="1" actId="20577"/>
      <pc:docMkLst>
        <pc:docMk/>
      </pc:docMkLst>
      <pc:sldChg chg="modSp">
        <pc:chgData name="KHUSHI SANGHAVI- 57498210003" userId="S::khushi.sanghavi03@svkmmumbai.onmicrosoft.com::3dd9e2b8-b24b-4c52-8885-35eede3176ec" providerId="AD" clId="Web-{BB34FBC7-E6FB-408D-A916-3132575C1A3E}" dt="2022-12-27T06:07:53.894" v="1" actId="20577"/>
        <pc:sldMkLst>
          <pc:docMk/>
          <pc:sldMk cId="2054968586" sldId="257"/>
        </pc:sldMkLst>
        <pc:spChg chg="mod">
          <ac:chgData name="KHUSHI SANGHAVI- 57498210003" userId="S::khushi.sanghavi03@svkmmumbai.onmicrosoft.com::3dd9e2b8-b24b-4c52-8885-35eede3176ec" providerId="AD" clId="Web-{BB34FBC7-E6FB-408D-A916-3132575C1A3E}" dt="2022-12-27T06:07:53.894" v="1" actId="20577"/>
          <ac:spMkLst>
            <pc:docMk/>
            <pc:sldMk cId="2054968586" sldId="257"/>
            <ac:spMk id="9" creationId="{2F0FA938-5264-4A1D-B3D9-20F7E6B0E9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9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9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1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4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9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62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95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2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E6435E6-C784-4AEB-8E80-852445F66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1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4A84-2263-41F9-8E97-431CE9B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 with Applet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08BD4-8B67-45B8-9098-000C4E69D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M.R.Solanki</a:t>
            </a:r>
            <a:r>
              <a:rPr lang="en-US" dirty="0"/>
              <a:t>, SBMP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42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C6DEA53-F944-4B01-A1FC-124B3A31CB1D}"/>
              </a:ext>
            </a:extLst>
          </p:cNvPr>
          <p:cNvSpPr txBox="1">
            <a:spLocks noChangeArrowheads="1"/>
          </p:cNvSpPr>
          <p:nvPr/>
        </p:nvSpPr>
        <p:spPr>
          <a:xfrm>
            <a:off x="2633868" y="281607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Ellipse(Oval) and Circle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BBB4196-E8C6-4034-8392-E3CE95AB3879}"/>
              </a:ext>
            </a:extLst>
          </p:cNvPr>
          <p:cNvSpPr txBox="1">
            <a:spLocks noChangeArrowheads="1"/>
          </p:cNvSpPr>
          <p:nvPr/>
        </p:nvSpPr>
        <p:spPr>
          <a:xfrm>
            <a:off x="2176668" y="967407"/>
            <a:ext cx="86868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/>
              <a:t>		</a:t>
            </a:r>
            <a:r>
              <a:rPr lang="en-US" sz="2800" dirty="0" err="1">
                <a:solidFill>
                  <a:srgbClr val="C72929"/>
                </a:solidFill>
              </a:rPr>
              <a:t>drawOval</a:t>
            </a:r>
            <a:r>
              <a:rPr lang="en-US" sz="2800" dirty="0">
                <a:solidFill>
                  <a:srgbClr val="C72929"/>
                </a:solidFill>
              </a:rPr>
              <a:t>(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x,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y,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w,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h);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dirty="0">
                <a:solidFill>
                  <a:srgbClr val="C72929"/>
                </a:solidFill>
              </a:rPr>
              <a:t>		</a:t>
            </a:r>
            <a:r>
              <a:rPr lang="en-US" sz="2800" dirty="0" err="1">
                <a:solidFill>
                  <a:srgbClr val="C72929"/>
                </a:solidFill>
              </a:rPr>
              <a:t>fillOval</a:t>
            </a:r>
            <a:r>
              <a:rPr lang="en-US" sz="2800" dirty="0">
                <a:solidFill>
                  <a:srgbClr val="C72929"/>
                </a:solidFill>
              </a:rPr>
              <a:t>(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x,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y,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w,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h);</a:t>
            </a:r>
          </a:p>
          <a:p>
            <a:pPr algn="just"/>
            <a:r>
              <a:rPr lang="en-US" sz="2800" dirty="0">
                <a:solidFill>
                  <a:srgbClr val="7030A0"/>
                </a:solidFill>
              </a:rPr>
              <a:t>The ellipse is drawn within a bounding rectangle whose upper-left corner is specified by </a:t>
            </a:r>
            <a:r>
              <a:rPr lang="en-US" sz="2800" i="1" dirty="0">
                <a:solidFill>
                  <a:srgbClr val="7030A0"/>
                </a:solidFill>
              </a:rPr>
              <a:t>top, left and whose width and height are specified by width and height. </a:t>
            </a:r>
          </a:p>
          <a:p>
            <a:pPr algn="just"/>
            <a:r>
              <a:rPr lang="en-US" sz="2800" i="1" dirty="0">
                <a:solidFill>
                  <a:srgbClr val="00B050"/>
                </a:solidFill>
              </a:rPr>
              <a:t>To draw a circle, specify </a:t>
            </a:r>
            <a:r>
              <a:rPr lang="en-US" sz="2800" dirty="0">
                <a:solidFill>
                  <a:srgbClr val="00B050"/>
                </a:solidFill>
              </a:rPr>
              <a:t>a square as the bounding rectangle.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9D2F64-D33D-4712-869D-1B850F60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6067" y="6669157"/>
            <a:ext cx="1413567" cy="433674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6E7FAF1-0AC9-4E7C-AB9A-B0678DD8F6D8}"/>
              </a:ext>
            </a:extLst>
          </p:cNvPr>
          <p:cNvSpPr txBox="1">
            <a:spLocks noChangeArrowheads="1"/>
          </p:cNvSpPr>
          <p:nvPr/>
        </p:nvSpPr>
        <p:spPr>
          <a:xfrm>
            <a:off x="2524534" y="192155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Ellipse(Oval) and Circle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C18640-62EB-48A0-A09E-533A3722CD39}"/>
              </a:ext>
            </a:extLst>
          </p:cNvPr>
          <p:cNvSpPr txBox="1">
            <a:spLocks noChangeArrowheads="1"/>
          </p:cNvSpPr>
          <p:nvPr/>
        </p:nvSpPr>
        <p:spPr>
          <a:xfrm>
            <a:off x="2912160" y="1192694"/>
            <a:ext cx="8686800" cy="4267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None/>
            </a:pPr>
            <a:r>
              <a:rPr lang="en-US" sz="3000" dirty="0">
                <a:solidFill>
                  <a:srgbClr val="C72929"/>
                </a:solidFill>
              </a:rPr>
              <a:t>		</a:t>
            </a:r>
            <a:r>
              <a:rPr lang="en-US" sz="2800" dirty="0">
                <a:solidFill>
                  <a:srgbClr val="C72929"/>
                </a:solidFill>
              </a:rPr>
              <a:t>public class Ellipses extends Applet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public void paint(Graphics g)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</a:t>
            </a:r>
            <a:r>
              <a:rPr lang="en-US" sz="2800" dirty="0" err="1">
                <a:solidFill>
                  <a:srgbClr val="002060"/>
                </a:solidFill>
              </a:rPr>
              <a:t>g.drawOval</a:t>
            </a:r>
            <a:r>
              <a:rPr lang="en-US" sz="2800" dirty="0">
                <a:solidFill>
                  <a:srgbClr val="002060"/>
                </a:solidFill>
              </a:rPr>
              <a:t>(10, 10, 50, 50);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		</a:t>
            </a:r>
            <a:r>
              <a:rPr lang="en-US" sz="2800" dirty="0" err="1">
                <a:solidFill>
                  <a:srgbClr val="002060"/>
                </a:solidFill>
              </a:rPr>
              <a:t>g.fillOval</a:t>
            </a:r>
            <a:r>
              <a:rPr lang="en-US" sz="2800" dirty="0">
                <a:solidFill>
                  <a:srgbClr val="002060"/>
                </a:solidFill>
              </a:rPr>
              <a:t>(100, 10, 75, 50);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		</a:t>
            </a:r>
            <a:r>
              <a:rPr lang="en-US" sz="2800" dirty="0" err="1">
                <a:solidFill>
                  <a:srgbClr val="002060"/>
                </a:solidFill>
              </a:rPr>
              <a:t>g.drawOval</a:t>
            </a:r>
            <a:r>
              <a:rPr lang="en-US" sz="2800" dirty="0">
                <a:solidFill>
                  <a:srgbClr val="002060"/>
                </a:solidFill>
              </a:rPr>
              <a:t>(190, 10, 90, 30);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		</a:t>
            </a:r>
            <a:r>
              <a:rPr lang="en-US" sz="2800" dirty="0" err="1">
                <a:solidFill>
                  <a:srgbClr val="002060"/>
                </a:solidFill>
              </a:rPr>
              <a:t>g.fillOval</a:t>
            </a:r>
            <a:r>
              <a:rPr lang="en-US" sz="2800" dirty="0">
                <a:solidFill>
                  <a:srgbClr val="002060"/>
                </a:solidFill>
              </a:rPr>
              <a:t>(70, 90, 140, 100);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}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}</a:t>
            </a:r>
            <a:endParaRPr lang="en-US" sz="3000" dirty="0">
              <a:solidFill>
                <a:srgbClr val="C72929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25B24E7-4165-4E72-A7DE-1C099472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5053" y="6162589"/>
            <a:ext cx="1264749" cy="546324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6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4E92B79-ADF0-414F-9F7E-DAD1E4A75D53}"/>
              </a:ext>
            </a:extLst>
          </p:cNvPr>
          <p:cNvSpPr txBox="1">
            <a:spLocks noChangeArrowheads="1"/>
          </p:cNvSpPr>
          <p:nvPr/>
        </p:nvSpPr>
        <p:spPr>
          <a:xfrm>
            <a:off x="2832650" y="72886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Ellipse(Oval) and Circle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89CB9-44D0-40C3-9E78-E37BE486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5075" t="33333" r="29448" b="22222"/>
          <a:stretch>
            <a:fillRect/>
          </a:stretch>
        </p:blipFill>
        <p:spPr bwMode="auto">
          <a:xfrm>
            <a:off x="3747050" y="1520686"/>
            <a:ext cx="6477000" cy="3810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F5C2289-B236-4A85-B789-6C878DB4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4849" y="6609522"/>
            <a:ext cx="1095515" cy="284588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9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4BD932-AA89-4A22-BAEF-40C8A368D3D7}"/>
              </a:ext>
            </a:extLst>
          </p:cNvPr>
          <p:cNvSpPr txBox="1">
            <a:spLocks noChangeArrowheads="1"/>
          </p:cNvSpPr>
          <p:nvPr/>
        </p:nvSpPr>
        <p:spPr>
          <a:xfrm>
            <a:off x="3140762" y="-7620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Arcs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FA0AC4-E58D-4D53-9C5C-C96351CD0837}"/>
              </a:ext>
            </a:extLst>
          </p:cNvPr>
          <p:cNvSpPr txBox="1">
            <a:spLocks noChangeArrowheads="1"/>
          </p:cNvSpPr>
          <p:nvPr/>
        </p:nvSpPr>
        <p:spPr>
          <a:xfrm>
            <a:off x="2531162" y="457200"/>
            <a:ext cx="8915400" cy="6172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rbel" panose="020B0503020204020204" pitchFamily="34" charset="0"/>
              <a:buNone/>
            </a:pPr>
            <a:r>
              <a:rPr lang="en-US" sz="3000" dirty="0">
                <a:solidFill>
                  <a:srgbClr val="C72929"/>
                </a:solidFill>
              </a:rPr>
              <a:t>		</a:t>
            </a:r>
            <a:r>
              <a:rPr lang="en-US" sz="2800" dirty="0">
                <a:solidFill>
                  <a:srgbClr val="00B050"/>
                </a:solidFill>
              </a:rPr>
              <a:t>void </a:t>
            </a:r>
            <a:r>
              <a:rPr lang="en-US" sz="2800" dirty="0" err="1">
                <a:solidFill>
                  <a:srgbClr val="00B050"/>
                </a:solidFill>
              </a:rPr>
              <a:t>drawArc</a:t>
            </a:r>
            <a:r>
              <a:rPr lang="en-US" sz="2800" dirty="0">
                <a:solidFill>
                  <a:srgbClr val="00B050"/>
                </a:solidFill>
              </a:rPr>
              <a:t>(int </a:t>
            </a:r>
            <a:r>
              <a:rPr lang="en-US" sz="2800" i="1" dirty="0">
                <a:solidFill>
                  <a:srgbClr val="00B050"/>
                </a:solidFill>
              </a:rPr>
              <a:t>top, int left, int width, int height, int 				   </a:t>
            </a:r>
            <a:r>
              <a:rPr lang="en-US" sz="2800" i="1" dirty="0" err="1">
                <a:solidFill>
                  <a:srgbClr val="00B050"/>
                </a:solidFill>
              </a:rPr>
              <a:t>startAngle</a:t>
            </a:r>
            <a:r>
              <a:rPr lang="en-US" sz="2800" i="1" dirty="0">
                <a:solidFill>
                  <a:srgbClr val="00B050"/>
                </a:solidFill>
              </a:rPr>
              <a:t>, </a:t>
            </a:r>
            <a:r>
              <a:rPr lang="en-US" sz="2800" dirty="0">
                <a:solidFill>
                  <a:srgbClr val="00B050"/>
                </a:solidFill>
              </a:rPr>
              <a:t>int </a:t>
            </a:r>
            <a:r>
              <a:rPr lang="en-US" sz="2800" i="1" dirty="0" err="1">
                <a:solidFill>
                  <a:srgbClr val="00B050"/>
                </a:solidFill>
              </a:rPr>
              <a:t>sweepAngle</a:t>
            </a:r>
            <a:r>
              <a:rPr lang="en-US" sz="2800" i="1" dirty="0">
                <a:solidFill>
                  <a:srgbClr val="00B050"/>
                </a:solidFill>
              </a:rPr>
              <a:t>)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</a:t>
            </a:r>
            <a:r>
              <a:rPr lang="en-US" sz="2800" dirty="0">
                <a:solidFill>
                  <a:srgbClr val="FF0066"/>
                </a:solidFill>
              </a:rPr>
              <a:t>void </a:t>
            </a:r>
            <a:r>
              <a:rPr lang="en-US" sz="2800" dirty="0" err="1">
                <a:solidFill>
                  <a:srgbClr val="FF0066"/>
                </a:solidFill>
              </a:rPr>
              <a:t>fillArc</a:t>
            </a:r>
            <a:r>
              <a:rPr lang="en-US" sz="2800" dirty="0">
                <a:solidFill>
                  <a:srgbClr val="FF0066"/>
                </a:solidFill>
              </a:rPr>
              <a:t>(int </a:t>
            </a:r>
            <a:r>
              <a:rPr lang="en-US" sz="2800" i="1" dirty="0">
                <a:solidFill>
                  <a:srgbClr val="FF0066"/>
                </a:solidFill>
              </a:rPr>
              <a:t>top, int left, int width, int height, int 					</a:t>
            </a:r>
            <a:r>
              <a:rPr lang="en-US" sz="2800" i="1" dirty="0" err="1">
                <a:solidFill>
                  <a:srgbClr val="FF0066"/>
                </a:solidFill>
              </a:rPr>
              <a:t>startAngle</a:t>
            </a:r>
            <a:r>
              <a:rPr lang="en-US" sz="2800" i="1" dirty="0">
                <a:solidFill>
                  <a:srgbClr val="FF0066"/>
                </a:solidFill>
              </a:rPr>
              <a:t>, </a:t>
            </a:r>
            <a:r>
              <a:rPr lang="en-US" sz="2800" dirty="0">
                <a:solidFill>
                  <a:srgbClr val="FF0066"/>
                </a:solidFill>
              </a:rPr>
              <a:t>int </a:t>
            </a:r>
            <a:r>
              <a:rPr lang="en-US" sz="2800" i="1" dirty="0" err="1">
                <a:solidFill>
                  <a:srgbClr val="FF0066"/>
                </a:solidFill>
              </a:rPr>
              <a:t>sweepAngle</a:t>
            </a:r>
            <a:r>
              <a:rPr lang="en-US" sz="2800" i="1" dirty="0">
                <a:solidFill>
                  <a:srgbClr val="FF0066"/>
                </a:solidFill>
              </a:rPr>
              <a:t>)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The arc is bounded by the rectangle whose upper-left corner is specified by </a:t>
            </a:r>
            <a:r>
              <a:rPr lang="en-US" sz="2800" i="1" dirty="0" err="1">
                <a:solidFill>
                  <a:srgbClr val="0070C0"/>
                </a:solidFill>
              </a:rPr>
              <a:t>top,left</a:t>
            </a:r>
            <a:r>
              <a:rPr lang="en-US" sz="2800" i="1" dirty="0">
                <a:solidFill>
                  <a:srgbClr val="0070C0"/>
                </a:solidFill>
              </a:rPr>
              <a:t> and whose </a:t>
            </a:r>
            <a:r>
              <a:rPr lang="en-US" sz="2800" dirty="0">
                <a:solidFill>
                  <a:srgbClr val="0070C0"/>
                </a:solidFill>
              </a:rPr>
              <a:t>width and height are specified by </a:t>
            </a:r>
            <a:r>
              <a:rPr lang="en-US" sz="2800" i="1" dirty="0">
                <a:solidFill>
                  <a:srgbClr val="0070C0"/>
                </a:solidFill>
              </a:rPr>
              <a:t>width and height. </a:t>
            </a:r>
          </a:p>
          <a:p>
            <a:pPr algn="just"/>
            <a:r>
              <a:rPr lang="en-US" sz="2800" i="1" dirty="0">
                <a:solidFill>
                  <a:srgbClr val="FFC000"/>
                </a:solidFill>
              </a:rPr>
              <a:t>The arc is drawn from </a:t>
            </a:r>
            <a:r>
              <a:rPr lang="en-US" sz="2800" i="1" dirty="0" err="1">
                <a:solidFill>
                  <a:srgbClr val="FFC000"/>
                </a:solidFill>
              </a:rPr>
              <a:t>startAngle</a:t>
            </a:r>
            <a:r>
              <a:rPr lang="en-US" sz="2800" i="1" dirty="0">
                <a:solidFill>
                  <a:srgbClr val="FFC000"/>
                </a:solidFill>
              </a:rPr>
              <a:t> through </a:t>
            </a:r>
            <a:r>
              <a:rPr lang="en-US" sz="2800" dirty="0">
                <a:solidFill>
                  <a:srgbClr val="FFC000"/>
                </a:solidFill>
              </a:rPr>
              <a:t>the angular distance specified by </a:t>
            </a:r>
            <a:r>
              <a:rPr lang="en-US" sz="2800" i="1" dirty="0" err="1">
                <a:solidFill>
                  <a:srgbClr val="FFC000"/>
                </a:solidFill>
              </a:rPr>
              <a:t>sweepAngle</a:t>
            </a:r>
            <a:r>
              <a:rPr lang="en-US" sz="2800" i="1" dirty="0">
                <a:solidFill>
                  <a:srgbClr val="FFC000"/>
                </a:solidFill>
              </a:rPr>
              <a:t>. </a:t>
            </a:r>
          </a:p>
          <a:p>
            <a:pPr algn="just"/>
            <a:r>
              <a:rPr lang="en-US" sz="2800" i="1" dirty="0"/>
              <a:t>Angles are specified in degrees. </a:t>
            </a:r>
          </a:p>
          <a:p>
            <a:pPr algn="just"/>
            <a:r>
              <a:rPr lang="en-US" sz="2800" i="1" dirty="0">
                <a:solidFill>
                  <a:srgbClr val="00B050"/>
                </a:solidFill>
              </a:rPr>
              <a:t>Zero degrees is </a:t>
            </a:r>
            <a:r>
              <a:rPr lang="en-US" sz="2800" dirty="0">
                <a:solidFill>
                  <a:srgbClr val="00B050"/>
                </a:solidFill>
              </a:rPr>
              <a:t>on the horizontal, at the three o’clock position. 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The arc is drawn counterclockwise if </a:t>
            </a:r>
            <a:r>
              <a:rPr lang="en-US" sz="2800" i="1" dirty="0" err="1">
                <a:solidFill>
                  <a:srgbClr val="002060"/>
                </a:solidFill>
              </a:rPr>
              <a:t>sweepAngle</a:t>
            </a:r>
            <a:r>
              <a:rPr lang="en-US" sz="2800" i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is positive, and clockwise if </a:t>
            </a:r>
            <a:r>
              <a:rPr lang="en-US" sz="2800" i="1" dirty="0" err="1">
                <a:solidFill>
                  <a:srgbClr val="002060"/>
                </a:solidFill>
              </a:rPr>
              <a:t>sweepAngle</a:t>
            </a:r>
            <a:r>
              <a:rPr lang="en-US" sz="2800" i="1" dirty="0">
                <a:solidFill>
                  <a:srgbClr val="002060"/>
                </a:solidFill>
              </a:rPr>
              <a:t> is negative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E698E6C-54CF-42B0-AF96-77F94412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2961" y="6490252"/>
            <a:ext cx="1522899" cy="254772"/>
          </a:xfrm>
        </p:spPr>
        <p:txBody>
          <a:bodyPr/>
          <a:lstStyle/>
          <a:p>
            <a:fld id="{D055265F-6893-49E7-9A09-59E28DBF9E93}" type="slidenum">
              <a:rPr lang="en-US" sz="2800"/>
              <a:pPr/>
              <a:t>13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88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2125FF-B46D-4011-A670-BD031CFD7111}"/>
              </a:ext>
            </a:extLst>
          </p:cNvPr>
          <p:cNvSpPr txBox="1">
            <a:spLocks noChangeArrowheads="1"/>
          </p:cNvSpPr>
          <p:nvPr/>
        </p:nvSpPr>
        <p:spPr>
          <a:xfrm>
            <a:off x="2872402" y="-76200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Arcs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39C201-6F76-4606-A1AE-179E0DB636CB}"/>
              </a:ext>
            </a:extLst>
          </p:cNvPr>
          <p:cNvSpPr txBox="1">
            <a:spLocks noChangeArrowheads="1"/>
          </p:cNvSpPr>
          <p:nvPr/>
        </p:nvSpPr>
        <p:spPr>
          <a:xfrm>
            <a:off x="3253402" y="838200"/>
            <a:ext cx="6705600" cy="48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public class Arcs extends Applet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public void paint(Graphics g)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g.drawArc</a:t>
            </a:r>
            <a:r>
              <a:rPr lang="en-US" sz="2800" dirty="0">
                <a:solidFill>
                  <a:srgbClr val="FF0066"/>
                </a:solidFill>
              </a:rPr>
              <a:t>(10, 40, 70, 70, 0, 75);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g.fillArc</a:t>
            </a:r>
            <a:r>
              <a:rPr lang="en-US" sz="2800" dirty="0">
                <a:solidFill>
                  <a:srgbClr val="FF0066"/>
                </a:solidFill>
              </a:rPr>
              <a:t>(100, 40, 70, 70, 0, 75);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g.drawArc</a:t>
            </a:r>
            <a:r>
              <a:rPr lang="en-US" sz="2800" dirty="0">
                <a:solidFill>
                  <a:srgbClr val="FF0066"/>
                </a:solidFill>
              </a:rPr>
              <a:t>(10, 100, 70, 80, 0, 175);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g.fillArc</a:t>
            </a:r>
            <a:r>
              <a:rPr lang="en-US" sz="2800" dirty="0">
                <a:solidFill>
                  <a:srgbClr val="FF0066"/>
                </a:solidFill>
              </a:rPr>
              <a:t>(100, 100, 70, 90, 0, 270);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g.drawArc</a:t>
            </a:r>
            <a:r>
              <a:rPr lang="en-US" sz="2800" dirty="0">
                <a:solidFill>
                  <a:srgbClr val="FF0066"/>
                </a:solidFill>
              </a:rPr>
              <a:t>(200, 80, 80, 80, 0, 180);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}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}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EB15835-C195-4A12-9E35-AABF5BB9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4602" y="6311348"/>
            <a:ext cx="1483146" cy="433676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8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670ADC-1EB4-496A-840F-52E7F5715B68}"/>
              </a:ext>
            </a:extLst>
          </p:cNvPr>
          <p:cNvSpPr txBox="1">
            <a:spLocks noChangeArrowheads="1"/>
          </p:cNvSpPr>
          <p:nvPr/>
        </p:nvSpPr>
        <p:spPr>
          <a:xfrm>
            <a:off x="2540385" y="299647"/>
            <a:ext cx="7111227" cy="5219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Drawing Arcs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1A44A-D717-4F57-A133-AFDEA81B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5223" t="19019" r="29448" b="38095"/>
          <a:stretch>
            <a:fillRect/>
          </a:stretch>
        </p:blipFill>
        <p:spPr bwMode="auto">
          <a:xfrm>
            <a:off x="3237565" y="1694984"/>
            <a:ext cx="5716869" cy="383448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00E7425-5A40-4C46-9BAF-2086D922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7999" y="6510130"/>
            <a:ext cx="2486991" cy="168966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33E1BA-8316-4222-AFCD-92C8CA76699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-7620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Polygons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40516D6-BE23-4A82-BB9A-DE5AFE757AF0}"/>
              </a:ext>
            </a:extLst>
          </p:cNvPr>
          <p:cNvSpPr txBox="1">
            <a:spLocks noChangeArrowheads="1"/>
          </p:cNvSpPr>
          <p:nvPr/>
        </p:nvSpPr>
        <p:spPr>
          <a:xfrm>
            <a:off x="2640492" y="457200"/>
            <a:ext cx="8915400" cy="6172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None/>
            </a:pPr>
            <a:r>
              <a:rPr lang="en-US" sz="3000" dirty="0">
                <a:solidFill>
                  <a:srgbClr val="C72929"/>
                </a:solidFill>
              </a:rPr>
              <a:t>		</a:t>
            </a:r>
            <a:r>
              <a:rPr lang="en-US" sz="2800" dirty="0">
                <a:solidFill>
                  <a:srgbClr val="C00000"/>
                </a:solidFill>
              </a:rPr>
              <a:t>void </a:t>
            </a:r>
            <a:r>
              <a:rPr lang="en-US" sz="2800" dirty="0" err="1">
                <a:solidFill>
                  <a:srgbClr val="C00000"/>
                </a:solidFill>
              </a:rPr>
              <a:t>drawPolygon</a:t>
            </a:r>
            <a:r>
              <a:rPr lang="en-US" sz="2800" dirty="0">
                <a:solidFill>
                  <a:srgbClr val="C00000"/>
                </a:solidFill>
              </a:rPr>
              <a:t>(int </a:t>
            </a:r>
            <a:r>
              <a:rPr lang="en-US" sz="2800" i="1" dirty="0">
                <a:solidFill>
                  <a:srgbClr val="C00000"/>
                </a:solidFill>
              </a:rPr>
              <a:t>x[ ], int y[ ], int </a:t>
            </a:r>
            <a:r>
              <a:rPr lang="en-US" sz="2800" i="1" dirty="0" err="1">
                <a:solidFill>
                  <a:srgbClr val="C00000"/>
                </a:solidFill>
              </a:rPr>
              <a:t>numPoints</a:t>
            </a:r>
            <a:r>
              <a:rPr lang="en-US" sz="2800" i="1" dirty="0">
                <a:solidFill>
                  <a:srgbClr val="C00000"/>
                </a:solidFill>
              </a:rPr>
              <a:t>)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00000"/>
                </a:solidFill>
              </a:rPr>
              <a:t>		void </a:t>
            </a:r>
            <a:r>
              <a:rPr lang="en-US" sz="2800" dirty="0" err="1">
                <a:solidFill>
                  <a:srgbClr val="C00000"/>
                </a:solidFill>
              </a:rPr>
              <a:t>fillPolygon</a:t>
            </a:r>
            <a:r>
              <a:rPr lang="en-US" sz="2800" dirty="0">
                <a:solidFill>
                  <a:srgbClr val="C00000"/>
                </a:solidFill>
              </a:rPr>
              <a:t>(int </a:t>
            </a:r>
            <a:r>
              <a:rPr lang="en-US" sz="2800" i="1" dirty="0">
                <a:solidFill>
                  <a:srgbClr val="C00000"/>
                </a:solidFill>
              </a:rPr>
              <a:t>x[ ], int y[ ], int </a:t>
            </a:r>
            <a:r>
              <a:rPr lang="en-US" sz="2800" i="1" dirty="0" err="1">
                <a:solidFill>
                  <a:srgbClr val="C00000"/>
                </a:solidFill>
              </a:rPr>
              <a:t>numPoints</a:t>
            </a:r>
            <a:r>
              <a:rPr lang="en-US" sz="2800" i="1" dirty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 polygon’s endpoints are specified by the coordinate pairs contained within the </a:t>
            </a:r>
            <a:r>
              <a:rPr lang="en-US" sz="2800" i="1" dirty="0">
                <a:solidFill>
                  <a:srgbClr val="7030A0"/>
                </a:solidFill>
              </a:rPr>
              <a:t>x and y </a:t>
            </a:r>
            <a:r>
              <a:rPr lang="en-US" sz="2800" dirty="0">
                <a:solidFill>
                  <a:srgbClr val="7030A0"/>
                </a:solidFill>
              </a:rPr>
              <a:t>arrays. </a:t>
            </a:r>
            <a:r>
              <a:rPr lang="en-US" sz="2800" dirty="0">
                <a:solidFill>
                  <a:srgbClr val="FF0066"/>
                </a:solidFill>
              </a:rPr>
              <a:t>The number of points defined by </a:t>
            </a:r>
            <a:r>
              <a:rPr lang="en-US" sz="2800" i="1" dirty="0">
                <a:solidFill>
                  <a:srgbClr val="FF0066"/>
                </a:solidFill>
              </a:rPr>
              <a:t>x and y is specified by </a:t>
            </a:r>
            <a:r>
              <a:rPr lang="en-US" sz="2800" i="1" dirty="0" err="1">
                <a:solidFill>
                  <a:srgbClr val="FF0066"/>
                </a:solidFill>
              </a:rPr>
              <a:t>numPoints</a:t>
            </a:r>
            <a:r>
              <a:rPr lang="en-US" sz="2800" i="1" dirty="0">
                <a:solidFill>
                  <a:srgbClr val="FF0066"/>
                </a:solidFill>
              </a:rPr>
              <a:t>.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/>
              <a:t>			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public class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HourGlass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extends Applet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			public void paint(Graphics g) {</a:t>
            </a:r>
          </a:p>
          <a:p>
            <a:pPr>
              <a:buFont typeface="Corbel" panose="020B0503020204020204" pitchFamily="34" charset="0"/>
              <a:buNone/>
            </a:pPr>
            <a:r>
              <a:rPr lang="fr-FR" sz="2800" dirty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fr-FR" sz="2800" dirty="0">
                <a:solidFill>
                  <a:srgbClr val="0070C0"/>
                </a:solidFill>
              </a:rPr>
              <a:t>int xpoints[] = {30, 200, 30, 200, 30};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			int </a:t>
            </a:r>
            <a:r>
              <a:rPr lang="en-US" sz="2800" dirty="0" err="1">
                <a:solidFill>
                  <a:srgbClr val="0070C0"/>
                </a:solidFill>
              </a:rPr>
              <a:t>ypoints</a:t>
            </a:r>
            <a:r>
              <a:rPr lang="en-US" sz="2800" dirty="0">
                <a:solidFill>
                  <a:srgbClr val="0070C0"/>
                </a:solidFill>
              </a:rPr>
              <a:t>[] = {30, 30, 200, 200, 30};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			int num = 5;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			</a:t>
            </a:r>
            <a:r>
              <a:rPr lang="en-US" sz="2800" dirty="0" err="1">
                <a:solidFill>
                  <a:srgbClr val="0070C0"/>
                </a:solidFill>
              </a:rPr>
              <a:t>g.drawPolygon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xpoints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ypoints</a:t>
            </a:r>
            <a:r>
              <a:rPr lang="en-US" sz="2800" dirty="0">
                <a:solidFill>
                  <a:srgbClr val="0070C0"/>
                </a:solidFill>
              </a:rPr>
              <a:t>, num);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			} }</a:t>
            </a:r>
            <a:endParaRPr 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966A83A-E4A6-44EF-B7CA-E6B0C063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6301409"/>
            <a:ext cx="2089426" cy="443615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C223B99-62E4-4F52-939C-885017F65AF5}"/>
              </a:ext>
            </a:extLst>
          </p:cNvPr>
          <p:cNvSpPr txBox="1">
            <a:spLocks noChangeArrowheads="1"/>
          </p:cNvSpPr>
          <p:nvPr/>
        </p:nvSpPr>
        <p:spPr>
          <a:xfrm>
            <a:off x="2832650" y="50027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Polygons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BB034D9-9568-4A03-A182-F29CF067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9652" t="20635" r="34026" b="33333"/>
          <a:stretch>
            <a:fillRect/>
          </a:stretch>
        </p:blipFill>
        <p:spPr bwMode="auto">
          <a:xfrm>
            <a:off x="4051850" y="2024270"/>
            <a:ext cx="5943600" cy="3810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0771DF5-700F-42CC-9A5A-8C736B92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4850" y="7047174"/>
            <a:ext cx="730250" cy="274320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3A10DD-C935-41F6-8D6E-4FE63DBE7397}"/>
              </a:ext>
            </a:extLst>
          </p:cNvPr>
          <p:cNvSpPr txBox="1">
            <a:spLocks noChangeArrowheads="1"/>
          </p:cNvSpPr>
          <p:nvPr/>
        </p:nvSpPr>
        <p:spPr>
          <a:xfrm>
            <a:off x="3925951" y="-36444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Color 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2488DF1-5891-4194-8D58-2387D4F6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151" y="6510460"/>
            <a:ext cx="730250" cy="274320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F02A8-6559-41B7-8783-15319D5D13B5}"/>
              </a:ext>
            </a:extLst>
          </p:cNvPr>
          <p:cNvSpPr/>
          <p:nvPr/>
        </p:nvSpPr>
        <p:spPr>
          <a:xfrm>
            <a:off x="3392551" y="496956"/>
            <a:ext cx="899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FF0066"/>
                </a:solidFill>
              </a:rPr>
              <a:t>The class Color defines the constants shown here that can be used to specify colors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Available colors are as below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Color.black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Color.magenta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Color.blue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Color.orange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Color.cyan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Color.pink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Color.darkGray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Color.red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Color.gray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Color.white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Color.green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Color.yellow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Color.lightGray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5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4D34AE9-8EB0-43AE-A8CE-C00988B8CFFA}"/>
              </a:ext>
            </a:extLst>
          </p:cNvPr>
          <p:cNvSpPr txBox="1">
            <a:spLocks noChangeArrowheads="1"/>
          </p:cNvSpPr>
          <p:nvPr/>
        </p:nvSpPr>
        <p:spPr>
          <a:xfrm>
            <a:off x="3438935" y="-7620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Color 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896B885-158A-4FC9-AA81-E96F2B14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1135" y="6470704"/>
            <a:ext cx="730250" cy="274320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6918E-3E86-419D-9678-48C70BDB7B06}"/>
              </a:ext>
            </a:extLst>
          </p:cNvPr>
          <p:cNvSpPr/>
          <p:nvPr/>
        </p:nvSpPr>
        <p:spPr>
          <a:xfrm>
            <a:off x="2905535" y="457200"/>
            <a:ext cx="8991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66"/>
                </a:solidFill>
              </a:rPr>
              <a:t>The following example sets the background color to green and the text color to red: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</a:t>
            </a:r>
            <a:r>
              <a:rPr lang="en-US" sz="2400" dirty="0" err="1">
                <a:solidFill>
                  <a:srgbClr val="00B0F0"/>
                </a:solidFill>
              </a:rPr>
              <a:t>setBackground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Color.green</a:t>
            </a:r>
            <a:r>
              <a:rPr lang="en-US" sz="2400" dirty="0">
                <a:solidFill>
                  <a:srgbClr val="00B0F0"/>
                </a:solidFill>
              </a:rPr>
              <a:t>);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</a:t>
            </a:r>
            <a:r>
              <a:rPr lang="en-US" sz="2400" dirty="0" err="1">
                <a:solidFill>
                  <a:srgbClr val="00B0F0"/>
                </a:solidFill>
              </a:rPr>
              <a:t>setForeground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Color.red</a:t>
            </a:r>
            <a:r>
              <a:rPr lang="en-US" sz="2400" dirty="0">
                <a:solidFill>
                  <a:srgbClr val="00B0F0"/>
                </a:solidFill>
              </a:rPr>
              <a:t>);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u="sng" dirty="0">
                <a:solidFill>
                  <a:srgbClr val="FFC000"/>
                </a:solidFill>
              </a:rPr>
              <a:t>Setting the Current Graphics Color</a:t>
            </a:r>
          </a:p>
          <a:p>
            <a:r>
              <a:rPr lang="en-US" sz="2400" dirty="0"/>
              <a:t> By default, graphics objects are drawn in the current foreground color. You can change this color by calling the </a:t>
            </a:r>
            <a:r>
              <a:rPr lang="en-US" sz="2400" b="1" dirty="0"/>
              <a:t>Graphics method </a:t>
            </a:r>
            <a:r>
              <a:rPr lang="en-US" sz="2400" b="1" dirty="0" err="1"/>
              <a:t>setColor</a:t>
            </a:r>
            <a:r>
              <a:rPr lang="en-US" sz="2400" b="1" dirty="0"/>
              <a:t>( ):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void </a:t>
            </a:r>
            <a:r>
              <a:rPr lang="en-US" sz="2400" dirty="0" err="1">
                <a:solidFill>
                  <a:srgbClr val="FF0000"/>
                </a:solidFill>
              </a:rPr>
              <a:t>setColor</a:t>
            </a:r>
            <a:r>
              <a:rPr lang="en-US" sz="2400" dirty="0">
                <a:solidFill>
                  <a:srgbClr val="FF0000"/>
                </a:solidFill>
              </a:rPr>
              <a:t>(Color </a:t>
            </a:r>
            <a:r>
              <a:rPr lang="en-US" sz="2400" i="1" dirty="0" err="1">
                <a:solidFill>
                  <a:srgbClr val="FF0000"/>
                </a:solidFill>
              </a:rPr>
              <a:t>newColor</a:t>
            </a:r>
            <a:r>
              <a:rPr lang="en-US" sz="2400" i="1" dirty="0">
                <a:solidFill>
                  <a:srgbClr val="FF0000"/>
                </a:solidFill>
              </a:rPr>
              <a:t>)</a:t>
            </a:r>
          </a:p>
          <a:p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2400" dirty="0"/>
              <a:t>Example:</a:t>
            </a:r>
            <a:r>
              <a:rPr lang="en-US" sz="2400" i="1" dirty="0">
                <a:solidFill>
                  <a:srgbClr val="FF0000"/>
                </a:solidFill>
              </a:rPr>
              <a:t> 	</a:t>
            </a:r>
            <a:r>
              <a:rPr lang="en-US" sz="2400" dirty="0">
                <a:solidFill>
                  <a:schemeClr val="accent3"/>
                </a:solidFill>
              </a:rPr>
              <a:t>Color c1 = new Color(255, 100, 100);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		Color c2 = new Color(100, 255, 100);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		Color c3 = new Color(100, 100, 255);</a:t>
            </a:r>
          </a:p>
          <a:p>
            <a:r>
              <a:rPr lang="en-US" sz="2400" dirty="0"/>
              <a:t>		</a:t>
            </a:r>
            <a:r>
              <a:rPr lang="en-US" sz="2400" dirty="0" err="1">
                <a:solidFill>
                  <a:srgbClr val="00B050"/>
                </a:solidFill>
              </a:rPr>
              <a:t>g.setColor</a:t>
            </a:r>
            <a:r>
              <a:rPr lang="en-US" sz="2400" dirty="0">
                <a:solidFill>
                  <a:srgbClr val="00B050"/>
                </a:solidFill>
              </a:rPr>
              <a:t>(c1);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</a:t>
            </a:r>
            <a:r>
              <a:rPr lang="en-US" sz="2400" dirty="0" err="1">
                <a:solidFill>
                  <a:srgbClr val="00B050"/>
                </a:solidFill>
              </a:rPr>
              <a:t>g.drawLine</a:t>
            </a:r>
            <a:r>
              <a:rPr lang="en-US" sz="2400" dirty="0">
                <a:solidFill>
                  <a:srgbClr val="00B050"/>
                </a:solidFill>
              </a:rPr>
              <a:t>(0, 0, 100, 100);</a:t>
            </a:r>
          </a:p>
          <a:p>
            <a:r>
              <a:rPr lang="en-US" sz="2400" dirty="0"/>
              <a:t>		</a:t>
            </a:r>
            <a:r>
              <a:rPr lang="en-US" sz="2400" dirty="0" err="1">
                <a:solidFill>
                  <a:srgbClr val="7030A0"/>
                </a:solidFill>
              </a:rPr>
              <a:t>g.setColor</a:t>
            </a:r>
            <a:r>
              <a:rPr lang="en-US" sz="2400" dirty="0">
                <a:solidFill>
                  <a:srgbClr val="7030A0"/>
                </a:solidFill>
              </a:rPr>
              <a:t>(c2);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	</a:t>
            </a:r>
            <a:r>
              <a:rPr lang="en-US" sz="2400" dirty="0" err="1">
                <a:solidFill>
                  <a:srgbClr val="7030A0"/>
                </a:solidFill>
              </a:rPr>
              <a:t>g.drawLine</a:t>
            </a:r>
            <a:r>
              <a:rPr lang="en-US" sz="2400" dirty="0">
                <a:solidFill>
                  <a:srgbClr val="7030A0"/>
                </a:solidFill>
              </a:rPr>
              <a:t>(40, 25, 250, 180);</a:t>
            </a:r>
          </a:p>
          <a:p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3065BA31-6467-4ED5-B351-317C9ECA6851}"/>
              </a:ext>
            </a:extLst>
          </p:cNvPr>
          <p:cNvSpPr txBox="1">
            <a:spLocks noChangeArrowheads="1"/>
          </p:cNvSpPr>
          <p:nvPr/>
        </p:nvSpPr>
        <p:spPr>
          <a:xfrm>
            <a:off x="2415204" y="7620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Graphics Class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F0FA938-5264-4A1D-B3D9-20F7E6B0E977}"/>
              </a:ext>
            </a:extLst>
          </p:cNvPr>
          <p:cNvSpPr txBox="1">
            <a:spLocks noChangeArrowheads="1"/>
          </p:cNvSpPr>
          <p:nvPr/>
        </p:nvSpPr>
        <p:spPr>
          <a:xfrm>
            <a:off x="1881804" y="685800"/>
            <a:ext cx="8915400" cy="56388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00B050"/>
                </a:solidFill>
              </a:rPr>
              <a:t>The origin of each window is at the top-left corner and is </a:t>
            </a:r>
            <a:r>
              <a:rPr lang="en-US" sz="2800" b="1" dirty="0">
                <a:solidFill>
                  <a:srgbClr val="C00000"/>
                </a:solidFill>
              </a:rPr>
              <a:t>0,0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US" sz="2800" b="1" dirty="0">
                <a:solidFill>
                  <a:srgbClr val="00B0F0"/>
                </a:solidFill>
              </a:rPr>
              <a:t>Coordinates are specified in pixels. All output to a window takes place through a graphics context. </a:t>
            </a:r>
            <a:endParaRPr lang="en-US" sz="2800" b="1" dirty="0">
              <a:solidFill>
                <a:srgbClr val="00B0F0"/>
              </a:solidFill>
              <a:cs typeface="Calibri"/>
            </a:endParaRPr>
          </a:p>
          <a:p>
            <a:pPr algn="just"/>
            <a:r>
              <a:rPr lang="en-US" sz="2800" b="1" dirty="0">
                <a:solidFill>
                  <a:srgbClr val="E010A5"/>
                </a:solidFill>
              </a:rPr>
              <a:t>A </a:t>
            </a:r>
            <a:r>
              <a:rPr lang="en-US" sz="2800" b="1" i="1" dirty="0">
                <a:solidFill>
                  <a:srgbClr val="E010A5"/>
                </a:solidFill>
              </a:rPr>
              <a:t>graphics context is encapsulated by the Graphics class and is obtained in two ways:</a:t>
            </a:r>
            <a:endParaRPr lang="en-US" sz="2800" b="1" i="1" dirty="0">
              <a:solidFill>
                <a:srgbClr val="E010A5"/>
              </a:solidFill>
              <a:cs typeface="Calibri"/>
            </a:endParaRPr>
          </a:p>
          <a:p>
            <a:pPr algn="just"/>
            <a:r>
              <a:rPr lang="en-US" sz="2800" b="1" dirty="0">
                <a:solidFill>
                  <a:srgbClr val="002060"/>
                </a:solidFill>
              </a:rPr>
              <a:t>1. It is passed to an applet when one of its various methods, such as paint( ) or update( ), is called.</a:t>
            </a:r>
            <a:endParaRPr lang="en-US" sz="2800" b="1" dirty="0">
              <a:solidFill>
                <a:srgbClr val="002060"/>
              </a:solidFill>
              <a:cs typeface="Calibri"/>
            </a:endParaRPr>
          </a:p>
          <a:p>
            <a:pPr algn="just"/>
            <a:r>
              <a:rPr lang="en-US" sz="2800" b="1" dirty="0">
                <a:solidFill>
                  <a:srgbClr val="FFC000"/>
                </a:solidFill>
              </a:rPr>
              <a:t>2.It is returned by the </a:t>
            </a:r>
            <a:r>
              <a:rPr lang="en-US" sz="2800" b="1" dirty="0" err="1">
                <a:solidFill>
                  <a:srgbClr val="0070C0"/>
                </a:solidFill>
              </a:rPr>
              <a:t>getGraphics</a:t>
            </a:r>
            <a:r>
              <a:rPr lang="en-US" sz="2800" b="1" dirty="0">
                <a:solidFill>
                  <a:srgbClr val="0070C0"/>
                </a:solidFill>
              </a:rPr>
              <a:t>( ) </a:t>
            </a:r>
            <a:r>
              <a:rPr lang="en-US" sz="2800" b="1" dirty="0">
                <a:solidFill>
                  <a:srgbClr val="FFC000"/>
                </a:solidFill>
              </a:rPr>
              <a:t>method of Component.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AFED994-EF5A-4AF3-A744-D3F5C0F4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404" y="6470704"/>
            <a:ext cx="730250" cy="274320"/>
          </a:xfrm>
        </p:spPr>
        <p:txBody>
          <a:bodyPr/>
          <a:lstStyle/>
          <a:p>
            <a:fld id="{7C340125-3860-4E30-AB26-A05A5A8CDFF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5B9E64-2D89-4623-A1E9-3F28523ABF01}"/>
              </a:ext>
            </a:extLst>
          </p:cNvPr>
          <p:cNvSpPr txBox="1">
            <a:spLocks noChangeArrowheads="1"/>
          </p:cNvSpPr>
          <p:nvPr/>
        </p:nvSpPr>
        <p:spPr>
          <a:xfrm>
            <a:off x="2932041" y="281608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Color 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7041487-EA3C-4A0D-B4DD-6DE7C4F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4241" y="6828512"/>
            <a:ext cx="730250" cy="274320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F240F-E6F1-4825-9221-50FF547F2C85}"/>
              </a:ext>
            </a:extLst>
          </p:cNvPr>
          <p:cNvSpPr/>
          <p:nvPr/>
        </p:nvSpPr>
        <p:spPr>
          <a:xfrm>
            <a:off x="3541641" y="738809"/>
            <a:ext cx="7467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An Applet Example:</a:t>
            </a:r>
          </a:p>
          <a:p>
            <a:r>
              <a:rPr lang="en-US" sz="2400" dirty="0">
                <a:solidFill>
                  <a:srgbClr val="C72929"/>
                </a:solidFill>
              </a:rPr>
              <a:t>public class Sample extends Applet{</a:t>
            </a:r>
          </a:p>
          <a:p>
            <a:r>
              <a:rPr lang="en-US" sz="2400" dirty="0">
                <a:solidFill>
                  <a:srgbClr val="C72929"/>
                </a:solidFill>
              </a:rPr>
              <a:t>String </a:t>
            </a:r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;</a:t>
            </a:r>
          </a:p>
          <a:p>
            <a:r>
              <a:rPr lang="en-US" sz="2400" dirty="0">
                <a:solidFill>
                  <a:srgbClr val="C72929"/>
                </a:solidFill>
              </a:rPr>
              <a:t>public void init() {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setBackground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Color.cyan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setForeground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Color.red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 = "Inside init( ) --";</a:t>
            </a:r>
          </a:p>
          <a:p>
            <a:r>
              <a:rPr lang="en-US" sz="2400" dirty="0">
                <a:solidFill>
                  <a:srgbClr val="C72929"/>
                </a:solidFill>
              </a:rPr>
              <a:t>}</a:t>
            </a:r>
          </a:p>
          <a:p>
            <a:r>
              <a:rPr lang="en-US" sz="2400" dirty="0">
                <a:solidFill>
                  <a:srgbClr val="C72929"/>
                </a:solidFill>
              </a:rPr>
              <a:t>public void start() {</a:t>
            </a:r>
          </a:p>
          <a:p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 += " Inside start( ) --";</a:t>
            </a:r>
          </a:p>
          <a:p>
            <a:r>
              <a:rPr lang="en-US" sz="2400" dirty="0">
                <a:solidFill>
                  <a:srgbClr val="C72929"/>
                </a:solidFill>
              </a:rPr>
              <a:t>}</a:t>
            </a:r>
          </a:p>
          <a:p>
            <a:r>
              <a:rPr lang="en-US" sz="2400" dirty="0">
                <a:solidFill>
                  <a:srgbClr val="C72929"/>
                </a:solidFill>
              </a:rPr>
              <a:t>public void paint(Graphics g) {</a:t>
            </a:r>
          </a:p>
          <a:p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 += " Inside paint( ).";</a:t>
            </a:r>
          </a:p>
          <a:p>
            <a:r>
              <a:rPr lang="en-US" sz="2400" dirty="0" err="1">
                <a:solidFill>
                  <a:srgbClr val="C72929"/>
                </a:solidFill>
              </a:rPr>
              <a:t>g.drawString</a:t>
            </a:r>
            <a:r>
              <a:rPr lang="en-US" sz="2400" dirty="0">
                <a:solidFill>
                  <a:srgbClr val="C72929"/>
                </a:solidFill>
              </a:rPr>
              <a:t>(</a:t>
            </a:r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, 10, 30);</a:t>
            </a:r>
          </a:p>
          <a:p>
            <a:r>
              <a:rPr lang="en-US" sz="2400" dirty="0">
                <a:solidFill>
                  <a:srgbClr val="C72929"/>
                </a:solidFill>
              </a:rPr>
              <a:t>}}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E0BD5-80D2-4A4D-87D0-AC66D49910B4}"/>
              </a:ext>
            </a:extLst>
          </p:cNvPr>
          <p:cNvSpPr txBox="1"/>
          <p:nvPr/>
        </p:nvSpPr>
        <p:spPr>
          <a:xfrm>
            <a:off x="4671391" y="2355574"/>
            <a:ext cx="676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Ref.</a:t>
            </a:r>
            <a:r>
              <a:rPr lang="en-US" sz="2400" dirty="0"/>
              <a:t> </a:t>
            </a:r>
          </a:p>
          <a:p>
            <a:r>
              <a:rPr lang="en-US" sz="2400" dirty="0"/>
              <a:t>The Java Complete Reference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449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56AA52B-816E-49B0-9B21-929096F22C44}"/>
              </a:ext>
            </a:extLst>
          </p:cNvPr>
          <p:cNvSpPr txBox="1">
            <a:spLocks noChangeArrowheads="1"/>
          </p:cNvSpPr>
          <p:nvPr/>
        </p:nvSpPr>
        <p:spPr>
          <a:xfrm>
            <a:off x="2136913" y="354492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Graphics Class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718B698-9642-4D78-9D3C-EBE7577AD601}"/>
              </a:ext>
            </a:extLst>
          </p:cNvPr>
          <p:cNvSpPr txBox="1">
            <a:spLocks noChangeArrowheads="1"/>
          </p:cNvSpPr>
          <p:nvPr/>
        </p:nvSpPr>
        <p:spPr>
          <a:xfrm>
            <a:off x="1603513" y="1421292"/>
            <a:ext cx="8915400" cy="3886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>
                <a:solidFill>
                  <a:srgbClr val="C00000"/>
                </a:solidFill>
              </a:rPr>
              <a:t>The Graphics class defines a number of drawing functions.</a:t>
            </a:r>
          </a:p>
          <a:p>
            <a:pPr algn="just"/>
            <a:r>
              <a:rPr lang="en-US" sz="2800" b="1"/>
              <a:t> Each shape can be drawn edge-only or filled. </a:t>
            </a:r>
            <a:r>
              <a:rPr lang="en-US" sz="2800" b="1">
                <a:solidFill>
                  <a:srgbClr val="00B050"/>
                </a:solidFill>
              </a:rPr>
              <a:t>Objects are drawn and filled in the currently selected graphics color, which is </a:t>
            </a:r>
            <a:r>
              <a:rPr lang="en-US" sz="2800" b="1">
                <a:solidFill>
                  <a:srgbClr val="E010A5"/>
                </a:solidFill>
              </a:rPr>
              <a:t>black by default. </a:t>
            </a:r>
          </a:p>
          <a:p>
            <a:pPr algn="just"/>
            <a:r>
              <a:rPr lang="en-US" sz="2800" b="1"/>
              <a:t>When a graphics object is drawn that exceeds the dimensions of the window, </a:t>
            </a:r>
            <a:r>
              <a:rPr lang="en-US" sz="2800" b="1">
                <a:solidFill>
                  <a:srgbClr val="7030A0"/>
                </a:solidFill>
              </a:rPr>
              <a:t>output is automatically clipped.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1E78338-BDF7-4394-AFA9-E978BCA2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113" y="6748996"/>
            <a:ext cx="730250" cy="274320"/>
          </a:xfrm>
        </p:spPr>
        <p:txBody>
          <a:bodyPr/>
          <a:lstStyle/>
          <a:p>
            <a:fld id="{7C340125-3860-4E30-AB26-A05A5A8CDFF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ADE531-5C9A-4116-B335-71AACB20A9AA}"/>
              </a:ext>
            </a:extLst>
          </p:cNvPr>
          <p:cNvSpPr txBox="1">
            <a:spLocks noChangeArrowheads="1"/>
          </p:cNvSpPr>
          <p:nvPr/>
        </p:nvSpPr>
        <p:spPr>
          <a:xfrm>
            <a:off x="2673620" y="205407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Geometric Figures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14F34D-F4D0-4B82-86B8-C3A92004175F}"/>
              </a:ext>
            </a:extLst>
          </p:cNvPr>
          <p:cNvSpPr txBox="1">
            <a:spLocks noChangeArrowheads="1"/>
          </p:cNvSpPr>
          <p:nvPr/>
        </p:nvSpPr>
        <p:spPr>
          <a:xfrm>
            <a:off x="2673620" y="1729407"/>
            <a:ext cx="77724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Lines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Rectangles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Ovals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Arcs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Polygons</a:t>
            </a:r>
            <a:endParaRPr lang="en-US" dirty="0">
              <a:solidFill>
                <a:srgbClr val="E010A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07146AB-0B88-4E3B-A520-552E052B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5820" y="6599911"/>
            <a:ext cx="730250" cy="274320"/>
          </a:xfrm>
        </p:spPr>
        <p:txBody>
          <a:bodyPr/>
          <a:lstStyle/>
          <a:p>
            <a:fld id="{98DD1019-829D-4034-9B90-9696AB0DAFE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A6225A-7FD3-431B-945A-F9276259033E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Lines</a:t>
            </a:r>
            <a:endParaRPr lang="en-US" sz="3200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99AD44-B065-481A-9DC9-C00CBEAFA8F2}"/>
              </a:ext>
            </a:extLst>
          </p:cNvPr>
          <p:cNvSpPr txBox="1">
            <a:spLocks noChangeArrowheads="1"/>
          </p:cNvSpPr>
          <p:nvPr/>
        </p:nvSpPr>
        <p:spPr>
          <a:xfrm>
            <a:off x="2666998" y="457200"/>
            <a:ext cx="8534400" cy="9982200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</a:rPr>
              <a:t>void </a:t>
            </a:r>
            <a:r>
              <a:rPr lang="en-US" sz="2400" b="1" dirty="0" err="1">
                <a:solidFill>
                  <a:srgbClr val="00B050"/>
                </a:solidFill>
              </a:rPr>
              <a:t>drawLine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i="1" dirty="0" err="1">
                <a:solidFill>
                  <a:srgbClr val="00B050"/>
                </a:solidFill>
              </a:rPr>
              <a:t>startX</a:t>
            </a:r>
            <a:r>
              <a:rPr lang="en-US" sz="2400" b="1" i="1" dirty="0">
                <a:solidFill>
                  <a:srgbClr val="00B050"/>
                </a:solidFill>
              </a:rPr>
              <a:t>, int </a:t>
            </a:r>
            <a:r>
              <a:rPr lang="en-US" sz="2400" b="1" i="1" dirty="0" err="1">
                <a:solidFill>
                  <a:srgbClr val="00B050"/>
                </a:solidFill>
              </a:rPr>
              <a:t>startY</a:t>
            </a:r>
            <a:r>
              <a:rPr lang="en-US" sz="2400" b="1" i="1" dirty="0">
                <a:solidFill>
                  <a:srgbClr val="00B050"/>
                </a:solidFill>
              </a:rPr>
              <a:t>, int </a:t>
            </a:r>
            <a:r>
              <a:rPr lang="en-US" sz="2400" b="1" i="1" dirty="0" err="1">
                <a:solidFill>
                  <a:srgbClr val="00B050"/>
                </a:solidFill>
              </a:rPr>
              <a:t>endX</a:t>
            </a:r>
            <a:r>
              <a:rPr lang="en-US" sz="2400" b="1" i="1" dirty="0">
                <a:solidFill>
                  <a:srgbClr val="00B050"/>
                </a:solidFill>
              </a:rPr>
              <a:t>, int </a:t>
            </a:r>
            <a:r>
              <a:rPr lang="en-US" sz="2400" b="1" i="1" dirty="0" err="1">
                <a:solidFill>
                  <a:srgbClr val="00B050"/>
                </a:solidFill>
              </a:rPr>
              <a:t>endY</a:t>
            </a:r>
            <a:r>
              <a:rPr lang="en-US" sz="2400" b="1" i="1" dirty="0">
                <a:solidFill>
                  <a:srgbClr val="00B050"/>
                </a:solidFill>
              </a:rPr>
              <a:t>);</a:t>
            </a:r>
          </a:p>
          <a:p>
            <a:r>
              <a:rPr lang="en-US" sz="2400" b="1" dirty="0" err="1"/>
              <a:t>drawLine</a:t>
            </a:r>
            <a:r>
              <a:rPr lang="en-US" sz="2400" b="1" dirty="0"/>
              <a:t>( ) </a:t>
            </a:r>
            <a:r>
              <a:rPr lang="en-US" sz="2400" b="1" dirty="0">
                <a:solidFill>
                  <a:srgbClr val="C00000"/>
                </a:solidFill>
              </a:rPr>
              <a:t>displays a line in the current drawing color that begins at </a:t>
            </a:r>
            <a:r>
              <a:rPr lang="en-US" sz="2400" b="1" i="1" dirty="0" err="1">
                <a:solidFill>
                  <a:srgbClr val="C00000"/>
                </a:solidFill>
              </a:rPr>
              <a:t>startX,startY</a:t>
            </a:r>
            <a:r>
              <a:rPr lang="en-US" sz="2400" b="1" i="1" dirty="0">
                <a:solidFill>
                  <a:srgbClr val="C00000"/>
                </a:solidFill>
              </a:rPr>
              <a:t> and ends </a:t>
            </a:r>
            <a:r>
              <a:rPr lang="en-US" sz="2400" b="1" dirty="0">
                <a:solidFill>
                  <a:srgbClr val="C00000"/>
                </a:solidFill>
              </a:rPr>
              <a:t>at </a:t>
            </a:r>
            <a:r>
              <a:rPr lang="en-US" sz="2400" b="1" i="1" dirty="0" err="1">
                <a:solidFill>
                  <a:srgbClr val="C00000"/>
                </a:solidFill>
              </a:rPr>
              <a:t>endX</a:t>
            </a:r>
            <a:r>
              <a:rPr lang="en-US" sz="2400" b="1" i="1" dirty="0">
                <a:solidFill>
                  <a:srgbClr val="C00000"/>
                </a:solidFill>
              </a:rPr>
              <a:t>, </a:t>
            </a:r>
            <a:r>
              <a:rPr lang="en-US" sz="2400" b="1" i="1" dirty="0" err="1">
                <a:solidFill>
                  <a:srgbClr val="C00000"/>
                </a:solidFill>
              </a:rPr>
              <a:t>endY</a:t>
            </a:r>
            <a:endParaRPr lang="en-US" sz="2400" b="1" i="1" dirty="0">
              <a:solidFill>
                <a:srgbClr val="C00000"/>
              </a:solidFill>
            </a:endParaRP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class Lines extends Applet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void paint(Graphics g)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g.setColor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Color.red</a:t>
            </a:r>
            <a:r>
              <a:rPr lang="en-US" sz="2400" b="1" dirty="0">
                <a:solidFill>
                  <a:srgbClr val="0070C0"/>
                </a:solidFill>
              </a:rPr>
              <a:t>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(0, 0, 100, 100);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(0, 100, 100, 0);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g.setColor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Color.green</a:t>
            </a:r>
            <a:r>
              <a:rPr lang="en-US" sz="2400" b="1" dirty="0">
                <a:solidFill>
                  <a:srgbClr val="0070C0"/>
                </a:solidFill>
              </a:rPr>
              <a:t>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(40, 25, 250, 180);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(75, 90, 400, 400);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(20, 150, 400, 40);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(5, 290, 80, 19);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} }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buFont typeface="Corbel" panose="020B0503020204020204" pitchFamily="34" charset="0"/>
              <a:buNone/>
            </a:pPr>
            <a:endParaRPr lang="en-US" sz="2400" b="1" i="1" dirty="0"/>
          </a:p>
          <a:p>
            <a:endParaRPr lang="en-US" sz="2400" b="1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5822BC7-3D08-4FF8-8DCB-A851BA13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6470704"/>
            <a:ext cx="730250" cy="274320"/>
          </a:xfrm>
        </p:spPr>
        <p:txBody>
          <a:bodyPr/>
          <a:lstStyle/>
          <a:p>
            <a:fld id="{4C188DBE-D347-4F10-A7B5-A9A3B6F769F6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8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56CEE0-B72C-41E2-BDE7-C59F346E81E2}"/>
              </a:ext>
            </a:extLst>
          </p:cNvPr>
          <p:cNvSpPr txBox="1">
            <a:spLocks noChangeArrowheads="1"/>
          </p:cNvSpPr>
          <p:nvPr/>
        </p:nvSpPr>
        <p:spPr>
          <a:xfrm>
            <a:off x="2425148" y="360376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10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Tw Cen MT Condensed" panose="020B0606020104020203"/>
                <a:ea typeface="+mj-ea"/>
                <a:cs typeface="+mj-cs"/>
              </a:rPr>
              <a:t>Drawing Lines</a:t>
            </a:r>
            <a:endParaRPr kumimoji="0" lang="en-US" sz="3200" b="1" i="0" u="none" strike="noStrike" kern="1200" cap="all" spc="10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Tw Cen MT Condensed" panose="020B0606020104020203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31485-B1EE-412D-ADB4-2D1E48C3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6922" t="42857" r="16457" b="12699"/>
          <a:stretch>
            <a:fillRect/>
          </a:stretch>
        </p:blipFill>
        <p:spPr bwMode="auto">
          <a:xfrm>
            <a:off x="3124200" y="1254152"/>
            <a:ext cx="5943600" cy="44958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DFFAE6E-73C2-4A3B-94ED-DFBE0E55C4E1}"/>
              </a:ext>
            </a:extLst>
          </p:cNvPr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C188DBE-D347-4F10-A7B5-A9A3B6F769F6}" type="slidenum">
              <a:rPr lang="en-US" sz="4400">
                <a:solidFill>
                  <a:schemeClr val="tx2">
                    <a:lumMod val="75000"/>
                    <a:lumOff val="25000"/>
                  </a:schemeClr>
                </a:solidFill>
              </a:rPr>
              <a:pPr algn="r"/>
              <a:t>6</a:t>
            </a:fld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911310-F289-4184-9194-3D4D2F7AF05C}"/>
              </a:ext>
            </a:extLst>
          </p:cNvPr>
          <p:cNvSpPr txBox="1">
            <a:spLocks noChangeArrowheads="1"/>
          </p:cNvSpPr>
          <p:nvPr/>
        </p:nvSpPr>
        <p:spPr>
          <a:xfrm>
            <a:off x="3091066" y="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Rectangles</a:t>
            </a:r>
            <a:endParaRPr lang="en-US" sz="3600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DE3AD4-301A-4FB1-89E4-D247C30E4C73}"/>
              </a:ext>
            </a:extLst>
          </p:cNvPr>
          <p:cNvSpPr txBox="1">
            <a:spLocks noChangeArrowheads="1"/>
          </p:cNvSpPr>
          <p:nvPr/>
        </p:nvSpPr>
        <p:spPr>
          <a:xfrm>
            <a:off x="3011557" y="609600"/>
            <a:ext cx="8537709" cy="6019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err="1">
                <a:solidFill>
                  <a:srgbClr val="00B050"/>
                </a:solidFill>
              </a:rPr>
              <a:t>drawRect</a:t>
            </a:r>
            <a:r>
              <a:rPr lang="en-US" sz="3000" dirty="0">
                <a:solidFill>
                  <a:srgbClr val="00B050"/>
                </a:solidFill>
              </a:rPr>
              <a:t>(</a:t>
            </a:r>
            <a:r>
              <a:rPr lang="en-US" sz="3000" dirty="0">
                <a:solidFill>
                  <a:srgbClr val="00B050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00B050"/>
                </a:solidFill>
              </a:rPr>
              <a:t>x, </a:t>
            </a:r>
            <a:r>
              <a:rPr lang="en-US" sz="3000" dirty="0">
                <a:solidFill>
                  <a:srgbClr val="00B050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00B050"/>
                </a:solidFill>
              </a:rPr>
              <a:t>y, </a:t>
            </a:r>
            <a:r>
              <a:rPr lang="en-US" sz="3000" dirty="0">
                <a:solidFill>
                  <a:srgbClr val="00B050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00B050"/>
                </a:solidFill>
              </a:rPr>
              <a:t>w, </a:t>
            </a:r>
            <a:r>
              <a:rPr lang="en-US" sz="3000" dirty="0">
                <a:solidFill>
                  <a:srgbClr val="00B050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00B050"/>
                </a:solidFill>
              </a:rPr>
              <a:t>h);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err="1">
                <a:solidFill>
                  <a:srgbClr val="FF0066"/>
                </a:solidFill>
              </a:rPr>
              <a:t>fillRect</a:t>
            </a:r>
            <a:r>
              <a:rPr lang="en-US" sz="3000" dirty="0">
                <a:solidFill>
                  <a:srgbClr val="FF0066"/>
                </a:solidFill>
              </a:rPr>
              <a:t>(</a:t>
            </a:r>
            <a:r>
              <a:rPr lang="en-US" sz="3000" dirty="0">
                <a:solidFill>
                  <a:srgbClr val="FF0066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FF0066"/>
                </a:solidFill>
              </a:rPr>
              <a:t>x, </a:t>
            </a:r>
            <a:r>
              <a:rPr lang="en-US" sz="3000" dirty="0">
                <a:solidFill>
                  <a:srgbClr val="FF0066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FF0066"/>
                </a:solidFill>
              </a:rPr>
              <a:t>y, </a:t>
            </a:r>
            <a:r>
              <a:rPr lang="en-US" sz="3000" dirty="0">
                <a:solidFill>
                  <a:srgbClr val="FF0066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FF0066"/>
                </a:solidFill>
              </a:rPr>
              <a:t>w, </a:t>
            </a:r>
            <a:r>
              <a:rPr lang="en-US" sz="3000" dirty="0">
                <a:solidFill>
                  <a:srgbClr val="FF0066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FF0066"/>
                </a:solidFill>
              </a:rPr>
              <a:t>h);</a:t>
            </a:r>
          </a:p>
          <a:p>
            <a:pPr algn="just"/>
            <a:r>
              <a:rPr lang="en-US" sz="2800" dirty="0">
                <a:solidFill>
                  <a:srgbClr val="7030A0"/>
                </a:solidFill>
              </a:rPr>
              <a:t>The upper-left corner of the rectangle is </a:t>
            </a:r>
            <a:r>
              <a:rPr lang="en-US" sz="2800" dirty="0">
                <a:solidFill>
                  <a:srgbClr val="FFC000"/>
                </a:solidFill>
              </a:rPr>
              <a:t>at </a:t>
            </a:r>
            <a:r>
              <a:rPr lang="en-US" sz="2800" i="1" dirty="0">
                <a:solidFill>
                  <a:srgbClr val="FFC000"/>
                </a:solidFill>
              </a:rPr>
              <a:t>top, left</a:t>
            </a:r>
            <a:r>
              <a:rPr lang="en-US" sz="2800" i="1" dirty="0">
                <a:solidFill>
                  <a:srgbClr val="7030A0"/>
                </a:solidFill>
              </a:rPr>
              <a:t>. The dimensions of the rectangle are specified </a:t>
            </a:r>
            <a:r>
              <a:rPr lang="en-US" sz="2800" dirty="0">
                <a:solidFill>
                  <a:srgbClr val="7030A0"/>
                </a:solidFill>
              </a:rPr>
              <a:t>by </a:t>
            </a:r>
            <a:r>
              <a:rPr lang="en-US" sz="2800" i="1" dirty="0">
                <a:solidFill>
                  <a:srgbClr val="7030A0"/>
                </a:solidFill>
              </a:rPr>
              <a:t>width and height.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void </a:t>
            </a:r>
            <a:r>
              <a:rPr lang="en-US" sz="2800" dirty="0" err="1">
                <a:solidFill>
                  <a:srgbClr val="C72929"/>
                </a:solidFill>
              </a:rPr>
              <a:t>drawRoundRect</a:t>
            </a:r>
            <a:r>
              <a:rPr lang="en-US" sz="2800" dirty="0">
                <a:solidFill>
                  <a:srgbClr val="C72929"/>
                </a:solidFill>
              </a:rPr>
              <a:t>(int </a:t>
            </a:r>
            <a:r>
              <a:rPr lang="en-US" sz="2800" i="1" dirty="0">
                <a:solidFill>
                  <a:srgbClr val="C72929"/>
                </a:solidFill>
              </a:rPr>
              <a:t>top, int left, int width, int height,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int </a:t>
            </a:r>
            <a:r>
              <a:rPr lang="en-US" sz="2800" i="1" dirty="0" err="1">
                <a:solidFill>
                  <a:srgbClr val="0070C0"/>
                </a:solidFill>
              </a:rPr>
              <a:t>xDiam</a:t>
            </a:r>
            <a:r>
              <a:rPr lang="en-US" sz="2800" i="1" dirty="0">
                <a:solidFill>
                  <a:srgbClr val="0070C0"/>
                </a:solidFill>
              </a:rPr>
              <a:t>, int </a:t>
            </a:r>
            <a:r>
              <a:rPr lang="en-US" sz="2800" i="1" dirty="0" err="1">
                <a:solidFill>
                  <a:srgbClr val="0070C0"/>
                </a:solidFill>
              </a:rPr>
              <a:t>yDiam</a:t>
            </a:r>
            <a:r>
              <a:rPr lang="en-US" sz="2800" i="1" dirty="0">
                <a:solidFill>
                  <a:srgbClr val="C72929"/>
                </a:solidFill>
              </a:rPr>
              <a:t>)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void </a:t>
            </a:r>
            <a:r>
              <a:rPr lang="en-US" sz="2800" dirty="0" err="1">
                <a:solidFill>
                  <a:srgbClr val="C72929"/>
                </a:solidFill>
              </a:rPr>
              <a:t>fillRoundRect</a:t>
            </a:r>
            <a:r>
              <a:rPr lang="en-US" sz="2800" dirty="0">
                <a:solidFill>
                  <a:srgbClr val="C72929"/>
                </a:solidFill>
              </a:rPr>
              <a:t>(int </a:t>
            </a:r>
            <a:r>
              <a:rPr lang="en-US" sz="2800" i="1" dirty="0">
                <a:solidFill>
                  <a:srgbClr val="C72929"/>
                </a:solidFill>
              </a:rPr>
              <a:t>top, int left, int width, int height,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int </a:t>
            </a:r>
            <a:r>
              <a:rPr lang="en-US" sz="2800" i="1" dirty="0" err="1">
                <a:solidFill>
                  <a:srgbClr val="0070C0"/>
                </a:solidFill>
              </a:rPr>
              <a:t>xDiam</a:t>
            </a:r>
            <a:r>
              <a:rPr lang="en-US" sz="2800" i="1" dirty="0">
                <a:solidFill>
                  <a:srgbClr val="0070C0"/>
                </a:solidFill>
              </a:rPr>
              <a:t>, int </a:t>
            </a:r>
            <a:r>
              <a:rPr lang="en-US" sz="2800" i="1" dirty="0" err="1">
                <a:solidFill>
                  <a:srgbClr val="0070C0"/>
                </a:solidFill>
              </a:rPr>
              <a:t>yDiam</a:t>
            </a:r>
            <a:r>
              <a:rPr lang="en-US" sz="2800" i="1" dirty="0">
                <a:solidFill>
                  <a:srgbClr val="C72929"/>
                </a:solidFill>
              </a:rPr>
              <a:t>)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A rounded rectangle has rounded corners. The upper-left corner of the rectangle is at </a:t>
            </a:r>
            <a:r>
              <a:rPr lang="en-US" sz="2800" i="1" dirty="0" err="1">
                <a:solidFill>
                  <a:srgbClr val="002060"/>
                </a:solidFill>
              </a:rPr>
              <a:t>top,left</a:t>
            </a:r>
            <a:r>
              <a:rPr lang="en-US" sz="2800" i="1" dirty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rgbClr val="FFC000"/>
                </a:solidFill>
              </a:rPr>
              <a:t>The dimensions of the rectangle are specified by </a:t>
            </a:r>
            <a:r>
              <a:rPr lang="en-US" sz="2800" i="1" dirty="0">
                <a:solidFill>
                  <a:srgbClr val="FFC000"/>
                </a:solidFill>
              </a:rPr>
              <a:t>width and height</a:t>
            </a:r>
            <a:r>
              <a:rPr lang="en-US" sz="2800" i="1" dirty="0">
                <a:solidFill>
                  <a:srgbClr val="7030A0"/>
                </a:solidFill>
              </a:rPr>
              <a:t>. </a:t>
            </a:r>
          </a:p>
          <a:p>
            <a:pPr algn="just"/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diameter of the rounding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 along the X axis is specified by </a:t>
            </a:r>
            <a:r>
              <a:rPr lang="en-US" sz="2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xDiam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diameter of the rounding arc along the Y axis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specified by </a:t>
            </a:r>
            <a:r>
              <a:rPr lang="en-US" sz="2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yDiam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7A91976-4C09-4F83-8C78-3FF6FA94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266" y="6470704"/>
            <a:ext cx="730250" cy="274320"/>
          </a:xfrm>
        </p:spPr>
        <p:txBody>
          <a:bodyPr/>
          <a:lstStyle/>
          <a:p>
            <a:fld id="{4C188DBE-D347-4F10-A7B5-A9A3B6F769F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7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45" tmFilter="0, 0; 0.125,0.2665; 0.25,0.4; 0.375,0.465; 0.5,0.5;  0.625,0.535; 0.75,0.6; 0.875,0.7335; 1,1">
                                          <p:stCondLst>
                                            <p:cond delay="2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" tmFilter="0, 0; 0.125,0.2665; 0.25,0.4; 0.375,0.465; 0.5,0.5;  0.625,0.535; 0.75,0.6; 0.875,0.7335; 1,1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tmFilter="0, 0; 0.125,0.2665; 0.25,0.4; 0.375,0.465; 0.5,0.5;  0.625,0.535; 0.75,0.6; 0.875,0.7335; 1,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">
                                          <p:stCondLst>
                                            <p:cond delay="4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EAF3454-128F-4BA8-ABB2-C9A014925334}"/>
              </a:ext>
            </a:extLst>
          </p:cNvPr>
          <p:cNvSpPr txBox="1">
            <a:spLocks noChangeArrowheads="1"/>
          </p:cNvSpPr>
          <p:nvPr/>
        </p:nvSpPr>
        <p:spPr>
          <a:xfrm>
            <a:off x="2613985" y="139148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Rectangles</a:t>
            </a:r>
            <a:endParaRPr lang="en-US" sz="3200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74D49C-D0E7-4F67-A899-334BE751B921}"/>
              </a:ext>
            </a:extLst>
          </p:cNvPr>
          <p:cNvSpPr txBox="1">
            <a:spLocks noChangeArrowheads="1"/>
          </p:cNvSpPr>
          <p:nvPr/>
        </p:nvSpPr>
        <p:spPr>
          <a:xfrm>
            <a:off x="3761403" y="1219200"/>
            <a:ext cx="6781800" cy="4419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public class Rectangles extends Applet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public void paint(Graphics g)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 err="1">
                <a:solidFill>
                  <a:srgbClr val="C72929"/>
                </a:solidFill>
              </a:rPr>
              <a:t>g.drawRect</a:t>
            </a:r>
            <a:r>
              <a:rPr lang="en-US" sz="2800" b="1" dirty="0">
                <a:solidFill>
                  <a:srgbClr val="C72929"/>
                </a:solidFill>
              </a:rPr>
              <a:t>(10, 10, 60, 50);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 err="1">
                <a:solidFill>
                  <a:srgbClr val="C72929"/>
                </a:solidFill>
              </a:rPr>
              <a:t>g.fillRect</a:t>
            </a:r>
            <a:r>
              <a:rPr lang="en-US" sz="2800" b="1" dirty="0">
                <a:solidFill>
                  <a:srgbClr val="C72929"/>
                </a:solidFill>
              </a:rPr>
              <a:t>(100, 10, 60, 50);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g.drawRoundRect</a:t>
            </a:r>
            <a:r>
              <a:rPr lang="en-US" sz="2800" b="1" dirty="0">
                <a:solidFill>
                  <a:srgbClr val="002060"/>
                </a:solidFill>
              </a:rPr>
              <a:t>(190, 10, 60, 50, 15, 15);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g.fillRoundRect</a:t>
            </a:r>
            <a:r>
              <a:rPr lang="en-US" sz="2800" b="1" dirty="0">
                <a:solidFill>
                  <a:srgbClr val="002060"/>
                </a:solidFill>
              </a:rPr>
              <a:t>(70, 90, 140, 100, 30, 40);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}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}</a:t>
            </a:r>
            <a:endParaRPr lang="en-US" sz="30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8B1661D-200F-48DD-BF39-D6AC3875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4724" y="7245957"/>
            <a:ext cx="730250" cy="274320"/>
          </a:xfrm>
        </p:spPr>
        <p:txBody>
          <a:bodyPr/>
          <a:lstStyle/>
          <a:p>
            <a:fld id="{4C188DBE-D347-4F10-A7B5-A9A3B6F769F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0B5206-B327-434E-A0E7-D78BF3B0922E}"/>
              </a:ext>
            </a:extLst>
          </p:cNvPr>
          <p:cNvSpPr txBox="1">
            <a:spLocks noChangeArrowheads="1"/>
          </p:cNvSpPr>
          <p:nvPr/>
        </p:nvSpPr>
        <p:spPr>
          <a:xfrm>
            <a:off x="2902223" y="0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Rectangles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5B423-5CCA-41C4-ABC8-ED79F5B3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4768" t="22222" r="29755" b="33333"/>
          <a:stretch>
            <a:fillRect/>
          </a:stretch>
        </p:blipFill>
        <p:spPr bwMode="auto">
          <a:xfrm>
            <a:off x="3664223" y="1066800"/>
            <a:ext cx="6553200" cy="4648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0B47DE7-4165-46F3-AEC5-2B9AC17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23" y="6470704"/>
            <a:ext cx="730250" cy="274320"/>
          </a:xfrm>
        </p:spPr>
        <p:txBody>
          <a:bodyPr/>
          <a:lstStyle/>
          <a:p>
            <a:fld id="{4C188DBE-D347-4F10-A7B5-A9A3B6F769F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300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6BE2E2-FF3C-4074-819F-1F3F1C3BF6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E1E693-F525-40D3-B979-D208936FFF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731188-ED03-43BB-8CD7-4E5E5DF57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30129-3bac-49c9-8230-9f88231a5f57"/>
    <ds:schemaRef ds:uri="877a498f-42d8-4531-9ec9-0d7f35246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667</TotalTime>
  <Words>1443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Feathered</vt:lpstr>
      <vt:lpstr>Graphics with Applet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Solanki</dc:creator>
  <cp:lastModifiedBy>Manish Solanki</cp:lastModifiedBy>
  <cp:revision>17</cp:revision>
  <dcterms:created xsi:type="dcterms:W3CDTF">2020-09-15T05:49:36Z</dcterms:created>
  <dcterms:modified xsi:type="dcterms:W3CDTF">2022-12-27T06:08:01Z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