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72"/>
  </p:notesMasterIdLst>
  <p:sldIdLst>
    <p:sldId id="256" r:id="rId5"/>
    <p:sldId id="258" r:id="rId6"/>
    <p:sldId id="261" r:id="rId7"/>
    <p:sldId id="259" r:id="rId8"/>
    <p:sldId id="284" r:id="rId9"/>
    <p:sldId id="331" r:id="rId10"/>
    <p:sldId id="306" r:id="rId11"/>
    <p:sldId id="332" r:id="rId12"/>
    <p:sldId id="307" r:id="rId13"/>
    <p:sldId id="308" r:id="rId14"/>
    <p:sldId id="304" r:id="rId15"/>
    <p:sldId id="309" r:id="rId16"/>
    <p:sldId id="333" r:id="rId17"/>
    <p:sldId id="310" r:id="rId18"/>
    <p:sldId id="334" r:id="rId19"/>
    <p:sldId id="311" r:id="rId20"/>
    <p:sldId id="312" r:id="rId21"/>
    <p:sldId id="349" r:id="rId22"/>
    <p:sldId id="313" r:id="rId23"/>
    <p:sldId id="335" r:id="rId24"/>
    <p:sldId id="336" r:id="rId25"/>
    <p:sldId id="337" r:id="rId26"/>
    <p:sldId id="315" r:id="rId27"/>
    <p:sldId id="338" r:id="rId28"/>
    <p:sldId id="316" r:id="rId29"/>
    <p:sldId id="339" r:id="rId30"/>
    <p:sldId id="340" r:id="rId31"/>
    <p:sldId id="317" r:id="rId32"/>
    <p:sldId id="318" r:id="rId33"/>
    <p:sldId id="341" r:id="rId34"/>
    <p:sldId id="319" r:id="rId35"/>
    <p:sldId id="314" r:id="rId36"/>
    <p:sldId id="363" r:id="rId37"/>
    <p:sldId id="364" r:id="rId38"/>
    <p:sldId id="350" r:id="rId39"/>
    <p:sldId id="320" r:id="rId40"/>
    <p:sldId id="321" r:id="rId41"/>
    <p:sldId id="343" r:id="rId42"/>
    <p:sldId id="322" r:id="rId43"/>
    <p:sldId id="328" r:id="rId44"/>
    <p:sldId id="342" r:id="rId45"/>
    <p:sldId id="329" r:id="rId46"/>
    <p:sldId id="360" r:id="rId47"/>
    <p:sldId id="323" r:id="rId48"/>
    <p:sldId id="330" r:id="rId49"/>
    <p:sldId id="344" r:id="rId50"/>
    <p:sldId id="351" r:id="rId51"/>
    <p:sldId id="346" r:id="rId52"/>
    <p:sldId id="345" r:id="rId53"/>
    <p:sldId id="347" r:id="rId54"/>
    <p:sldId id="348" r:id="rId55"/>
    <p:sldId id="361" r:id="rId56"/>
    <p:sldId id="362" r:id="rId57"/>
    <p:sldId id="324" r:id="rId58"/>
    <p:sldId id="325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26" r:id="rId67"/>
    <p:sldId id="327" r:id="rId68"/>
    <p:sldId id="359" r:id="rId69"/>
    <p:sldId id="279" r:id="rId70"/>
    <p:sldId id="280" r:id="rId71"/>
  </p:sldIdLst>
  <p:sldSz cx="9144000" cy="6858000" type="screen4x3"/>
  <p:notesSz cx="6858000" cy="9144000"/>
  <p:embeddedFontLst>
    <p:embeddedFont>
      <p:font typeface="Lato" panose="020F0502020204030203" pitchFamily="34" charset="0"/>
      <p:regular r:id="rId73"/>
      <p:bold r:id="rId74"/>
      <p:italic r:id="rId75"/>
      <p:boldItalic r:id="rId76"/>
    </p:embeddedFont>
    <p:embeddedFont>
      <p:font typeface="Raleway" pitchFamily="2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53C"/>
    <a:srgbClr val="F40CC2"/>
    <a:srgbClr val="FF0066"/>
    <a:srgbClr val="FF6699"/>
    <a:srgbClr val="12BE6C"/>
    <a:srgbClr val="A93F92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BD2A9-2F3C-40BE-AAAC-E62F938C52B4}" v="1" dt="2022-09-04T13:12:35.408"/>
    <p1510:client id="{1D7CA42D-D0DF-4D15-BF55-53A2D0F26DD5}" v="2" dt="2022-09-04T12:27:05.695"/>
    <p1510:client id="{22F18064-07B5-41A9-BC0E-FED06155DA58}" v="2" dt="2022-09-04T13:44:45.439"/>
    <p1510:client id="{98BDF7D9-AE98-43BA-B3E9-221ACDCB1513}" v="1" dt="2022-09-06T16:23:48.886"/>
  </p1510:revLst>
</p1510:revInfo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3.fntdata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4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MI KAMDAR-57498210035" userId="S::57498210035@svkmmumbai.onmicrosoft.com::804cc8db-e80d-4854-ba2a-fd6e25ab0a55" providerId="AD" clId="Web-{1D7CA42D-D0DF-4D15-BF55-53A2D0F26DD5}"/>
    <pc:docChg chg="modSld">
      <pc:chgData name="RASHMI KAMDAR-57498210035" userId="S::57498210035@svkmmumbai.onmicrosoft.com::804cc8db-e80d-4854-ba2a-fd6e25ab0a55" providerId="AD" clId="Web-{1D7CA42D-D0DF-4D15-BF55-53A2D0F26DD5}" dt="2022-09-04T12:27:05.695" v="1" actId="1076"/>
      <pc:docMkLst>
        <pc:docMk/>
      </pc:docMkLst>
      <pc:sldChg chg="modSp">
        <pc:chgData name="RASHMI KAMDAR-57498210035" userId="S::57498210035@svkmmumbai.onmicrosoft.com::804cc8db-e80d-4854-ba2a-fd6e25ab0a55" providerId="AD" clId="Web-{1D7CA42D-D0DF-4D15-BF55-53A2D0F26DD5}" dt="2022-09-04T12:27:05.695" v="1" actId="1076"/>
        <pc:sldMkLst>
          <pc:docMk/>
          <pc:sldMk cId="1004255771" sldId="336"/>
        </pc:sldMkLst>
        <pc:picChg chg="mod">
          <ac:chgData name="RASHMI KAMDAR-57498210035" userId="S::57498210035@svkmmumbai.onmicrosoft.com::804cc8db-e80d-4854-ba2a-fd6e25ab0a55" providerId="AD" clId="Web-{1D7CA42D-D0DF-4D15-BF55-53A2D0F26DD5}" dt="2022-09-04T12:27:05.695" v="1" actId="1076"/>
          <ac:picMkLst>
            <pc:docMk/>
            <pc:sldMk cId="1004255771" sldId="336"/>
            <ac:picMk id="3" creationId="{69DD07D8-D8FF-4B6C-A15A-C43224B35D7F}"/>
          </ac:picMkLst>
        </pc:picChg>
      </pc:sldChg>
    </pc:docChg>
  </pc:docChgLst>
  <pc:docChgLst>
    <pc:chgData name="RASHMI KAMDAR-57498210035" userId="S::57498210035@svkmmumbai.onmicrosoft.com::804cc8db-e80d-4854-ba2a-fd6e25ab0a55" providerId="AD" clId="Web-{08FBD2A9-2F3C-40BE-AAAC-E62F938C52B4}"/>
    <pc:docChg chg="sldOrd">
      <pc:chgData name="RASHMI KAMDAR-57498210035" userId="S::57498210035@svkmmumbai.onmicrosoft.com::804cc8db-e80d-4854-ba2a-fd6e25ab0a55" providerId="AD" clId="Web-{08FBD2A9-2F3C-40BE-AAAC-E62F938C52B4}" dt="2022-09-04T13:12:35.408" v="0"/>
      <pc:docMkLst>
        <pc:docMk/>
      </pc:docMkLst>
      <pc:sldChg chg="ord">
        <pc:chgData name="RASHMI KAMDAR-57498210035" userId="S::57498210035@svkmmumbai.onmicrosoft.com::804cc8db-e80d-4854-ba2a-fd6e25ab0a55" providerId="AD" clId="Web-{08FBD2A9-2F3C-40BE-AAAC-E62F938C52B4}" dt="2022-09-04T13:12:35.408" v="0"/>
        <pc:sldMkLst>
          <pc:docMk/>
          <pc:sldMk cId="254358069" sldId="351"/>
        </pc:sldMkLst>
      </pc:sldChg>
    </pc:docChg>
  </pc:docChgLst>
  <pc:docChgLst>
    <pc:chgData name="RASHMI KAMDAR-57498210035" userId="S::57498210035@svkmmumbai.onmicrosoft.com::804cc8db-e80d-4854-ba2a-fd6e25ab0a55" providerId="AD" clId="Web-{22F18064-07B5-41A9-BC0E-FED06155DA58}"/>
    <pc:docChg chg="modSld">
      <pc:chgData name="RASHMI KAMDAR-57498210035" userId="S::57498210035@svkmmumbai.onmicrosoft.com::804cc8db-e80d-4854-ba2a-fd6e25ab0a55" providerId="AD" clId="Web-{22F18064-07B5-41A9-BC0E-FED06155DA58}" dt="2022-09-04T13:44:45.439" v="1" actId="1076"/>
      <pc:docMkLst>
        <pc:docMk/>
      </pc:docMkLst>
      <pc:sldChg chg="modSp">
        <pc:chgData name="RASHMI KAMDAR-57498210035" userId="S::57498210035@svkmmumbai.onmicrosoft.com::804cc8db-e80d-4854-ba2a-fd6e25ab0a55" providerId="AD" clId="Web-{22F18064-07B5-41A9-BC0E-FED06155DA58}" dt="2022-09-04T13:44:45.439" v="1" actId="1076"/>
        <pc:sldMkLst>
          <pc:docMk/>
          <pc:sldMk cId="0" sldId="317"/>
        </pc:sldMkLst>
        <pc:picChg chg="mod">
          <ac:chgData name="RASHMI KAMDAR-57498210035" userId="S::57498210035@svkmmumbai.onmicrosoft.com::804cc8db-e80d-4854-ba2a-fd6e25ab0a55" providerId="AD" clId="Web-{22F18064-07B5-41A9-BC0E-FED06155DA58}" dt="2022-09-04T13:44:45.439" v="1" actId="1076"/>
          <ac:picMkLst>
            <pc:docMk/>
            <pc:sldMk cId="0" sldId="317"/>
            <ac:picMk id="1026" creationId="{00000000-0000-0000-0000-000000000000}"/>
          </ac:picMkLst>
        </pc:picChg>
      </pc:sldChg>
    </pc:docChg>
  </pc:docChgLst>
  <pc:docChgLst>
    <pc:chgData name="VANSHITA SHAH-57498210007" userId="S::57498210007@svkmmumbai.onmicrosoft.com::42b60edf-e5d5-4593-adb5-fca85ea4e076" providerId="AD" clId="Web-{98BDF7D9-AE98-43BA-B3E9-221ACDCB1513}"/>
    <pc:docChg chg="modSld">
      <pc:chgData name="VANSHITA SHAH-57498210007" userId="S::57498210007@svkmmumbai.onmicrosoft.com::42b60edf-e5d5-4593-adb5-fca85ea4e076" providerId="AD" clId="Web-{98BDF7D9-AE98-43BA-B3E9-221ACDCB1513}" dt="2022-09-06T16:23:48.886" v="0" actId="1076"/>
      <pc:docMkLst>
        <pc:docMk/>
      </pc:docMkLst>
      <pc:sldChg chg="modSp">
        <pc:chgData name="VANSHITA SHAH-57498210007" userId="S::57498210007@svkmmumbai.onmicrosoft.com::42b60edf-e5d5-4593-adb5-fca85ea4e076" providerId="AD" clId="Web-{98BDF7D9-AE98-43BA-B3E9-221ACDCB1513}" dt="2022-09-06T16:23:48.886" v="0" actId="1076"/>
        <pc:sldMkLst>
          <pc:docMk/>
          <pc:sldMk cId="1004255771" sldId="336"/>
        </pc:sldMkLst>
        <pc:picChg chg="mod">
          <ac:chgData name="VANSHITA SHAH-57498210007" userId="S::57498210007@svkmmumbai.onmicrosoft.com::42b60edf-e5d5-4593-adb5-fca85ea4e076" providerId="AD" clId="Web-{98BDF7D9-AE98-43BA-B3E9-221ACDCB1513}" dt="2022-09-06T16:23:48.886" v="0" actId="1076"/>
          <ac:picMkLst>
            <pc:docMk/>
            <pc:sldMk cId="1004255771" sldId="336"/>
            <ac:picMk id="3" creationId="{69DD07D8-D8FF-4B6C-A15A-C43224B35D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82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26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770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262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730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691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95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886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483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83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201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341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09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803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101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4238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205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2362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7495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834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6975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836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974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845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2144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7918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4585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00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3590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6659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1255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4596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83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Java Basic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Character</a:t>
            </a:r>
            <a:endParaRPr lang="en" sz="2800" b="1" dirty="0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The standard set of characters known as </a:t>
            </a:r>
            <a:r>
              <a:rPr lang="en-US" sz="2600" b="1" dirty="0">
                <a:solidFill>
                  <a:srgbClr val="F40CC2"/>
                </a:solidFill>
              </a:rPr>
              <a:t>ASCII still ranges from 0 to 127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C00000"/>
                </a:solidFill>
              </a:rPr>
              <a:t>the extended 8-bit character set, ISO-Latin-1, ranges from 0 to 255.</a:t>
            </a:r>
          </a:p>
          <a:p>
            <a:pPr indent="1084263">
              <a:buNone/>
            </a:pPr>
            <a:r>
              <a:rPr lang="en-US" sz="2600" b="1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// Demonstrate char data type.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CharDemo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0070C0"/>
                </a:solidFill>
              </a:rPr>
              <a:t>public static void main(String </a:t>
            </a:r>
            <a:r>
              <a:rPr lang="en-US" sz="2400" dirty="0" err="1">
                <a:solidFill>
                  <a:srgbClr val="0070C0"/>
                </a:solidFill>
              </a:rPr>
              <a:t>args</a:t>
            </a:r>
            <a:r>
              <a:rPr lang="en-US" sz="2400" dirty="0">
                <a:solidFill>
                  <a:srgbClr val="0070C0"/>
                </a:solidFill>
              </a:rPr>
              <a:t>[]) {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F40CC2"/>
                </a:solidFill>
              </a:rPr>
              <a:t>char ch1, ch2;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7030A0"/>
                </a:solidFill>
              </a:rPr>
              <a:t>ch1 = 88; // code for X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C00000"/>
                </a:solidFill>
              </a:rPr>
              <a:t>ch2 = 'Y';</a:t>
            </a:r>
          </a:p>
          <a:p>
            <a:pPr indent="1084263"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</a:t>
            </a:r>
            <a:r>
              <a:rPr lang="en-US" sz="2400" dirty="0">
                <a:solidFill>
                  <a:srgbClr val="0070C0"/>
                </a:solidFill>
              </a:rPr>
              <a:t>("ch1 and ch2: ");</a:t>
            </a:r>
          </a:p>
          <a:p>
            <a:pPr indent="1084263"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</a:t>
            </a:r>
            <a:r>
              <a:rPr lang="en-US" sz="2400" dirty="0">
                <a:solidFill>
                  <a:srgbClr val="0070C0"/>
                </a:solidFill>
              </a:rPr>
              <a:t>(ch1 + " " + ch2);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0070C0"/>
                </a:solidFill>
              </a:rPr>
              <a:t>} }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This program displays the following output:</a:t>
            </a:r>
          </a:p>
          <a:p>
            <a:pPr>
              <a:buNone/>
            </a:pPr>
            <a:r>
              <a:rPr lang="en-US" sz="2800" dirty="0"/>
              <a:t>                 </a:t>
            </a:r>
            <a:r>
              <a:rPr lang="en-US" sz="2800" dirty="0">
                <a:solidFill>
                  <a:srgbClr val="12BE6C"/>
                </a:solidFill>
              </a:rPr>
              <a:t>ch1 and ch2: X Y</a:t>
            </a:r>
            <a:endParaRPr lang="en-US" sz="2600" b="1" dirty="0">
              <a:solidFill>
                <a:srgbClr val="12BE6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FF0000"/>
                </a:solidFill>
              </a:rPr>
              <a:t>We can not write the following statement for characters:</a:t>
            </a:r>
          </a:p>
          <a:p>
            <a:pPr indent="1084263" algn="just">
              <a:buNone/>
            </a:pPr>
            <a:r>
              <a:rPr lang="en-US" sz="2600" b="1" dirty="0">
                <a:solidFill>
                  <a:srgbClr val="7030A0"/>
                </a:solidFill>
              </a:rPr>
              <a:t>char </a:t>
            </a:r>
            <a:r>
              <a:rPr lang="en-US" sz="2600" b="1" dirty="0" err="1">
                <a:solidFill>
                  <a:srgbClr val="7030A0"/>
                </a:solidFill>
              </a:rPr>
              <a:t>ch</a:t>
            </a:r>
            <a:r>
              <a:rPr lang="en-US" sz="2600" b="1" dirty="0">
                <a:solidFill>
                  <a:srgbClr val="7030A0"/>
                </a:solidFill>
              </a:rPr>
              <a:t>=‘A’;</a:t>
            </a:r>
          </a:p>
          <a:p>
            <a:pPr indent="1084263" algn="just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ch</a:t>
            </a:r>
            <a:r>
              <a:rPr lang="en-US" sz="2600" b="1" dirty="0">
                <a:solidFill>
                  <a:srgbClr val="FF0000"/>
                </a:solidFill>
              </a:rPr>
              <a:t>=ch+1;</a:t>
            </a:r>
            <a:r>
              <a:rPr lang="en-US" sz="2600" b="1" dirty="0">
                <a:solidFill>
                  <a:srgbClr val="FF6699"/>
                </a:solidFill>
              </a:rPr>
              <a:t>  //Error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FFC000"/>
                </a:solidFill>
              </a:rPr>
              <a:t>Whereas,</a:t>
            </a:r>
            <a:r>
              <a:rPr lang="en-US" sz="2600" b="1" dirty="0">
                <a:solidFill>
                  <a:srgbClr val="FF6699"/>
                </a:solidFill>
              </a:rPr>
              <a:t>  </a:t>
            </a:r>
            <a:r>
              <a:rPr lang="en-US" sz="2600" b="1" dirty="0" err="1">
                <a:solidFill>
                  <a:srgbClr val="0070C0"/>
                </a:solidFill>
              </a:rPr>
              <a:t>ch</a:t>
            </a:r>
            <a:r>
              <a:rPr lang="en-US" sz="2600" b="1" dirty="0">
                <a:solidFill>
                  <a:srgbClr val="0070C0"/>
                </a:solidFill>
              </a:rPr>
              <a:t>++ </a:t>
            </a:r>
            <a:r>
              <a:rPr lang="en-US" sz="2600" b="1" dirty="0">
                <a:solidFill>
                  <a:srgbClr val="7030A0"/>
                </a:solidFill>
              </a:rPr>
              <a:t>or </a:t>
            </a:r>
            <a:r>
              <a:rPr lang="en-US" sz="2600" b="1" dirty="0" err="1">
                <a:solidFill>
                  <a:srgbClr val="0070C0"/>
                </a:solidFill>
              </a:rPr>
              <a:t>ch</a:t>
            </a:r>
            <a:r>
              <a:rPr lang="en-US" sz="2600" b="1" dirty="0">
                <a:solidFill>
                  <a:srgbClr val="0070C0"/>
                </a:solidFill>
              </a:rPr>
              <a:t>+=1 </a:t>
            </a:r>
            <a:r>
              <a:rPr lang="en-US" sz="2600" b="1" dirty="0">
                <a:solidFill>
                  <a:srgbClr val="12BE6C"/>
                </a:solidFill>
              </a:rPr>
              <a:t>is allowed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DAC7A-0920-4DCD-8788-CF042E617110}"/>
              </a:ext>
            </a:extLst>
          </p:cNvPr>
          <p:cNvSpPr txBox="1"/>
          <p:nvPr/>
        </p:nvSpPr>
        <p:spPr>
          <a:xfrm>
            <a:off x="609600" y="8382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F40CC2"/>
              </a:solidFill>
            </a:endParaRPr>
          </a:p>
          <a:p>
            <a:pPr algn="ctr"/>
            <a:r>
              <a:rPr lang="en-US" sz="3600" b="1" dirty="0">
                <a:solidFill>
                  <a:srgbClr val="F40CC2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++/--</a:t>
            </a:r>
            <a:r>
              <a:rPr lang="en-US" sz="3600" b="1" dirty="0">
                <a:solidFill>
                  <a:srgbClr val="F40CC2"/>
                </a:solidFill>
              </a:rPr>
              <a:t> operator with char </a:t>
            </a:r>
            <a:endParaRPr lang="en-IN" sz="36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boolean</a:t>
            </a:r>
            <a:endParaRPr lang="en" sz="2800" b="1" dirty="0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 dirty="0"/>
              <a:t>Java has a primitive type </a:t>
            </a:r>
            <a:r>
              <a:rPr lang="en-US" sz="2600" b="1" dirty="0">
                <a:solidFill>
                  <a:srgbClr val="7030A0"/>
                </a:solidFill>
              </a:rPr>
              <a:t>boolean 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F40CC2"/>
                </a:solidFill>
              </a:rPr>
              <a:t>for logical values.</a:t>
            </a:r>
          </a:p>
          <a:p>
            <a:pPr algn="just">
              <a:buNone/>
            </a:pPr>
            <a:endParaRPr lang="en-US" sz="2600" b="1" dirty="0"/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</a:rPr>
              <a:t>It can have only one of two </a:t>
            </a:r>
            <a:r>
              <a:rPr lang="en-US" sz="2600" b="1" dirty="0"/>
              <a:t>possible values, </a:t>
            </a:r>
            <a:r>
              <a:rPr lang="en-US" sz="2600" b="1" dirty="0">
                <a:solidFill>
                  <a:srgbClr val="00B050"/>
                </a:solidFill>
              </a:rPr>
              <a:t>true</a:t>
            </a:r>
            <a:r>
              <a:rPr lang="en-US" sz="2600" b="1" dirty="0">
                <a:solidFill>
                  <a:srgbClr val="C5053C"/>
                </a:solidFill>
              </a:rPr>
              <a:t> or </a:t>
            </a:r>
            <a:r>
              <a:rPr lang="en-US" sz="2600" b="1" dirty="0">
                <a:solidFill>
                  <a:srgbClr val="00B050"/>
                </a:solidFill>
              </a:rPr>
              <a:t>false.</a:t>
            </a:r>
          </a:p>
          <a:p>
            <a:pPr algn="just">
              <a:buNone/>
            </a:pPr>
            <a:r>
              <a:rPr lang="en-US" sz="2600" b="1" dirty="0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FC000"/>
                </a:solidFill>
              </a:rPr>
              <a:t>This is the type returned by all relational operators.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int a=5,b=7;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</a:t>
            </a:r>
            <a:r>
              <a:rPr lang="en-US" sz="2600" b="1" dirty="0" err="1">
                <a:solidFill>
                  <a:srgbClr val="12BE6C"/>
                </a:solidFill>
              </a:rPr>
              <a:t>System.out.print</a:t>
            </a:r>
            <a:r>
              <a:rPr lang="en-US" sz="2600" b="1" dirty="0">
                <a:solidFill>
                  <a:srgbClr val="12BE6C"/>
                </a:solidFill>
              </a:rPr>
              <a:t>(a&gt;b); // </a:t>
            </a:r>
            <a:r>
              <a:rPr lang="en-US" sz="2600" b="1" dirty="0">
                <a:solidFill>
                  <a:srgbClr val="7030A0"/>
                </a:solidFill>
              </a:rPr>
              <a:t>false      # </a:t>
            </a:r>
            <a:r>
              <a:rPr lang="en-US" sz="2600" b="1" dirty="0">
                <a:solidFill>
                  <a:srgbClr val="FF6699"/>
                </a:solidFill>
              </a:rPr>
              <a:t>in C/C++ =&gt;0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</a:t>
            </a:r>
            <a:r>
              <a:rPr lang="en-US" sz="2600" b="1" dirty="0" err="1">
                <a:solidFill>
                  <a:srgbClr val="12BE6C"/>
                </a:solidFill>
              </a:rPr>
              <a:t>System.out.print</a:t>
            </a:r>
            <a:r>
              <a:rPr lang="en-US" sz="2600" b="1" dirty="0">
                <a:solidFill>
                  <a:srgbClr val="12BE6C"/>
                </a:solidFill>
              </a:rPr>
              <a:t>(a&lt;b); // </a:t>
            </a:r>
            <a:r>
              <a:rPr lang="en-US" sz="2600" b="1" dirty="0">
                <a:solidFill>
                  <a:srgbClr val="7030A0"/>
                </a:solidFill>
              </a:rPr>
              <a:t>true      # </a:t>
            </a:r>
            <a:r>
              <a:rPr lang="en-US" sz="2600" b="1" dirty="0">
                <a:solidFill>
                  <a:srgbClr val="FF6699"/>
                </a:solidFill>
              </a:rPr>
              <a:t>in C/C++ =&gt;1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</a:t>
            </a:r>
            <a:r>
              <a:rPr lang="en-US" sz="2600" b="1" dirty="0" err="1">
                <a:solidFill>
                  <a:srgbClr val="12BE6C"/>
                </a:solidFill>
              </a:rPr>
              <a:t>System.out.print</a:t>
            </a:r>
            <a:r>
              <a:rPr lang="en-US" sz="2600" b="1" dirty="0">
                <a:solidFill>
                  <a:srgbClr val="12BE6C"/>
                </a:solidFill>
              </a:rPr>
              <a:t>(a!=b); // </a:t>
            </a:r>
            <a:r>
              <a:rPr lang="en-US" sz="2600" b="1" dirty="0">
                <a:solidFill>
                  <a:srgbClr val="7030A0"/>
                </a:solidFill>
              </a:rPr>
              <a:t>true</a:t>
            </a:r>
            <a:endParaRPr lang="en-US" sz="2600" b="1" dirty="0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 dirty="0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 dirty="0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600" b="1" dirty="0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7030A0"/>
                </a:solidFill>
              </a:rPr>
              <a:t>The result of the condition used in conditional and looping statements is boolean only 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40CC2"/>
                </a:solidFill>
              </a:rPr>
              <a:t>If(num%2==0)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5053C"/>
                </a:solidFill>
              </a:rPr>
              <a:t>while(</a:t>
            </a:r>
            <a:r>
              <a:rPr lang="en-US" sz="2800" dirty="0" err="1">
                <a:solidFill>
                  <a:srgbClr val="C5053C"/>
                </a:solidFill>
              </a:rPr>
              <a:t>i</a:t>
            </a:r>
            <a:r>
              <a:rPr lang="en-US" sz="2800" dirty="0">
                <a:solidFill>
                  <a:srgbClr val="C5053C"/>
                </a:solidFill>
              </a:rPr>
              <a:t>&lt;=n)</a:t>
            </a:r>
          </a:p>
          <a:p>
            <a:pPr indent="457200" algn="just">
              <a:buNone/>
            </a:pPr>
            <a:r>
              <a:rPr lang="en-US" sz="2800" dirty="0">
                <a:solidFill>
                  <a:srgbClr val="C5053C"/>
                </a:solidFill>
              </a:rPr>
              <a:t>{</a:t>
            </a:r>
          </a:p>
          <a:p>
            <a:pPr indent="457200" algn="just">
              <a:buNone/>
            </a:pPr>
            <a:r>
              <a:rPr lang="en-US" sz="2800" dirty="0">
                <a:solidFill>
                  <a:srgbClr val="C5053C"/>
                </a:solidFill>
              </a:rPr>
              <a:t>          // </a:t>
            </a:r>
            <a:r>
              <a:rPr lang="en-US" sz="2800" dirty="0" err="1">
                <a:solidFill>
                  <a:srgbClr val="C5053C"/>
                </a:solidFill>
              </a:rPr>
              <a:t>stetements</a:t>
            </a:r>
            <a:endParaRPr lang="en-US" sz="2800" dirty="0">
              <a:solidFill>
                <a:srgbClr val="C5053C"/>
              </a:solidFill>
            </a:endParaRPr>
          </a:p>
          <a:p>
            <a:pPr indent="457200" algn="just">
              <a:buNone/>
            </a:pPr>
            <a:r>
              <a:rPr lang="en-US" sz="2800" dirty="0">
                <a:solidFill>
                  <a:srgbClr val="C5053C"/>
                </a:solidFill>
              </a:rPr>
              <a:t>}</a:t>
            </a:r>
          </a:p>
          <a:p>
            <a:pPr algn="just">
              <a:buNone/>
            </a:pP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boolean</a:t>
            </a:r>
            <a:endParaRPr lang="en" sz="2800" b="1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F5312-511E-453B-8C19-9489F7B46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00" r="36065" b="24541"/>
          <a:stretch/>
        </p:blipFill>
        <p:spPr>
          <a:xfrm>
            <a:off x="381000" y="533400"/>
            <a:ext cx="83058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boolean</a:t>
            </a:r>
            <a:endParaRPr lang="en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A38B2-6B3B-45D5-A97A-687F8975F5C7}"/>
              </a:ext>
            </a:extLst>
          </p:cNvPr>
          <p:cNvSpPr txBox="1"/>
          <p:nvPr/>
        </p:nvSpPr>
        <p:spPr>
          <a:xfrm>
            <a:off x="7088" y="762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Applications 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Used by Java internally as a result of all relational operators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Can be used for flag variables having 2 possibilities i.e. 1 (true) or 0 (false) </a:t>
            </a:r>
          </a:p>
          <a:p>
            <a:pPr marL="1828800" indent="-1828800" algn="just"/>
            <a:r>
              <a:rPr lang="en-US" sz="2400" b="1" dirty="0"/>
              <a:t>    </a:t>
            </a:r>
          </a:p>
          <a:p>
            <a:pPr marL="339725" indent="-339725" algn="just"/>
            <a:r>
              <a:rPr lang="en-US" sz="2400" b="1" dirty="0"/>
              <a:t>	Examples: </a:t>
            </a:r>
            <a:r>
              <a:rPr lang="en-US" sz="2400" b="1" dirty="0">
                <a:solidFill>
                  <a:srgbClr val="C5053C"/>
                </a:solidFill>
              </a:rPr>
              <a:t>To decide a number is prime or not, searching a number from an array.</a:t>
            </a:r>
            <a:endParaRPr lang="en-IN" sz="2400" b="1" dirty="0">
              <a:solidFill>
                <a:srgbClr val="C505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Basic Building Blocks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81000" y="762000"/>
            <a:ext cx="8763000" cy="54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b="1" dirty="0">
                <a:solidFill>
                  <a:srgbClr val="C5053C"/>
                </a:solidFill>
              </a:rPr>
              <a:t> </a:t>
            </a:r>
            <a:r>
              <a:rPr lang="en-US" sz="2600" b="1" dirty="0">
                <a:solidFill>
                  <a:srgbClr val="00B0F0"/>
                </a:solidFill>
              </a:rPr>
              <a:t>Literals ( Constants)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 dirty="0">
                <a:solidFill>
                  <a:srgbClr val="C5053C"/>
                </a:solidFill>
              </a:rPr>
              <a:t>	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integer i.e. </a:t>
            </a:r>
            <a:r>
              <a:rPr lang="en-US" sz="2600" b="1" dirty="0">
                <a:solidFill>
                  <a:srgbClr val="FFC000"/>
                </a:solidFill>
              </a:rPr>
              <a:t>123, -23,  10101,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 floating point: </a:t>
            </a:r>
            <a:r>
              <a:rPr lang="en-US" sz="2600" b="1" dirty="0">
                <a:solidFill>
                  <a:srgbClr val="7030A0"/>
                </a:solidFill>
              </a:rPr>
              <a:t>2.546, 0.00023,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Character : </a:t>
            </a:r>
            <a:r>
              <a:rPr lang="en-US" sz="2600" b="1" dirty="0">
                <a:solidFill>
                  <a:srgbClr val="F40CC2"/>
                </a:solidFill>
              </a:rPr>
              <a:t>‘A’, ‘#’,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String: </a:t>
            </a:r>
            <a:r>
              <a:rPr lang="en-US" sz="2600" b="1" dirty="0">
                <a:solidFill>
                  <a:srgbClr val="0070C0"/>
                </a:solidFill>
              </a:rPr>
              <a:t>“Hello” , “Java” ,etc.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solidFill>
                  <a:srgbClr val="C5053C"/>
                </a:solidFill>
              </a:rPr>
              <a:t> </a:t>
            </a:r>
            <a:r>
              <a:rPr lang="en-US" sz="2600" b="1" dirty="0">
                <a:solidFill>
                  <a:schemeClr val="tx1"/>
                </a:solidFill>
              </a:rPr>
              <a:t>Variables :</a:t>
            </a:r>
            <a:r>
              <a:rPr lang="en-US" sz="2600" b="1" dirty="0">
                <a:solidFill>
                  <a:srgbClr val="C5053C"/>
                </a:solidFill>
              </a:rPr>
              <a:t> Rules are same as C/C++ (except $ sign is allowed in Java)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solidFill>
                  <a:srgbClr val="C5053C"/>
                </a:solidFill>
              </a:rPr>
              <a:t> </a:t>
            </a:r>
            <a:r>
              <a:rPr lang="en-US" sz="2600" b="1" dirty="0">
                <a:solidFill>
                  <a:srgbClr val="7030A0"/>
                </a:solidFill>
              </a:rPr>
              <a:t>Keywords :</a:t>
            </a:r>
            <a:r>
              <a:rPr lang="en-US" sz="2600" b="1" dirty="0">
                <a:solidFill>
                  <a:srgbClr val="C5053C"/>
                </a:solidFill>
              </a:rPr>
              <a:t> </a:t>
            </a:r>
            <a:r>
              <a:rPr lang="en-US" sz="2600" b="1" dirty="0">
                <a:solidFill>
                  <a:srgbClr val="12BE6C"/>
                </a:solidFill>
              </a:rPr>
              <a:t>Reserved words i.e. class, float, if, for,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Java Keywords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914400"/>
            <a:ext cx="12763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abstract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assert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boolean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break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byte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case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catch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char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class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const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continue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default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do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double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94000" y="914400"/>
            <a:ext cx="15494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enum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extends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false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final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finally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float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</a:p>
          <a:p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goto</a:t>
            </a:r>
            <a:endParaRPr lang="en-US" sz="1800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implements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import</a:t>
            </a:r>
          </a:p>
          <a:p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instanceof</a:t>
            </a:r>
            <a:endParaRPr lang="en-US" sz="1800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int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83125" y="914400"/>
            <a:ext cx="141287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interface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long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native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new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null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package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private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protected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public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return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short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static</a:t>
            </a:r>
          </a:p>
          <a:p>
            <a:r>
              <a:rPr lang="en-US" sz="1800" b="1" dirty="0" err="1">
                <a:solidFill>
                  <a:srgbClr val="FF0066"/>
                </a:solidFill>
                <a:latin typeface="Courier New" pitchFamily="49" charset="0"/>
              </a:rPr>
              <a:t>strictfp</a:t>
            </a:r>
            <a:endParaRPr lang="en-US" sz="1800" b="1" dirty="0">
              <a:solidFill>
                <a:srgbClr val="FF0066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super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483350" y="914400"/>
            <a:ext cx="18224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switch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synchronized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this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throw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throws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transient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true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try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void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volatile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4191000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Type Conversion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0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2400" b="1" u="sng" dirty="0"/>
              <a:t>Java’s Automatic Conversions: </a:t>
            </a:r>
            <a:r>
              <a:rPr lang="en-US" sz="2400" b="1" u="sng" dirty="0">
                <a:solidFill>
                  <a:srgbClr val="FF0066"/>
                </a:solidFill>
              </a:rPr>
              <a:t>(Implicit Type Casting)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When one type of data is assigned to another type of variable, an </a:t>
            </a:r>
            <a:r>
              <a:rPr lang="en-US" sz="2400" b="1" i="1" dirty="0">
                <a:solidFill>
                  <a:srgbClr val="C5053C"/>
                </a:solidFill>
              </a:rPr>
              <a:t>automatic type conversion </a:t>
            </a:r>
            <a:r>
              <a:rPr lang="en-US" sz="2400" b="1" dirty="0">
                <a:solidFill>
                  <a:srgbClr val="C5053C"/>
                </a:solidFill>
              </a:rPr>
              <a:t>will take place if the following two conditions are met:</a:t>
            </a:r>
          </a:p>
          <a:p>
            <a:pPr algn="just">
              <a:buNone/>
            </a:pPr>
            <a:endParaRPr lang="en-US" sz="2400" b="1" dirty="0">
              <a:solidFill>
                <a:srgbClr val="C5053C"/>
              </a:solidFill>
            </a:endParaRPr>
          </a:p>
          <a:p>
            <a:pPr marL="9144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12BE6C"/>
                </a:solidFill>
              </a:rPr>
              <a:t>The two types are compatible.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12BE6C"/>
                </a:solidFill>
              </a:rPr>
              <a:t>The destination type is larger than the source type.</a:t>
            </a:r>
          </a:p>
          <a:p>
            <a:pPr indent="52388"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Type Conversion and Casting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Type Compatibility: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The numeric types, including integer and floating-point types,    are compatible with each other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Examples: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solidFill>
                  <a:srgbClr val="7030A0"/>
                </a:solidFill>
              </a:rPr>
              <a:t>byte type data can be assigned to int, short and long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solidFill>
                  <a:srgbClr val="7030A0"/>
                </a:solidFill>
              </a:rPr>
              <a:t> short type data can be assigned to int and long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solidFill>
                  <a:srgbClr val="7030A0"/>
                </a:solidFill>
              </a:rPr>
              <a:t>int type data can be assigned to float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solidFill>
                  <a:srgbClr val="7030A0"/>
                </a:solidFill>
              </a:rPr>
              <a:t>float type data can be assigned to double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No automatic conversions from the numeric types to char or boolean.</a:t>
            </a: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char and boolean are not compatible with each other.</a:t>
            </a:r>
            <a:endParaRPr lang="en-US" sz="2400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Type Conversion and Casting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D07D8-D8FF-4B6C-A15A-C43224B35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t="9215" r="37420" b="13922"/>
          <a:stretch/>
        </p:blipFill>
        <p:spPr>
          <a:xfrm>
            <a:off x="651553" y="654308"/>
            <a:ext cx="7315200" cy="53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Type Conversion and Casting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4D590-F308-49AF-BE78-24336A65C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67" b="41729"/>
          <a:stretch/>
        </p:blipFill>
        <p:spPr>
          <a:xfrm>
            <a:off x="838200" y="914400"/>
            <a:ext cx="701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</a:t>
            </a:r>
            <a:r>
              <a:rPr lang="en-US" sz="2400" b="1" dirty="0">
                <a:solidFill>
                  <a:srgbClr val="FF0066"/>
                </a:solidFill>
              </a:rPr>
              <a:t>:(Explicit Type Casting)</a:t>
            </a: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What if you want to assign an </a:t>
            </a:r>
            <a:r>
              <a:rPr lang="en-US" sz="2400" b="1" dirty="0">
                <a:solidFill>
                  <a:srgbClr val="F40CC2"/>
                </a:solidFill>
              </a:rPr>
              <a:t>int value to a byte variable?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This conversion will not </a:t>
            </a:r>
            <a:r>
              <a:rPr lang="en-US" sz="2400" dirty="0">
                <a:solidFill>
                  <a:srgbClr val="7030A0"/>
                </a:solidFill>
              </a:rPr>
              <a:t>be performed automatically, because a </a:t>
            </a:r>
            <a:r>
              <a:rPr lang="en-US" sz="2400" b="1" dirty="0">
                <a:solidFill>
                  <a:srgbClr val="7030A0"/>
                </a:solidFill>
              </a:rPr>
              <a:t>byte is smaller than an int </a:t>
            </a:r>
            <a:r>
              <a:rPr lang="en-US" sz="2400" b="1" dirty="0">
                <a:solidFill>
                  <a:srgbClr val="FF0000"/>
                </a:solidFill>
              </a:rPr>
              <a:t>(violation of rule 2)</a:t>
            </a:r>
          </a:p>
          <a:p>
            <a:pPr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This kind of conversion </a:t>
            </a:r>
            <a:r>
              <a:rPr lang="en-US" sz="2400" b="1" dirty="0">
                <a:solidFill>
                  <a:srgbClr val="00B050"/>
                </a:solidFill>
              </a:rPr>
              <a:t>is sometimes called a </a:t>
            </a:r>
            <a:r>
              <a:rPr lang="en-US" sz="2400" b="1" i="1" u="sng" dirty="0">
                <a:solidFill>
                  <a:srgbClr val="FF0066"/>
                </a:solidFill>
              </a:rPr>
              <a:t>narrowing conversion</a:t>
            </a:r>
            <a:r>
              <a:rPr lang="en-US" sz="2400" b="1" i="1" dirty="0">
                <a:solidFill>
                  <a:srgbClr val="00B050"/>
                </a:solidFill>
              </a:rPr>
              <a:t>, since you are explicitly making the value narrower </a:t>
            </a:r>
            <a:r>
              <a:rPr lang="en-US" sz="2400" b="1" dirty="0">
                <a:solidFill>
                  <a:srgbClr val="00B050"/>
                </a:solidFill>
              </a:rPr>
              <a:t>so that it can fit into the target type.</a:t>
            </a:r>
          </a:p>
          <a:p>
            <a:pPr>
              <a:buNone/>
            </a:pPr>
            <a:endParaRPr lang="en-US" sz="2400" b="1" dirty="0">
              <a:solidFill>
                <a:srgbClr val="FF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</a:t>
            </a:r>
            <a:r>
              <a:rPr lang="en-US" sz="2400" b="1" dirty="0">
                <a:solidFill>
                  <a:srgbClr val="FF0066"/>
                </a:solidFill>
              </a:rPr>
              <a:t>:(Explicit Type Casting)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To create a conversion between two incompatible types, you must use a cast. 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A </a:t>
            </a:r>
            <a:r>
              <a:rPr lang="en-US" sz="2400" b="1" i="1" dirty="0">
                <a:solidFill>
                  <a:srgbClr val="FFC000"/>
                </a:solidFill>
              </a:rPr>
              <a:t>cast is </a:t>
            </a:r>
            <a:r>
              <a:rPr lang="en-US" sz="2400" b="1" dirty="0">
                <a:solidFill>
                  <a:srgbClr val="FFC000"/>
                </a:solidFill>
              </a:rPr>
              <a:t>simply an explicit type conversion. 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			(</a:t>
            </a:r>
            <a:r>
              <a:rPr lang="en-US" sz="2400" b="1" i="1" dirty="0">
                <a:solidFill>
                  <a:srgbClr val="0070C0"/>
                </a:solidFill>
              </a:rPr>
              <a:t>target-type) value</a:t>
            </a:r>
          </a:p>
          <a:p>
            <a:pPr>
              <a:buNone/>
            </a:pPr>
            <a:endParaRPr lang="en-US" sz="2400" b="1" i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6699"/>
                </a:solidFill>
              </a:rPr>
              <a:t>Here, </a:t>
            </a:r>
            <a:r>
              <a:rPr lang="en-US" sz="2400" b="1" i="1" dirty="0">
                <a:solidFill>
                  <a:srgbClr val="002060"/>
                </a:solidFill>
              </a:rPr>
              <a:t>target-type = type to which value will be converted</a:t>
            </a:r>
          </a:p>
          <a:p>
            <a:pPr>
              <a:buNone/>
            </a:pPr>
            <a:endParaRPr lang="en-US" sz="2400" b="1" i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Example:</a:t>
            </a:r>
            <a:r>
              <a:rPr lang="en-US" sz="2400" b="1" i="1" dirty="0">
                <a:solidFill>
                  <a:srgbClr val="FF6699"/>
                </a:solidFill>
              </a:rPr>
              <a:t>  </a:t>
            </a:r>
            <a:r>
              <a:rPr lang="en-US" sz="2400" b="1" i="1" dirty="0">
                <a:solidFill>
                  <a:srgbClr val="12BE6C"/>
                </a:solidFill>
              </a:rPr>
              <a:t>int a=23; </a:t>
            </a:r>
          </a:p>
          <a:p>
            <a:pPr>
              <a:buNone/>
            </a:pPr>
            <a:r>
              <a:rPr lang="en-US" sz="2400" b="1" i="1" dirty="0">
                <a:solidFill>
                  <a:srgbClr val="12BE6C"/>
                </a:solidFill>
              </a:rPr>
              <a:t>	      byte b;</a:t>
            </a:r>
          </a:p>
          <a:p>
            <a:pPr>
              <a:buNone/>
            </a:pPr>
            <a:r>
              <a:rPr lang="en-US" sz="2400" b="1" i="1" dirty="0">
                <a:solidFill>
                  <a:srgbClr val="12BE6C"/>
                </a:solidFill>
              </a:rPr>
              <a:t>	      b= (byte) a;</a:t>
            </a:r>
            <a:r>
              <a:rPr lang="en-US" sz="2400" b="1" i="1" dirty="0">
                <a:solidFill>
                  <a:srgbClr val="FF6699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Types:</a:t>
            </a:r>
          </a:p>
          <a:p>
            <a:pPr indent="966788">
              <a:buNone/>
            </a:pPr>
            <a:endParaRPr lang="en-US" sz="2200" b="1" dirty="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10989" r="33821" b="18681"/>
          <a:stretch>
            <a:fillRect/>
          </a:stretch>
        </p:blipFill>
        <p:spPr bwMode="auto">
          <a:xfrm>
            <a:off x="152400" y="9906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Types:</a:t>
            </a:r>
          </a:p>
          <a:p>
            <a:pPr indent="966788">
              <a:buNone/>
            </a:pPr>
            <a:endParaRPr lang="en-US" sz="2200" b="1" dirty="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C5A8-312A-4AE6-A182-76C10452B483}"/>
              </a:ext>
            </a:extLst>
          </p:cNvPr>
          <p:cNvSpPr txBox="1"/>
          <p:nvPr/>
        </p:nvSpPr>
        <p:spPr>
          <a:xfrm>
            <a:off x="609600" y="9906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int to byte conversion would take place?</a:t>
            </a:r>
          </a:p>
          <a:p>
            <a:r>
              <a:rPr lang="en-US" sz="2400" b="1" u="sng" dirty="0"/>
              <a:t>Answer#1: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byte requires 8-bits (1 byte) storage.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byte can store : -128 to +127 values only.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66"/>
                </a:solidFill>
              </a:rPr>
              <a:t>While assigning int value beyond the range of target type i.e. byte:</a:t>
            </a:r>
          </a:p>
          <a:p>
            <a:r>
              <a:rPr lang="en-US" sz="2400" dirty="0"/>
              <a:t>		</a:t>
            </a:r>
            <a:r>
              <a:rPr lang="en-US" sz="2400" b="1" dirty="0">
                <a:solidFill>
                  <a:srgbClr val="002060"/>
                </a:solidFill>
              </a:rPr>
              <a:t>result =value%2</a:t>
            </a:r>
            <a:r>
              <a:rPr lang="en-US" sz="2400" b="1" baseline="30000" dirty="0">
                <a:solidFill>
                  <a:srgbClr val="002060"/>
                </a:solidFill>
              </a:rPr>
              <a:t>n     </a:t>
            </a:r>
          </a:p>
          <a:p>
            <a:r>
              <a:rPr lang="en-US" sz="2400" dirty="0"/>
              <a:t>     </a:t>
            </a:r>
          </a:p>
          <a:p>
            <a:r>
              <a:rPr lang="en-US" sz="2400" dirty="0"/>
              <a:t> 	</a:t>
            </a:r>
            <a:r>
              <a:rPr lang="en-US" sz="2400" dirty="0">
                <a:solidFill>
                  <a:srgbClr val="C5053C"/>
                </a:solidFill>
              </a:rPr>
              <a:t>n= no. of bits required for destination data  type     </a:t>
            </a:r>
          </a:p>
          <a:p>
            <a:r>
              <a:rPr lang="en-US" sz="2400" dirty="0"/>
              <a:t>		</a:t>
            </a:r>
          </a:p>
          <a:p>
            <a:r>
              <a:rPr lang="en-US" sz="2400" dirty="0"/>
              <a:t>		</a:t>
            </a:r>
            <a:r>
              <a:rPr lang="en-US" sz="2400" b="1" dirty="0">
                <a:solidFill>
                  <a:srgbClr val="0070C0"/>
                </a:solidFill>
              </a:rPr>
              <a:t>result=257%256      (2</a:t>
            </a:r>
            <a:r>
              <a:rPr lang="en-US" sz="2400" b="1" baseline="30000" dirty="0">
                <a:solidFill>
                  <a:srgbClr val="0070C0"/>
                </a:solidFill>
              </a:rPr>
              <a:t>8</a:t>
            </a:r>
            <a:r>
              <a:rPr lang="en-US" sz="2400" b="1" dirty="0">
                <a:solidFill>
                  <a:srgbClr val="0070C0"/>
                </a:solidFill>
              </a:rPr>
              <a:t> = 256)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		         = 1 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E5316-E67E-4680-B970-1A9B6F5CDA73}"/>
              </a:ext>
            </a:extLst>
          </p:cNvPr>
          <p:cNvSpPr/>
          <p:nvPr/>
        </p:nvSpPr>
        <p:spPr>
          <a:xfrm>
            <a:off x="2133600" y="3581400"/>
            <a:ext cx="37338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Types:</a:t>
            </a:r>
          </a:p>
          <a:p>
            <a:pPr indent="966788">
              <a:buNone/>
            </a:pPr>
            <a:endParaRPr lang="en-US" sz="2200" b="1" dirty="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C5A8-312A-4AE6-A182-76C10452B483}"/>
              </a:ext>
            </a:extLst>
          </p:cNvPr>
          <p:cNvSpPr txBox="1"/>
          <p:nvPr/>
        </p:nvSpPr>
        <p:spPr>
          <a:xfrm>
            <a:off x="609600" y="990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int to byte conversion would take place?</a:t>
            </a:r>
          </a:p>
          <a:p>
            <a:r>
              <a:rPr lang="en-US" sz="2400" u="sng" dirty="0"/>
              <a:t>Answer#2: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byte requires 8-bits (1 byte) storage.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byte can store : -128 to +127 values only.</a:t>
            </a:r>
          </a:p>
          <a:p>
            <a:endParaRPr lang="en-US" sz="2400" dirty="0"/>
          </a:p>
          <a:p>
            <a:r>
              <a:rPr lang="en-US" sz="2400" dirty="0"/>
              <a:t>Represent 257 into binary form: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995B643-E5D7-49B8-9ACC-B8449DF19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69013"/>
              </p:ext>
            </p:extLst>
          </p:nvPr>
        </p:nvGraphicFramePr>
        <p:xfrm>
          <a:off x="838200" y="3583424"/>
          <a:ext cx="7186919" cy="6837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42912">
                  <a:extLst>
                    <a:ext uri="{9D8B030D-6E8A-4147-A177-3AD203B41FA5}">
                      <a16:colId xmlns:a16="http://schemas.microsoft.com/office/drawing/2014/main" val="38786293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33367739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4977118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895000049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172591606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578785221"/>
                    </a:ext>
                  </a:extLst>
                </a:gridCol>
                <a:gridCol w="238128">
                  <a:extLst>
                    <a:ext uri="{9D8B030D-6E8A-4147-A177-3AD203B41FA5}">
                      <a16:colId xmlns:a16="http://schemas.microsoft.com/office/drawing/2014/main" val="3985776238"/>
                    </a:ext>
                  </a:extLst>
                </a:gridCol>
                <a:gridCol w="557527">
                  <a:extLst>
                    <a:ext uri="{9D8B030D-6E8A-4147-A177-3AD203B41FA5}">
                      <a16:colId xmlns:a16="http://schemas.microsoft.com/office/drawing/2014/main" val="3074970872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213061079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166383056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138982247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03975154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5601933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54465507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23827618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1529146307"/>
                    </a:ext>
                  </a:extLst>
                </a:gridCol>
              </a:tblGrid>
              <a:tr h="341888"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256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128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64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32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16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64300"/>
                  </a:ext>
                </a:extLst>
              </a:tr>
              <a:tr h="341888"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432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5195EE-8EB5-47DC-83A1-58D45598F4DE}"/>
              </a:ext>
            </a:extLst>
          </p:cNvPr>
          <p:cNvSpPr txBox="1"/>
          <p:nvPr/>
        </p:nvSpPr>
        <p:spPr>
          <a:xfrm>
            <a:off x="1219200" y="51816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40CC2"/>
                </a:solidFill>
              </a:rPr>
              <a:t>As byte can store only 8-bits the result will be 1</a:t>
            </a:r>
            <a:endParaRPr lang="en-IN" sz="2400" b="1" dirty="0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Types:</a:t>
            </a:r>
          </a:p>
          <a:p>
            <a:pPr indent="966788">
              <a:buNone/>
            </a:pPr>
            <a:endParaRPr lang="en-US" sz="2200" dirty="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220" y="1118171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4582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just"/>
            <a:r>
              <a:rPr lang="en-US" sz="2800" b="1" dirty="0">
                <a:solidFill>
                  <a:srgbClr val="C5053C"/>
                </a:solidFill>
              </a:rPr>
              <a:t>Automatic Type Promotion in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Shape 267">
            <a:extLst>
              <a:ext uri="{FF2B5EF4-FFF2-40B4-BE49-F238E27FC236}">
                <a16:creationId xmlns:a16="http://schemas.microsoft.com/office/drawing/2014/main" id="{2B40B1D8-C5BC-4AFB-B492-652AEAB5B4F1}"/>
              </a:ext>
            </a:extLst>
          </p:cNvPr>
          <p:cNvSpPr txBox="1">
            <a:spLocks/>
          </p:cNvSpPr>
          <p:nvPr/>
        </p:nvSpPr>
        <p:spPr>
          <a:xfrm>
            <a:off x="114300" y="667088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buFont typeface="Lato"/>
              <a:buNone/>
            </a:pPr>
            <a:r>
              <a:rPr lang="en-US" sz="2800" b="1" dirty="0">
                <a:solidFill>
                  <a:srgbClr val="0070C0"/>
                </a:solidFill>
              </a:rPr>
              <a:t>Java performs an automatic type conversion when storing a literal integer constant into variables of type byte, short, long, or char</a:t>
            </a:r>
          </a:p>
          <a:p>
            <a:pPr algn="just">
              <a:buFont typeface="Lato"/>
              <a:buNone/>
            </a:pPr>
            <a:r>
              <a:rPr lang="en-US" sz="2800" b="1" dirty="0">
                <a:solidFill>
                  <a:srgbClr val="0070C0"/>
                </a:solidFill>
              </a:rPr>
              <a:t>i.e. </a:t>
            </a:r>
            <a:r>
              <a:rPr lang="en-US" sz="2800" b="1" dirty="0">
                <a:solidFill>
                  <a:srgbClr val="F40CC2"/>
                </a:solidFill>
              </a:rPr>
              <a:t>byte b = 125;</a:t>
            </a:r>
          </a:p>
          <a:p>
            <a:pPr algn="just">
              <a:buFont typeface="Lato"/>
              <a:buNone/>
            </a:pPr>
            <a:r>
              <a:rPr lang="en-US" sz="2800" b="1" dirty="0">
                <a:solidFill>
                  <a:srgbClr val="F40CC2"/>
                </a:solidFill>
              </a:rPr>
              <a:t>       int </a:t>
            </a:r>
            <a:r>
              <a:rPr lang="en-US" sz="2800" b="1" dirty="0" err="1">
                <a:solidFill>
                  <a:srgbClr val="F40CC2"/>
                </a:solidFill>
              </a:rPr>
              <a:t>i</a:t>
            </a:r>
            <a:r>
              <a:rPr lang="en-US" sz="2800" b="1" dirty="0">
                <a:solidFill>
                  <a:srgbClr val="F40CC2"/>
                </a:solidFill>
              </a:rPr>
              <a:t>= 25678;</a:t>
            </a:r>
          </a:p>
          <a:p>
            <a:pPr algn="just">
              <a:buFont typeface="Lato"/>
              <a:buNone/>
            </a:pPr>
            <a:r>
              <a:rPr lang="en-US" sz="2800" b="1" dirty="0">
                <a:solidFill>
                  <a:srgbClr val="F40CC2"/>
                </a:solidFill>
              </a:rPr>
              <a:t>       char </a:t>
            </a:r>
            <a:r>
              <a:rPr lang="en-US" sz="2800" b="1" dirty="0" err="1">
                <a:solidFill>
                  <a:srgbClr val="F40CC2"/>
                </a:solidFill>
              </a:rPr>
              <a:t>ch</a:t>
            </a:r>
            <a:r>
              <a:rPr lang="en-US" sz="2800" b="1" dirty="0">
                <a:solidFill>
                  <a:srgbClr val="F40CC2"/>
                </a:solidFill>
              </a:rPr>
              <a:t>=65535;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Examine the basic syntax and semantics of Java language </a:t>
            </a:r>
            <a:r>
              <a:rPr lang="en-US" sz="2800" b="1" dirty="0">
                <a:solidFill>
                  <a:srgbClr val="0070C0"/>
                </a:solidFill>
              </a:rPr>
              <a:t>i.e. data types, literals, variables, keywords, etc.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Explore various operators supported in Java.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40CC2"/>
                </a:solidFill>
              </a:rPr>
              <a:t>Appraise themselves about conditional and looping statements existing in Java.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Take user inputs through key board.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4582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just"/>
            <a:r>
              <a:rPr lang="en-US" sz="2800" b="1" dirty="0">
                <a:solidFill>
                  <a:srgbClr val="C5053C"/>
                </a:solidFill>
              </a:rPr>
              <a:t>Automatic Type Promotion in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/>
                </a:solidFill>
              </a:rPr>
              <a:t>In an expression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an intermediate value will sometimes exceed the range of either operands </a:t>
            </a:r>
          </a:p>
          <a:p>
            <a:pPr algn="just">
              <a:buNone/>
            </a:pPr>
            <a:r>
              <a:rPr lang="en-US" sz="2400" b="1" dirty="0"/>
              <a:t>For example(1), examine the following expression:</a:t>
            </a:r>
          </a:p>
          <a:p>
            <a:pPr indent="1084263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byte a = 40;</a:t>
            </a:r>
          </a:p>
          <a:p>
            <a:pPr indent="1084263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byte b = 50;</a:t>
            </a:r>
          </a:p>
          <a:p>
            <a:pPr indent="1084263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byte c = 100;</a:t>
            </a:r>
          </a:p>
          <a:p>
            <a:pPr indent="1084263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int d = a * b / c;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</a:rPr>
              <a:t>The result of the intermediate term a * b (=2000) easily exceeds the range of either of its byte operands</a:t>
            </a:r>
            <a:r>
              <a:rPr lang="en-US" sz="2400" b="1" dirty="0"/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To handle this kind of problem, </a:t>
            </a:r>
            <a:r>
              <a:rPr lang="en-US" sz="2400" b="1" dirty="0">
                <a:solidFill>
                  <a:srgbClr val="7030A0"/>
                </a:solidFill>
              </a:rPr>
              <a:t>Java automatically promotes each </a:t>
            </a:r>
            <a:r>
              <a:rPr lang="en-US" sz="2400" b="1" dirty="0">
                <a:solidFill>
                  <a:srgbClr val="F40CC2"/>
                </a:solidFill>
              </a:rPr>
              <a:t>byte, short, or char operand </a:t>
            </a:r>
            <a:r>
              <a:rPr lang="en-US" sz="2400" b="1" dirty="0">
                <a:solidFill>
                  <a:srgbClr val="7030A0"/>
                </a:solidFill>
              </a:rPr>
              <a:t>to </a:t>
            </a:r>
            <a:r>
              <a:rPr lang="en-US" sz="2400" b="1" dirty="0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when evaluating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13405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82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Automatic Type Promotion in Expressions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Example2: </a:t>
            </a:r>
          </a:p>
          <a:p>
            <a:pPr indent="1606550">
              <a:buNone/>
            </a:pPr>
            <a:r>
              <a:rPr lang="en-US" sz="2400" b="1" dirty="0">
                <a:solidFill>
                  <a:srgbClr val="0070C0"/>
                </a:solidFill>
              </a:rPr>
              <a:t>byte b = 50;</a:t>
            </a:r>
          </a:p>
          <a:p>
            <a:pPr indent="1606550">
              <a:buNone/>
            </a:pPr>
            <a:r>
              <a:rPr lang="en-US" sz="2400" b="1" dirty="0">
                <a:solidFill>
                  <a:srgbClr val="0070C0"/>
                </a:solidFill>
              </a:rPr>
              <a:t>b = b * 2; // </a:t>
            </a:r>
            <a:r>
              <a:rPr lang="en-US" sz="2400" b="1" dirty="0">
                <a:solidFill>
                  <a:srgbClr val="FF0000"/>
                </a:solidFill>
              </a:rPr>
              <a:t>Error! Cannot assign an int to a byte!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2971800"/>
            <a:ext cx="6781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</a:p>
          <a:p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byte b = 50;</a:t>
            </a:r>
          </a:p>
          <a:p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b = (byte)(b * 2);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40CC2"/>
                </a:solidFill>
              </a:rPr>
              <a:t>Integral literals are always treated as </a:t>
            </a:r>
            <a:r>
              <a:rPr lang="en-US" sz="2800" b="1" dirty="0">
                <a:solidFill>
                  <a:srgbClr val="0070C0"/>
                </a:solidFill>
              </a:rPr>
              <a:t>int </a:t>
            </a:r>
            <a:r>
              <a:rPr lang="en-US" sz="2800" b="1" dirty="0">
                <a:solidFill>
                  <a:srgbClr val="F40CC2"/>
                </a:solidFill>
              </a:rPr>
              <a:t>while evaluating expressions.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C00000"/>
                </a:solidFill>
              </a:rPr>
              <a:t>Floating point literals are always treated as </a:t>
            </a:r>
            <a:r>
              <a:rPr lang="en-US" sz="2800" b="1" dirty="0">
                <a:solidFill>
                  <a:srgbClr val="0070C0"/>
                </a:solidFill>
              </a:rPr>
              <a:t>double.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>
                <a:solidFill>
                  <a:srgbClr val="A93F92"/>
                </a:solidFill>
              </a:rPr>
              <a:t>In Java</a:t>
            </a:r>
            <a:endParaRPr lang="en" sz="2800" b="1" dirty="0">
              <a:solidFill>
                <a:srgbClr val="A93F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Floating point literal Error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4FC0F-326B-49EE-9ACD-9F2F21C46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27"/>
          <a:stretch/>
        </p:blipFill>
        <p:spPr>
          <a:xfrm>
            <a:off x="228600" y="3962400"/>
            <a:ext cx="8686800" cy="1794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5CE1CF-A2ED-4047-8E16-4114E914B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000" b="35883"/>
          <a:stretch/>
        </p:blipFill>
        <p:spPr>
          <a:xfrm>
            <a:off x="235688" y="637067"/>
            <a:ext cx="6088912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Floating point literal type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247D4-BF2A-4C0E-950C-13D161B1E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3333" b="37451"/>
          <a:stretch/>
        </p:blipFill>
        <p:spPr>
          <a:xfrm>
            <a:off x="457200" y="964019"/>
            <a:ext cx="8305800" cy="452238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36E1E0B-8CA7-4493-8B2D-A0DBA3E818C4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572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41177C5-DEF8-45FB-802F-6BB7CFB1E32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096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55922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573083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Arithmetic Operators: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8518" t="15753" r="25729" b="21233"/>
          <a:stretch>
            <a:fillRect/>
          </a:stretch>
        </p:blipFill>
        <p:spPr bwMode="auto">
          <a:xfrm>
            <a:off x="381000" y="1143000"/>
            <a:ext cx="723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334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</a:rPr>
              <a:t>Note</a:t>
            </a:r>
            <a:r>
              <a:rPr lang="en-US" sz="2400" b="1" u="sng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rgbClr val="12BE6C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Modulus operator can be applied to </a:t>
            </a:r>
            <a:r>
              <a:rPr lang="en-US" sz="2400" b="1" dirty="0">
                <a:solidFill>
                  <a:srgbClr val="7030A0"/>
                </a:solidFill>
              </a:rPr>
              <a:t>floating-point types as well </a:t>
            </a:r>
            <a:r>
              <a:rPr lang="en-US" sz="2400" b="1" dirty="0">
                <a:solidFill>
                  <a:srgbClr val="C00000"/>
                </a:solidFill>
              </a:rPr>
              <a:t>as integer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267"/>
          <p:cNvSpPr txBox="1">
            <a:spLocks noGrp="1"/>
          </p:cNvSpPr>
          <p:nvPr>
            <p:ph type="body" idx="4294967295"/>
          </p:nvPr>
        </p:nvSpPr>
        <p:spPr>
          <a:xfrm>
            <a:off x="212651" y="921488"/>
            <a:ext cx="7620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Increment/Decrement  Operator:</a:t>
            </a:r>
          </a:p>
          <a:p>
            <a:pPr algn="just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The ++ and the – – are Java’s increment and decrement operators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FF0066"/>
                </a:solidFill>
              </a:rPr>
              <a:t>They are of two types prefix and postfix (same as C/C++)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Relational Operators: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975" t="41781" r="9506" b="15753"/>
          <a:stretch>
            <a:fillRect/>
          </a:stretch>
        </p:blipFill>
        <p:spPr bwMode="auto">
          <a:xfrm>
            <a:off x="152400" y="9906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393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Logical(boolean) Operators: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8519" t="8904" r="3580" b="29452"/>
          <a:stretch>
            <a:fillRect/>
          </a:stretch>
        </p:blipFill>
        <p:spPr bwMode="auto">
          <a:xfrm>
            <a:off x="381000" y="13716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Primitive Data Types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429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The OR operator </a:t>
            </a:r>
            <a:r>
              <a:rPr lang="en-US" sz="2400" b="1" dirty="0">
                <a:solidFill>
                  <a:srgbClr val="7030A0"/>
                </a:solidFill>
              </a:rPr>
              <a:t>results in true </a:t>
            </a:r>
            <a:r>
              <a:rPr lang="en-US" sz="2400" b="1" dirty="0">
                <a:solidFill>
                  <a:srgbClr val="00B050"/>
                </a:solidFill>
              </a:rPr>
              <a:t>when A is true</a:t>
            </a:r>
            <a:r>
              <a:rPr lang="en-US" sz="2400" b="1" dirty="0">
                <a:solidFill>
                  <a:srgbClr val="C5053C"/>
                </a:solidFill>
              </a:rPr>
              <a:t>, no matter what B is. </a:t>
            </a:r>
          </a:p>
          <a:p>
            <a:pPr algn="just"/>
            <a:endParaRPr lang="en-US" sz="2400" b="1" dirty="0">
              <a:solidFill>
                <a:srgbClr val="C5053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The AND operator </a:t>
            </a:r>
            <a:r>
              <a:rPr lang="en-US" sz="2400" b="1" dirty="0">
                <a:solidFill>
                  <a:srgbClr val="7030A0"/>
                </a:solidFill>
              </a:rPr>
              <a:t>results in false </a:t>
            </a:r>
            <a:r>
              <a:rPr lang="en-US" sz="2400" b="1" dirty="0">
                <a:solidFill>
                  <a:srgbClr val="0070C0"/>
                </a:solidFill>
              </a:rPr>
              <a:t>when </a:t>
            </a:r>
            <a:r>
              <a:rPr lang="en-US" sz="2400" b="1" dirty="0">
                <a:solidFill>
                  <a:srgbClr val="00B050"/>
                </a:solidFill>
              </a:rPr>
              <a:t>A is false</a:t>
            </a:r>
            <a:r>
              <a:rPr lang="en-US" sz="2400" b="1" dirty="0">
                <a:solidFill>
                  <a:srgbClr val="0070C0"/>
                </a:solidFill>
              </a:rPr>
              <a:t>, no matter what B is.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568" t="32192" r="4568" b="41781"/>
          <a:stretch>
            <a:fillRect/>
          </a:stretch>
        </p:blipFill>
        <p:spPr bwMode="auto">
          <a:xfrm>
            <a:off x="533400" y="9906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177" y="12315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If you use the </a:t>
            </a:r>
            <a:r>
              <a:rPr lang="en-US" sz="2400" b="1" dirty="0">
                <a:solidFill>
                  <a:srgbClr val="12BE6C"/>
                </a:solidFill>
              </a:rPr>
              <a:t>|| and &amp;&amp; forms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rather than the | and &amp; </a:t>
            </a:r>
            <a:r>
              <a:rPr lang="en-US" sz="2400" b="1" dirty="0"/>
              <a:t>forms of these operators:</a:t>
            </a:r>
          </a:p>
          <a:p>
            <a:pPr algn="just"/>
            <a:r>
              <a:rPr lang="en-US" sz="2400" b="1" dirty="0"/>
              <a:t>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Java will not bother to evaluate the right hand operand </a:t>
            </a:r>
            <a:r>
              <a:rPr lang="en-US" sz="2400" b="1" dirty="0">
                <a:solidFill>
                  <a:srgbClr val="7030A0"/>
                </a:solidFill>
              </a:rPr>
              <a:t>when the outcome of the expression can be determined by the left operand alone.</a:t>
            </a:r>
          </a:p>
        </p:txBody>
      </p:sp>
    </p:spTree>
    <p:extLst>
      <p:ext uri="{BB962C8B-B14F-4D97-AF65-F5344CB8AC3E}">
        <p14:creationId xmlns:p14="http://schemas.microsoft.com/office/powerpoint/2010/main" val="37844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Example1: </a:t>
            </a:r>
            <a:r>
              <a:rPr lang="en-US" sz="2400" b="1" dirty="0">
                <a:solidFill>
                  <a:srgbClr val="002060"/>
                </a:solidFill>
              </a:rPr>
              <a:t>if(a&gt;b  &amp;&amp; a&lt;c)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Example2: </a:t>
            </a:r>
            <a:r>
              <a:rPr lang="en-US" sz="2400" b="1" dirty="0">
                <a:solidFill>
                  <a:srgbClr val="00B050"/>
                </a:solidFill>
              </a:rPr>
              <a:t>if (</a:t>
            </a:r>
            <a:r>
              <a:rPr lang="en-US" sz="2400" b="1" dirty="0" err="1">
                <a:solidFill>
                  <a:srgbClr val="00B050"/>
                </a:solidFill>
              </a:rPr>
              <a:t>denom</a:t>
            </a:r>
            <a:r>
              <a:rPr lang="en-US" sz="2400" b="1" dirty="0">
                <a:solidFill>
                  <a:srgbClr val="00B050"/>
                </a:solidFill>
              </a:rPr>
              <a:t> != 0 &amp;&amp; num / </a:t>
            </a:r>
            <a:r>
              <a:rPr lang="en-US" sz="2400" b="1" dirty="0" err="1">
                <a:solidFill>
                  <a:srgbClr val="00B050"/>
                </a:solidFill>
              </a:rPr>
              <a:t>denom</a:t>
            </a:r>
            <a:r>
              <a:rPr lang="en-US" sz="2400" b="1" dirty="0">
                <a:solidFill>
                  <a:srgbClr val="00B050"/>
                </a:solidFill>
              </a:rPr>
              <a:t> &gt; 10)</a:t>
            </a: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Since the short-circuit form of &amp;&amp; is used, there is no risk of causing a run-time exception when </a:t>
            </a:r>
            <a:r>
              <a:rPr lang="en-US" sz="2400" b="1" dirty="0" err="1">
                <a:solidFill>
                  <a:srgbClr val="7030A0"/>
                </a:solidFill>
              </a:rPr>
              <a:t>denom</a:t>
            </a:r>
            <a:r>
              <a:rPr lang="en-US" sz="2400" b="1" dirty="0">
                <a:solidFill>
                  <a:srgbClr val="7030A0"/>
                </a:solidFill>
              </a:rPr>
              <a:t> is zero. </a:t>
            </a: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If we use conventional logical and operator, both the conditions will be evaluated.</a:t>
            </a: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r>
              <a:rPr lang="en-US" sz="2400" b="1" dirty="0">
                <a:solidFill>
                  <a:srgbClr val="00B0F0"/>
                </a:solidFill>
              </a:rPr>
              <a:t>	</a:t>
            </a:r>
            <a:r>
              <a:rPr lang="en-US" sz="2400" b="1" dirty="0">
                <a:solidFill>
                  <a:srgbClr val="002060"/>
                </a:solidFill>
              </a:rPr>
              <a:t> if(a&gt;b  &amp; a&lt;c)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40CC2"/>
                </a:solidFill>
              </a:rPr>
              <a:t>Logical operator = </a:t>
            </a:r>
            <a:r>
              <a:rPr lang="en-US" sz="2800" b="1" dirty="0">
                <a:solidFill>
                  <a:srgbClr val="00B050"/>
                </a:solidFill>
              </a:rPr>
              <a:t>&amp;, |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40CC2"/>
                </a:solidFill>
              </a:rPr>
              <a:t>Short circuit logical operator = </a:t>
            </a:r>
            <a:r>
              <a:rPr lang="en-US" sz="2800" b="1" dirty="0">
                <a:solidFill>
                  <a:srgbClr val="002060"/>
                </a:solidFill>
              </a:rPr>
              <a:t>&amp;&amp;, ||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>
                <a:solidFill>
                  <a:srgbClr val="A93F92"/>
                </a:solidFill>
              </a:rPr>
              <a:t>In Java</a:t>
            </a:r>
            <a:endParaRPr lang="en" sz="2800" b="1" dirty="0">
              <a:solidFill>
                <a:srgbClr val="A93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6420" t="13014" r="5556" b="21233"/>
          <a:stretch>
            <a:fillRect/>
          </a:stretch>
        </p:blipFill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Operators(</a:t>
            </a:r>
            <a:r>
              <a:rPr lang="en-US" sz="2400" b="1" dirty="0">
                <a:solidFill>
                  <a:srgbClr val="FF0066"/>
                </a:solidFill>
              </a:rPr>
              <a:t>~) 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Complements every bit of the value i.e. 0 to 1 and 1 to 0  </a:t>
            </a:r>
            <a:r>
              <a:rPr lang="en-US" sz="2400" b="1" dirty="0">
                <a:solidFill>
                  <a:srgbClr val="C5053C"/>
                </a:solidFill>
              </a:rPr>
              <a:t>(NOT gate in Digital Electronics) </a:t>
            </a: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   </a:t>
            </a: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(~a);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Represent 5 into binary =  0000 0101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Bitwise NOT (~)	         = 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111 1010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err="1">
                <a:solidFill>
                  <a:srgbClr val="002060"/>
                </a:solidFill>
              </a:rPr>
              <a:t>msb</a:t>
            </a:r>
            <a:r>
              <a:rPr lang="en-US" sz="2400" b="1" dirty="0">
                <a:solidFill>
                  <a:srgbClr val="002060"/>
                </a:solidFill>
              </a:rPr>
              <a:t> (most significant bit =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002060"/>
                </a:solidFill>
              </a:rPr>
              <a:t> , </a:t>
            </a:r>
            <a:r>
              <a:rPr lang="en-US" sz="2400" b="1" dirty="0">
                <a:solidFill>
                  <a:srgbClr val="FF0066"/>
                </a:solidFill>
              </a:rPr>
              <a:t>the number is -</a:t>
            </a:r>
            <a:r>
              <a:rPr lang="en-US" sz="2400" b="1" dirty="0" err="1">
                <a:solidFill>
                  <a:srgbClr val="FF0066"/>
                </a:solidFill>
              </a:rPr>
              <a:t>Ve</a:t>
            </a:r>
            <a:r>
              <a:rPr lang="en-US" sz="2400" b="1" dirty="0">
                <a:solidFill>
                  <a:srgbClr val="002060"/>
                </a:solidFill>
              </a:rPr>
              <a:t>)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Now take 2’s complement of the number= </a:t>
            </a:r>
            <a:r>
              <a:rPr lang="en-US" sz="2400" b="1" dirty="0">
                <a:solidFill>
                  <a:schemeClr val="tx1"/>
                </a:solidFill>
              </a:rPr>
              <a:t>1’s Comp. +1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		           </a:t>
            </a:r>
            <a:r>
              <a:rPr lang="en-US" sz="2400" b="1" dirty="0">
                <a:solidFill>
                  <a:srgbClr val="FFC000"/>
                </a:solidFill>
              </a:rPr>
              <a:t>= 0000 0101</a:t>
            </a:r>
            <a:r>
              <a:rPr lang="en-US" sz="2400" b="1" dirty="0">
                <a:solidFill>
                  <a:srgbClr val="FF0066"/>
                </a:solidFill>
              </a:rPr>
              <a:t>		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			+	     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FF0066"/>
                </a:solidFill>
              </a:rPr>
              <a:t>		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      					</a:t>
            </a:r>
            <a:r>
              <a:rPr lang="en-US" sz="2400" b="1" dirty="0">
                <a:solidFill>
                  <a:srgbClr val="FFC000"/>
                </a:solidFill>
              </a:rPr>
              <a:t>0000 0110</a:t>
            </a:r>
            <a:r>
              <a:rPr lang="en-US" sz="2400" b="1" dirty="0">
                <a:solidFill>
                  <a:srgbClr val="FF0066"/>
                </a:solidFill>
              </a:rPr>
              <a:t>   =  </a:t>
            </a:r>
            <a:r>
              <a:rPr lang="en-US" sz="2400" b="1" dirty="0">
                <a:solidFill>
                  <a:srgbClr val="7030A0"/>
                </a:solidFill>
              </a:rPr>
              <a:t>-6</a:t>
            </a: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20681-25A5-4C53-B8F4-F8810B50B14B}"/>
              </a:ext>
            </a:extLst>
          </p:cNvPr>
          <p:cNvCxnSpPr/>
          <p:nvPr/>
        </p:nvCxnSpPr>
        <p:spPr>
          <a:xfrm>
            <a:off x="4038600" y="58674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 (&amp;)</a:t>
            </a:r>
            <a:r>
              <a:rPr lang="en-US" sz="2400" b="1" dirty="0">
                <a:solidFill>
                  <a:srgbClr val="FF0066"/>
                </a:solidFill>
              </a:rPr>
              <a:t> : Bitwise AND operation </a:t>
            </a:r>
            <a:r>
              <a:rPr lang="en-US" sz="2400" b="1" dirty="0">
                <a:solidFill>
                  <a:srgbClr val="C5053C"/>
                </a:solidFill>
              </a:rPr>
              <a:t>(AND gate in Digital Electronics) </a:t>
            </a: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   </a:t>
            </a: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a=5,b=4;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a&amp;b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Represent 5 into binary =  0000 0101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Represent 4 into binary  = 0000 0100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20681-25A5-4C53-B8F4-F8810B50B14B}"/>
              </a:ext>
            </a:extLst>
          </p:cNvPr>
          <p:cNvCxnSpPr/>
          <p:nvPr/>
        </p:nvCxnSpPr>
        <p:spPr>
          <a:xfrm>
            <a:off x="3657600" y="48006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514600" y="4876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(Result of &amp; )= 0000 0100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173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254358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Operators: </a:t>
            </a:r>
            <a:r>
              <a:rPr lang="en-US" sz="2400" b="1" dirty="0">
                <a:solidFill>
                  <a:srgbClr val="FF0066"/>
                </a:solidFill>
              </a:rPr>
              <a:t>&lt;&lt;  (shift left)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Syntax:     </a:t>
            </a:r>
            <a:r>
              <a:rPr lang="en-US" sz="2400" b="1" dirty="0">
                <a:solidFill>
                  <a:srgbClr val="00B050"/>
                </a:solidFill>
              </a:rPr>
              <a:t>var/</a:t>
            </a:r>
            <a:r>
              <a:rPr lang="en-US" sz="2400" b="1" dirty="0" err="1">
                <a:solidFill>
                  <a:srgbClr val="00B050"/>
                </a:solidFill>
              </a:rPr>
              <a:t>val</a:t>
            </a:r>
            <a:r>
              <a:rPr lang="en-US" sz="2400" b="1" dirty="0">
                <a:solidFill>
                  <a:srgbClr val="00B050"/>
                </a:solidFill>
              </a:rPr>
              <a:t> &lt;&lt; n;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       </a:t>
            </a:r>
            <a:r>
              <a:rPr lang="en-US" sz="2400" b="1" dirty="0">
                <a:solidFill>
                  <a:srgbClr val="C5053C"/>
                </a:solidFill>
              </a:rPr>
              <a:t>Here,  n= number of times rotations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(a&lt;&lt;1);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a&lt;&lt;1	=	</a:t>
            </a:r>
            <a:endParaRPr lang="en-US" sz="2400" b="1" dirty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Most significant bit is discarded and empty space created at Least significant bit is filled with 0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D35F15-1771-49BF-B0F9-42EDF2490CE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ED54CA5-32C0-4A3E-8B42-A11492B95108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2679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sp>
        <p:nvSpPr>
          <p:cNvPr id="42" name="Arrow: Curved Left 41">
            <a:extLst>
              <a:ext uri="{FF2B5EF4-FFF2-40B4-BE49-F238E27FC236}">
                <a16:creationId xmlns:a16="http://schemas.microsoft.com/office/drawing/2014/main" id="{74A732C8-F715-4A1A-93A7-667495969CA6}"/>
              </a:ext>
            </a:extLst>
          </p:cNvPr>
          <p:cNvSpPr/>
          <p:nvPr/>
        </p:nvSpPr>
        <p:spPr>
          <a:xfrm rot="5195309">
            <a:off x="7832436" y="406440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E109850A-A716-489A-89A8-41EEEFEF62E0}"/>
              </a:ext>
            </a:extLst>
          </p:cNvPr>
          <p:cNvSpPr/>
          <p:nvPr/>
        </p:nvSpPr>
        <p:spPr>
          <a:xfrm rot="5195309">
            <a:off x="72963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AE40730E-1976-446D-B50C-9486B36CB989}"/>
              </a:ext>
            </a:extLst>
          </p:cNvPr>
          <p:cNvSpPr/>
          <p:nvPr/>
        </p:nvSpPr>
        <p:spPr>
          <a:xfrm rot="5195309">
            <a:off x="68391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74496345-63EA-401B-885F-8BAE724F1B32}"/>
              </a:ext>
            </a:extLst>
          </p:cNvPr>
          <p:cNvSpPr/>
          <p:nvPr/>
        </p:nvSpPr>
        <p:spPr>
          <a:xfrm rot="5195309">
            <a:off x="6387370" y="4092646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id="{D19F5C7A-A284-40E1-BD96-1DBFBA5CD598}"/>
              </a:ext>
            </a:extLst>
          </p:cNvPr>
          <p:cNvSpPr/>
          <p:nvPr/>
        </p:nvSpPr>
        <p:spPr>
          <a:xfrm rot="5195309">
            <a:off x="58485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Arrow: Curved Left 46">
            <a:extLst>
              <a:ext uri="{FF2B5EF4-FFF2-40B4-BE49-F238E27FC236}">
                <a16:creationId xmlns:a16="http://schemas.microsoft.com/office/drawing/2014/main" id="{CF31A29A-5E55-48AC-92DB-CC0A69DFD82A}"/>
              </a:ext>
            </a:extLst>
          </p:cNvPr>
          <p:cNvSpPr/>
          <p:nvPr/>
        </p:nvSpPr>
        <p:spPr>
          <a:xfrm rot="5195309">
            <a:off x="5391302" y="4092646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Arrow: Curved Left 47">
            <a:extLst>
              <a:ext uri="{FF2B5EF4-FFF2-40B4-BE49-F238E27FC236}">
                <a16:creationId xmlns:a16="http://schemas.microsoft.com/office/drawing/2014/main" id="{2347C031-2E2F-41A3-BE8F-28ED681C0383}"/>
              </a:ext>
            </a:extLst>
          </p:cNvPr>
          <p:cNvSpPr/>
          <p:nvPr/>
        </p:nvSpPr>
        <p:spPr>
          <a:xfrm rot="5195309">
            <a:off x="48579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Arrow: Curved Left 48">
            <a:extLst>
              <a:ext uri="{FF2B5EF4-FFF2-40B4-BE49-F238E27FC236}">
                <a16:creationId xmlns:a16="http://schemas.microsoft.com/office/drawing/2014/main" id="{E43BF2FD-6DCA-4402-AB7C-F74CB656DC6E}"/>
              </a:ext>
            </a:extLst>
          </p:cNvPr>
          <p:cNvSpPr/>
          <p:nvPr/>
        </p:nvSpPr>
        <p:spPr>
          <a:xfrm rot="5195309">
            <a:off x="44007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FD5303-D3DE-4AF3-879B-617705D20E6C}"/>
              </a:ext>
            </a:extLst>
          </p:cNvPr>
          <p:cNvSpPr txBox="1"/>
          <p:nvPr/>
        </p:nvSpPr>
        <p:spPr>
          <a:xfrm>
            <a:off x="4038600" y="5253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0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Operators: </a:t>
            </a:r>
            <a:r>
              <a:rPr lang="en-US" sz="2400" b="1" dirty="0">
                <a:solidFill>
                  <a:srgbClr val="FF0066"/>
                </a:solidFill>
              </a:rPr>
              <a:t>&gt;&gt;&gt;  (shift right </a:t>
            </a:r>
            <a:r>
              <a:rPr lang="en-US" sz="2400" b="1" dirty="0">
                <a:solidFill>
                  <a:srgbClr val="0070C0"/>
                </a:solidFill>
              </a:rPr>
              <a:t>zero fill</a:t>
            </a:r>
            <a:r>
              <a:rPr lang="en-US" sz="2400" b="1" dirty="0">
                <a:solidFill>
                  <a:srgbClr val="FF0066"/>
                </a:solidFill>
              </a:rPr>
              <a:t>)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Syntax:     </a:t>
            </a:r>
            <a:r>
              <a:rPr lang="en-US" sz="2400" b="1" dirty="0">
                <a:solidFill>
                  <a:srgbClr val="00B050"/>
                </a:solidFill>
              </a:rPr>
              <a:t>var/</a:t>
            </a:r>
            <a:r>
              <a:rPr lang="en-US" sz="2400" b="1" dirty="0" err="1">
                <a:solidFill>
                  <a:srgbClr val="00B050"/>
                </a:solidFill>
              </a:rPr>
              <a:t>val</a:t>
            </a:r>
            <a:r>
              <a:rPr lang="en-US" sz="2400" b="1" dirty="0">
                <a:solidFill>
                  <a:srgbClr val="00B050"/>
                </a:solidFill>
              </a:rPr>
              <a:t> &lt;&lt; n;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       </a:t>
            </a:r>
            <a:r>
              <a:rPr lang="en-US" sz="2400" b="1" dirty="0">
                <a:solidFill>
                  <a:srgbClr val="C5053C"/>
                </a:solidFill>
              </a:rPr>
              <a:t>Here,  n= number of times rotations</a:t>
            </a: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(a&gt;&gt;&gt;1);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a&gt;&gt;&gt;1	=	</a:t>
            </a:r>
            <a:endParaRPr lang="en-US" sz="2400" b="1" dirty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Least significant bit will be discarded and empty space is filled with 0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D35F15-1771-49BF-B0F9-42EDF2490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78606"/>
              </p:ext>
            </p:extLst>
          </p:nvPr>
        </p:nvGraphicFramePr>
        <p:xfrm>
          <a:off x="3810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ED54CA5-32C0-4A3E-8B42-A11492B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83934"/>
              </p:ext>
            </p:extLst>
          </p:nvPr>
        </p:nvGraphicFramePr>
        <p:xfrm>
          <a:off x="3962400" y="50393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2CCBA590-5F02-4079-BE4F-8FE50B2CF161}"/>
              </a:ext>
            </a:extLst>
          </p:cNvPr>
          <p:cNvSpPr/>
          <p:nvPr/>
        </p:nvSpPr>
        <p:spPr>
          <a:xfrm rot="21402127">
            <a:off x="7598979" y="4145302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A88A89B9-6742-42BF-910A-7B0725167F6D}"/>
              </a:ext>
            </a:extLst>
          </p:cNvPr>
          <p:cNvSpPr/>
          <p:nvPr/>
        </p:nvSpPr>
        <p:spPr>
          <a:xfrm rot="21402127">
            <a:off x="70934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67DD5696-6FF4-4967-A34E-FCE5EB72FAAE}"/>
              </a:ext>
            </a:extLst>
          </p:cNvPr>
          <p:cNvSpPr/>
          <p:nvPr/>
        </p:nvSpPr>
        <p:spPr>
          <a:xfrm rot="21402127">
            <a:off x="66225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F4019965-BAC3-4EF6-A4BC-020B95FE4331}"/>
              </a:ext>
            </a:extLst>
          </p:cNvPr>
          <p:cNvSpPr/>
          <p:nvPr/>
        </p:nvSpPr>
        <p:spPr>
          <a:xfrm rot="21402127">
            <a:off x="61653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1ED73B5D-4D8F-47E0-AED8-010DC9BBB0DC}"/>
              </a:ext>
            </a:extLst>
          </p:cNvPr>
          <p:cNvSpPr/>
          <p:nvPr/>
        </p:nvSpPr>
        <p:spPr>
          <a:xfrm rot="21402127">
            <a:off x="51122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63B16182-FDD0-4FC6-9136-1936B8C2487A}"/>
              </a:ext>
            </a:extLst>
          </p:cNvPr>
          <p:cNvSpPr/>
          <p:nvPr/>
        </p:nvSpPr>
        <p:spPr>
          <a:xfrm rot="21402127">
            <a:off x="56456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FAF2EBB7-BBFA-4D15-B505-525B2DD259EC}"/>
              </a:ext>
            </a:extLst>
          </p:cNvPr>
          <p:cNvSpPr/>
          <p:nvPr/>
        </p:nvSpPr>
        <p:spPr>
          <a:xfrm rot="21402127">
            <a:off x="4641355" y="4125553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63F1AE1D-4614-4770-929B-3FACF9B5FD94}"/>
              </a:ext>
            </a:extLst>
          </p:cNvPr>
          <p:cNvSpPr/>
          <p:nvPr/>
        </p:nvSpPr>
        <p:spPr>
          <a:xfrm rot="21402127">
            <a:off x="41841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31EF2-DE47-4621-A221-9FF2A7D149F8}"/>
              </a:ext>
            </a:extLst>
          </p:cNvPr>
          <p:cNvSpPr txBox="1"/>
          <p:nvPr/>
        </p:nvSpPr>
        <p:spPr>
          <a:xfrm>
            <a:off x="800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1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2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00B0F0"/>
                </a:solidFill>
              </a:rPr>
              <a:t>Java defines eight </a:t>
            </a:r>
            <a:r>
              <a:rPr lang="en-US" sz="2600" b="1" i="1" dirty="0">
                <a:solidFill>
                  <a:srgbClr val="00B0F0"/>
                </a:solidFill>
              </a:rPr>
              <a:t>primitive types of data: </a:t>
            </a:r>
            <a:r>
              <a:rPr lang="en-US" sz="2600" b="1" i="1" dirty="0">
                <a:solidFill>
                  <a:srgbClr val="C5053C"/>
                </a:solidFill>
              </a:rPr>
              <a:t>byte, short, int, long, char, float, double, and </a:t>
            </a:r>
            <a:r>
              <a:rPr lang="en-US" sz="2600" b="1" dirty="0">
                <a:solidFill>
                  <a:srgbClr val="C5053C"/>
                </a:solidFill>
              </a:rPr>
              <a:t>boolean </a:t>
            </a:r>
          </a:p>
          <a:p>
            <a:pPr algn="just">
              <a:buNone/>
            </a:pPr>
            <a:endParaRPr lang="en-US" sz="2600" b="1" dirty="0">
              <a:solidFill>
                <a:srgbClr val="C5053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FC000"/>
                </a:solidFill>
              </a:rPr>
              <a:t>These primitive types(</a:t>
            </a:r>
            <a:r>
              <a:rPr lang="en-US" sz="2600" b="1" i="1" dirty="0">
                <a:solidFill>
                  <a:srgbClr val="FFC000"/>
                </a:solidFill>
              </a:rPr>
              <a:t>simple types) </a:t>
            </a:r>
            <a:r>
              <a:rPr lang="en-US" sz="2600" b="1" dirty="0">
                <a:solidFill>
                  <a:srgbClr val="FFC000"/>
                </a:solidFill>
              </a:rPr>
              <a:t>can be put in four groups:</a:t>
            </a:r>
          </a:p>
          <a:p>
            <a:pPr algn="just">
              <a:buNone/>
            </a:pPr>
            <a:endParaRPr lang="en-US" sz="2600" b="1" dirty="0">
              <a:solidFill>
                <a:srgbClr val="FFC000"/>
              </a:solidFill>
            </a:endParaRPr>
          </a:p>
          <a:p>
            <a:pPr marL="744538" indent="-457200" algn="just">
              <a:buFont typeface="+mj-lt"/>
              <a:buAutoNum type="arabicPeriod"/>
            </a:pP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 Integers </a:t>
            </a:r>
            <a:r>
              <a:rPr lang="en-US" sz="2600" b="1" dirty="0">
                <a:solidFill>
                  <a:srgbClr val="00B050"/>
                </a:solidFill>
              </a:rPr>
              <a:t>:includes </a:t>
            </a:r>
            <a:r>
              <a:rPr lang="en-US" sz="2600" b="1" dirty="0">
                <a:solidFill>
                  <a:srgbClr val="F40CC2"/>
                </a:solidFill>
              </a:rPr>
              <a:t>byte, short, int, and long</a:t>
            </a:r>
            <a:r>
              <a:rPr lang="en-US" sz="2600" b="1" dirty="0">
                <a:solidFill>
                  <a:srgbClr val="00B050"/>
                </a:solidFill>
              </a:rPr>
              <a:t>, which are for whole-valued signed numbers</a:t>
            </a:r>
          </a:p>
          <a:p>
            <a:pPr marL="234950" indent="-234950" algn="just">
              <a:buNone/>
            </a:pPr>
            <a:endParaRPr lang="en-US" sz="2600" b="1" dirty="0"/>
          </a:p>
          <a:p>
            <a:pPr marL="690563" indent="-403225" algn="just">
              <a:buNone/>
            </a:pPr>
            <a:r>
              <a:rPr lang="en-US" sz="2600" b="1" dirty="0"/>
              <a:t>2. Floating-point numbers: </a:t>
            </a:r>
            <a:r>
              <a:rPr lang="en-US" sz="2600" b="1" dirty="0">
                <a:solidFill>
                  <a:srgbClr val="0070C0"/>
                </a:solidFill>
              </a:rPr>
              <a:t>includes float and double,  which represent numbers with fractional precision</a:t>
            </a:r>
          </a:p>
          <a:p>
            <a:pPr marL="234950" indent="-234950" algn="just">
              <a:buNone/>
            </a:pPr>
            <a:endParaRPr lang="en-US" sz="26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Operators: </a:t>
            </a:r>
            <a:r>
              <a:rPr lang="en-US" sz="2400" b="1" dirty="0">
                <a:solidFill>
                  <a:srgbClr val="FF0066"/>
                </a:solidFill>
              </a:rPr>
              <a:t>&gt;&gt;  (shift right)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Most Significant bit of previous value is copied to the vacant place. Used to preserve the sign of previous value.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   </a:t>
            </a: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a=-14;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(a&gt;&gt;1);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a&gt;&gt;1	=	</a:t>
            </a:r>
            <a:endParaRPr lang="en-US" sz="2400" b="1" dirty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Least significant bit will be discarded and empty space is filled with the </a:t>
            </a:r>
            <a:r>
              <a:rPr lang="en-US" sz="2000" b="1" dirty="0" err="1">
                <a:solidFill>
                  <a:srgbClr val="C00000"/>
                </a:solidFill>
              </a:rPr>
              <a:t>msb</a:t>
            </a:r>
            <a:r>
              <a:rPr lang="en-US" sz="2000" b="1" dirty="0">
                <a:solidFill>
                  <a:srgbClr val="C00000"/>
                </a:solidFill>
              </a:rPr>
              <a:t> of the previous value.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D35F15-1771-49BF-B0F9-42EDF2490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23866"/>
              </p:ext>
            </p:extLst>
          </p:nvPr>
        </p:nvGraphicFramePr>
        <p:xfrm>
          <a:off x="3810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ED54CA5-32C0-4A3E-8B42-A11492B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15300"/>
              </p:ext>
            </p:extLst>
          </p:nvPr>
        </p:nvGraphicFramePr>
        <p:xfrm>
          <a:off x="3962400" y="50393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2CCBA590-5F02-4079-BE4F-8FE50B2CF161}"/>
              </a:ext>
            </a:extLst>
          </p:cNvPr>
          <p:cNvSpPr/>
          <p:nvPr/>
        </p:nvSpPr>
        <p:spPr>
          <a:xfrm rot="21402127">
            <a:off x="7598979" y="4145302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A88A89B9-6742-42BF-910A-7B0725167F6D}"/>
              </a:ext>
            </a:extLst>
          </p:cNvPr>
          <p:cNvSpPr/>
          <p:nvPr/>
        </p:nvSpPr>
        <p:spPr>
          <a:xfrm rot="21402127">
            <a:off x="70934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67DD5696-6FF4-4967-A34E-FCE5EB72FAAE}"/>
              </a:ext>
            </a:extLst>
          </p:cNvPr>
          <p:cNvSpPr/>
          <p:nvPr/>
        </p:nvSpPr>
        <p:spPr>
          <a:xfrm rot="21402127">
            <a:off x="66225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F4019965-BAC3-4EF6-A4BC-020B95FE4331}"/>
              </a:ext>
            </a:extLst>
          </p:cNvPr>
          <p:cNvSpPr/>
          <p:nvPr/>
        </p:nvSpPr>
        <p:spPr>
          <a:xfrm rot="21402127">
            <a:off x="61653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1ED73B5D-4D8F-47E0-AED8-010DC9BBB0DC}"/>
              </a:ext>
            </a:extLst>
          </p:cNvPr>
          <p:cNvSpPr/>
          <p:nvPr/>
        </p:nvSpPr>
        <p:spPr>
          <a:xfrm rot="21402127">
            <a:off x="51122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63B16182-FDD0-4FC6-9136-1936B8C2487A}"/>
              </a:ext>
            </a:extLst>
          </p:cNvPr>
          <p:cNvSpPr/>
          <p:nvPr/>
        </p:nvSpPr>
        <p:spPr>
          <a:xfrm rot="21402127">
            <a:off x="56456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FAF2EBB7-BBFA-4D15-B505-525B2DD259EC}"/>
              </a:ext>
            </a:extLst>
          </p:cNvPr>
          <p:cNvSpPr/>
          <p:nvPr/>
        </p:nvSpPr>
        <p:spPr>
          <a:xfrm rot="21402127">
            <a:off x="4641355" y="4125553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63F1AE1D-4614-4770-929B-3FACF9B5FD94}"/>
              </a:ext>
            </a:extLst>
          </p:cNvPr>
          <p:cNvSpPr/>
          <p:nvPr/>
        </p:nvSpPr>
        <p:spPr>
          <a:xfrm rot="21402127">
            <a:off x="41841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31EF2-DE47-4621-A221-9FF2A7D149F8}"/>
              </a:ext>
            </a:extLst>
          </p:cNvPr>
          <p:cNvSpPr txBox="1"/>
          <p:nvPr/>
        </p:nvSpPr>
        <p:spPr>
          <a:xfrm>
            <a:off x="800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0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7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While performing &lt;&lt;, value becomes </a:t>
            </a:r>
            <a:r>
              <a:rPr lang="en-US" sz="2600" b="1" dirty="0">
                <a:solidFill>
                  <a:srgbClr val="FF0066"/>
                </a:solidFill>
              </a:rPr>
              <a:t>double</a:t>
            </a:r>
            <a:r>
              <a:rPr lang="en-US" sz="2600" b="1" dirty="0">
                <a:solidFill>
                  <a:srgbClr val="0070C0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While performing &gt;&gt;, the value becomes </a:t>
            </a:r>
            <a:r>
              <a:rPr lang="en-US" sz="2600" b="1" dirty="0">
                <a:solidFill>
                  <a:srgbClr val="FF0066"/>
                </a:solidFill>
              </a:rPr>
              <a:t>half</a:t>
            </a:r>
            <a:r>
              <a:rPr lang="en-US" sz="26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99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32041-0993-44ED-AAD2-6D897C7BD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4" r="7500" b="15490"/>
          <a:stretch/>
        </p:blipFill>
        <p:spPr>
          <a:xfrm>
            <a:off x="152400" y="538716"/>
            <a:ext cx="8839200" cy="4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90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E0AC3-DFF5-4F81-B053-842B2A582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3" b="42319"/>
          <a:stretch/>
        </p:blipFill>
        <p:spPr>
          <a:xfrm>
            <a:off x="762000" y="914400"/>
            <a:ext cx="6623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76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Operator Precedence: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4512" t="22047" r="9456" b="15391"/>
          <a:stretch>
            <a:fillRect/>
          </a:stretch>
        </p:blipFill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Control Statements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Conditional Statements: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Simple if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If …..else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nested if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else if  ladder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 switch…… case</a:t>
            </a:r>
          </a:p>
          <a:p>
            <a:endParaRPr lang="en-US" sz="2400" b="1" dirty="0">
              <a:solidFill>
                <a:srgbClr val="FF6699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u="sng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</a:t>
            </a: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We can use String in switch…..case as opposed to C/C++</a:t>
            </a:r>
          </a:p>
          <a:p>
            <a:endParaRPr lang="en-US" sz="2400" b="1" dirty="0">
              <a:solidFill>
                <a:srgbClr val="FF6699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Iterative Statements: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 while loop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do.....while loop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for loop</a:t>
            </a:r>
          </a:p>
          <a:p>
            <a:endParaRPr lang="en-US" sz="2400" b="1" u="sng" dirty="0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Taking user input using Scanner class</a:t>
            </a:r>
          </a:p>
        </p:txBody>
      </p:sp>
    </p:spTree>
    <p:extLst>
      <p:ext uri="{BB962C8B-B14F-4D97-AF65-F5344CB8AC3E}">
        <p14:creationId xmlns:p14="http://schemas.microsoft.com/office/powerpoint/2010/main" val="3465127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Scanner class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In Java, there is no function i.e. </a:t>
            </a:r>
            <a:r>
              <a:rPr lang="en-US" sz="2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scanf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() or </a:t>
            </a:r>
            <a:r>
              <a:rPr lang="en-US" sz="2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cin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as available  in C and C++ respectively.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One of the ways to take user input in Java is using </a:t>
            </a:r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Scanner </a:t>
            </a: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class.</a:t>
            </a:r>
          </a:p>
          <a:p>
            <a:endParaRPr lang="en-US" sz="2400" b="1" dirty="0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Steps to use Scanner 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Import package </a:t>
            </a:r>
            <a:r>
              <a:rPr lang="en-US" sz="2400" b="1" dirty="0" err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java.util.Scanner</a:t>
            </a:r>
            <a:r>
              <a:rPr lang="en-US" sz="2400" b="1" dirty="0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 or java.util.*</a:t>
            </a:r>
          </a:p>
          <a:p>
            <a:endParaRPr lang="en-US" sz="2400" b="1" dirty="0">
              <a:solidFill>
                <a:srgbClr val="FF00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Create the object of Scanner class:</a:t>
            </a: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Scanner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= new Scanner(System.in);</a:t>
            </a:r>
          </a:p>
          <a:p>
            <a:endParaRPr lang="en-US" sz="2400" b="1" dirty="0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3. Invoke the appropriate method(function):</a:t>
            </a: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type a = </a:t>
            </a:r>
            <a:r>
              <a:rPr lang="en-US" sz="2400" b="1" dirty="0" err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sc.nextType</a:t>
            </a:r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();</a:t>
            </a:r>
            <a:endParaRPr lang="en-US" sz="2400" b="1" dirty="0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2400" b="1" dirty="0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Scanner class Methods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EA8762-29F5-42F5-8EFA-BDBB7D635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4917"/>
              </p:ext>
            </p:extLst>
          </p:nvPr>
        </p:nvGraphicFramePr>
        <p:xfrm>
          <a:off x="381000" y="1143000"/>
          <a:ext cx="8382000" cy="35966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73486082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4309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Method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Purpose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nextByte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(), 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nextShort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(), 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nextInt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() and 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nextLong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To read byte, short, int and long data respectively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9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nextFloat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() and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nextDouble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To read float and double data respectively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  <a:p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FFC000"/>
                          </a:solidFill>
                        </a:rPr>
                        <a:t>nextBoolean</a:t>
                      </a:r>
                      <a:r>
                        <a:rPr lang="en-US" sz="2000" b="1" dirty="0">
                          <a:solidFill>
                            <a:srgbClr val="FFC000"/>
                          </a:solidFill>
                        </a:rPr>
                        <a:t>()</a:t>
                      </a:r>
                      <a:endParaRPr lang="en-IN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C000"/>
                          </a:solidFill>
                        </a:rPr>
                        <a:t>To read boolean value</a:t>
                      </a:r>
                      <a:endParaRPr lang="en-IN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40CC2"/>
                          </a:solidFill>
                        </a:rPr>
                        <a:t>next()</a:t>
                      </a:r>
                      <a:endParaRPr lang="en-IN" sz="2000" b="1" dirty="0">
                        <a:solidFill>
                          <a:srgbClr val="F40CC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40CC2"/>
                          </a:solidFill>
                        </a:rPr>
                        <a:t>To read string without space</a:t>
                      </a:r>
                      <a:endParaRPr lang="en-IN" sz="2000" b="1" dirty="0">
                        <a:solidFill>
                          <a:srgbClr val="F40CC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2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7030A0"/>
                          </a:solidFill>
                        </a:rPr>
                        <a:t>nextLine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To read string with space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762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3CFC1F-053C-4E82-8E0C-6DEFA083B38D}"/>
              </a:ext>
            </a:extLst>
          </p:cNvPr>
          <p:cNvSpPr txBox="1"/>
          <p:nvPr/>
        </p:nvSpPr>
        <p:spPr>
          <a:xfrm>
            <a:off x="457200" y="518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Note: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There is no method available to read char data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Use </a:t>
            </a:r>
            <a:r>
              <a:rPr lang="en-US" sz="2600" b="1" dirty="0" err="1">
                <a:solidFill>
                  <a:srgbClr val="00B050"/>
                </a:solidFill>
              </a:rPr>
              <a:t>sc.next</a:t>
            </a:r>
            <a:r>
              <a:rPr lang="en-US" sz="2600" b="1" dirty="0">
                <a:solidFill>
                  <a:srgbClr val="00B050"/>
                </a:solidFill>
              </a:rPr>
              <a:t>().</a:t>
            </a:r>
            <a:r>
              <a:rPr lang="en-US" sz="2600" b="1" dirty="0" err="1">
                <a:solidFill>
                  <a:srgbClr val="00B050"/>
                </a:solidFill>
              </a:rPr>
              <a:t>charAt</a:t>
            </a:r>
            <a:r>
              <a:rPr lang="en-US" sz="2600" b="1" dirty="0">
                <a:solidFill>
                  <a:srgbClr val="00B050"/>
                </a:solidFill>
              </a:rPr>
              <a:t>(0)   </a:t>
            </a:r>
            <a:r>
              <a:rPr lang="en-US" sz="2600" b="1" dirty="0">
                <a:solidFill>
                  <a:srgbClr val="0070C0"/>
                </a:solidFill>
              </a:rPr>
              <a:t>method to read character data from the keyboard.</a:t>
            </a:r>
          </a:p>
        </p:txBody>
      </p:sp>
    </p:spTree>
    <p:extLst>
      <p:ext uri="{BB962C8B-B14F-4D97-AF65-F5344CB8AC3E}">
        <p14:creationId xmlns:p14="http://schemas.microsoft.com/office/powerpoint/2010/main" val="7504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0563" indent="-457200" algn="just">
              <a:buNone/>
            </a:pPr>
            <a:r>
              <a:rPr lang="en-US" sz="2600" b="1" dirty="0"/>
              <a:t>3.  Characters :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includes </a:t>
            </a:r>
            <a:r>
              <a:rPr lang="en-US" sz="2600" b="1" dirty="0">
                <a:solidFill>
                  <a:srgbClr val="00B050"/>
                </a:solidFill>
              </a:rPr>
              <a:t>char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, which represents symbols in the character set i.e. letters, numbers and special characters.</a:t>
            </a:r>
          </a:p>
          <a:p>
            <a:pPr marL="234950" indent="-234950" algn="just">
              <a:buNone/>
            </a:pPr>
            <a:endParaRPr lang="en-US" sz="2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690563" indent="-403225" algn="just">
              <a:buNone/>
            </a:pPr>
            <a:r>
              <a:rPr lang="en-US" sz="2600" b="1" dirty="0"/>
              <a:t>4.  Boolean: </a:t>
            </a:r>
            <a:r>
              <a:rPr lang="en-US" sz="2600" b="1" dirty="0">
                <a:solidFill>
                  <a:srgbClr val="F40CC2"/>
                </a:solidFill>
              </a:rPr>
              <a:t>includes </a:t>
            </a:r>
            <a:r>
              <a:rPr lang="en-US" sz="2600" b="1" dirty="0">
                <a:solidFill>
                  <a:srgbClr val="00B050"/>
                </a:solidFill>
              </a:rPr>
              <a:t>boolean</a:t>
            </a:r>
            <a:r>
              <a:rPr lang="en-US" sz="2600" b="1" dirty="0">
                <a:solidFill>
                  <a:srgbClr val="F40CC2"/>
                </a:solidFill>
              </a:rPr>
              <a:t>, which is a special type for representing true/false values</a:t>
            </a:r>
          </a:p>
        </p:txBody>
      </p:sp>
    </p:spTree>
    <p:extLst>
      <p:ext uri="{BB962C8B-B14F-4D97-AF65-F5344CB8AC3E}">
        <p14:creationId xmlns:p14="http://schemas.microsoft.com/office/powerpoint/2010/main" val="15294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Addition of 2 numbers with user input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E55B9B-1458-4B72-9203-1DA95A428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0" b="10784"/>
          <a:stretch/>
        </p:blipFill>
        <p:spPr>
          <a:xfrm>
            <a:off x="304800" y="647700"/>
            <a:ext cx="8534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36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Addition of 2 numbers with user input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0ED8-BF85-410B-B948-53F9E5F0E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33" b="45352"/>
          <a:stretch/>
        </p:blipFill>
        <p:spPr>
          <a:xfrm>
            <a:off x="228600" y="981740"/>
            <a:ext cx="8610600" cy="41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38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Working with Strings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String is a class in Java.</a:t>
            </a:r>
          </a:p>
          <a:p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</a:p>
          <a:p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Syntax:	</a:t>
            </a:r>
            <a:r>
              <a:rPr lang="en-US" sz="2400" b="1" dirty="0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en-US" sz="2400" b="1" dirty="0" err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str_var</a:t>
            </a:r>
            <a:r>
              <a:rPr lang="en-US" sz="2400" b="1" dirty="0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String str;</a:t>
            </a:r>
          </a:p>
          <a:p>
            <a:pPr lvl="1"/>
            <a:endParaRPr lang="en-US" sz="2400" b="1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    Initializing a string:	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String str=“Hello”;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  <a:r>
              <a:rPr lang="en-US" sz="2400" b="1" dirty="0" err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(str); 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lvl="1"/>
            <a:endParaRPr lang="en-US"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 Taking string as a user input from keyboard :</a:t>
            </a:r>
          </a:p>
          <a:p>
            <a:pPr lvl="1"/>
            <a:endParaRPr lang="en-US"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String str;</a:t>
            </a:r>
          </a:p>
          <a:p>
            <a:pPr lvl="1"/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US" sz="2400" b="1" dirty="0" err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System.out.println</a:t>
            </a:r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(“Enter the String”);</a:t>
            </a:r>
          </a:p>
          <a:p>
            <a:pPr lvl="1"/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		str = </a:t>
            </a:r>
            <a:r>
              <a:rPr lang="en-US" sz="2400" b="1" dirty="0" err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sc.nextLine</a:t>
            </a:r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71565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Reading different data from key board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FF348A-B91A-46D8-9A5F-4520D562D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33" b="17059"/>
          <a:stretch/>
        </p:blipFill>
        <p:spPr>
          <a:xfrm>
            <a:off x="0" y="685801"/>
            <a:ext cx="8915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Taking User Input Through Keyboard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CC83A1-4FF0-4802-96B5-2BE4AF00D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00" b="36056"/>
          <a:stretch/>
        </p:blipFill>
        <p:spPr>
          <a:xfrm>
            <a:off x="381000" y="838200"/>
            <a:ext cx="8153400" cy="398310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If we read a string after reading integer type data then provide one dummy statement i.e. </a:t>
            </a:r>
            <a:r>
              <a:rPr lang="en-US" sz="2600" b="1" dirty="0" err="1">
                <a:solidFill>
                  <a:srgbClr val="00B050"/>
                </a:solidFill>
              </a:rPr>
              <a:t>sc.nextLine</a:t>
            </a:r>
            <a:r>
              <a:rPr lang="en-US" sz="2600" b="1" dirty="0">
                <a:solidFill>
                  <a:srgbClr val="00B05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653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IN" sz="2400" u="sng" dirty="0">
                <a:hlinkClick r:id="rId3"/>
              </a:rPr>
              <a:t>Java, The Complete Reference, TMH</a:t>
            </a:r>
            <a:endParaRPr lang="en" sz="2400" u="sng" dirty="0">
              <a:hlinkClick r:id="rId3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Tutorials and Forums available on Internet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 Range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3412" t="46007" r="12423" b="32695"/>
          <a:stretch>
            <a:fillRect/>
          </a:stretch>
        </p:blipFill>
        <p:spPr bwMode="auto">
          <a:xfrm>
            <a:off x="914400" y="914400"/>
            <a:ext cx="754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14384" b="66438"/>
          <a:stretch>
            <a:fillRect/>
          </a:stretch>
        </p:blipFill>
        <p:spPr bwMode="auto">
          <a:xfrm>
            <a:off x="838200" y="3733800"/>
            <a:ext cx="7715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In Java only signed types are available. </a:t>
            </a:r>
            <a:r>
              <a:rPr lang="en-US" sz="2600" b="1" dirty="0">
                <a:solidFill>
                  <a:srgbClr val="FF0000"/>
                </a:solidFill>
              </a:rPr>
              <a:t>( No unsigned types like C and C++)</a:t>
            </a:r>
          </a:p>
        </p:txBody>
      </p:sp>
    </p:spTree>
    <p:extLst>
      <p:ext uri="{BB962C8B-B14F-4D97-AF65-F5344CB8AC3E}">
        <p14:creationId xmlns:p14="http://schemas.microsoft.com/office/powerpoint/2010/main" val="26192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Character</a:t>
            </a:r>
            <a:endParaRPr lang="en" sz="2800" b="1" dirty="0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40CC2"/>
                </a:solidFill>
              </a:rPr>
              <a:t> </a:t>
            </a:r>
            <a:r>
              <a:rPr lang="en-US" sz="2600" b="1" dirty="0"/>
              <a:t>In Java, the data type used to store characters is </a:t>
            </a:r>
            <a:r>
              <a:rPr lang="en-US" sz="2600" b="1" dirty="0">
                <a:solidFill>
                  <a:srgbClr val="FF6699"/>
                </a:solidFill>
              </a:rPr>
              <a:t>char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40CC2"/>
                </a:solidFill>
              </a:rPr>
              <a:t> </a:t>
            </a:r>
            <a:r>
              <a:rPr lang="en-US" sz="2600" b="1" dirty="0">
                <a:solidFill>
                  <a:srgbClr val="00B0F0"/>
                </a:solidFill>
              </a:rPr>
              <a:t>In C/C++, char is 8 bits wide. </a:t>
            </a:r>
            <a:r>
              <a:rPr lang="en-US" sz="2600" b="1" i="1" dirty="0">
                <a:solidFill>
                  <a:srgbClr val="00B0F0"/>
                </a:solidFill>
              </a:rPr>
              <a:t>Instead, Java uses 16-bits </a:t>
            </a:r>
            <a:r>
              <a:rPr lang="en-US" sz="2600" b="1" i="1" dirty="0">
                <a:solidFill>
                  <a:srgbClr val="12BE6C"/>
                </a:solidFill>
              </a:rPr>
              <a:t>Unicode</a:t>
            </a:r>
            <a:r>
              <a:rPr lang="en-US" sz="2600" b="1" i="1" dirty="0"/>
              <a:t> </a:t>
            </a:r>
            <a:r>
              <a:rPr lang="en-US" sz="2600" b="1" i="1" dirty="0">
                <a:solidFill>
                  <a:srgbClr val="00B0F0"/>
                </a:solidFill>
              </a:rPr>
              <a:t>to represent char.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i="1" dirty="0"/>
              <a:t> </a:t>
            </a:r>
            <a:r>
              <a:rPr lang="en-US" sz="2600" b="1" i="1" dirty="0">
                <a:solidFill>
                  <a:srgbClr val="00B050"/>
                </a:solidFill>
              </a:rPr>
              <a:t>Unicode</a:t>
            </a:r>
            <a:r>
              <a:rPr lang="en-US" sz="26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b="1" i="1" dirty="0">
                <a:solidFill>
                  <a:srgbClr val="FFC000"/>
                </a:solidFill>
              </a:rPr>
              <a:t>defines a </a:t>
            </a:r>
            <a:r>
              <a:rPr lang="en-US" sz="2600" b="1" dirty="0">
                <a:solidFill>
                  <a:srgbClr val="FFC000"/>
                </a:solidFill>
              </a:rPr>
              <a:t>fully international character set that can represent all of the characters found in all human languages.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7030A0"/>
                </a:solidFill>
              </a:rPr>
              <a:t>It is a unification of dozens of character sets, such as Latin, Greek, Arabic, Cyrillic, Hebrew, Katakana, Hangul, and many more.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40CC2"/>
                </a:solidFill>
              </a:rPr>
              <a:t>Unicode is of 16-bits so the range of a char is 0 to 65,535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F0000"/>
                </a:solidFill>
              </a:rPr>
              <a:t>There are no negative chars </a:t>
            </a:r>
            <a:r>
              <a:rPr lang="en-US" sz="2600" b="1" dirty="0">
                <a:solidFill>
                  <a:srgbClr val="00B050"/>
                </a:solidFill>
              </a:rPr>
              <a:t>(like C/C++)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4" ma:contentTypeDescription="Create a new document." ma:contentTypeScope="" ma:versionID="33feca8a7a6474b2cf93e0a7ec9a5c19">
  <xsd:schema xmlns:xsd="http://www.w3.org/2001/XMLSchema" xmlns:xs="http://www.w3.org/2001/XMLSchema" xmlns:p="http://schemas.microsoft.com/office/2006/metadata/properties" xmlns:ns2="15530129-3bac-49c9-8230-9f88231a5f57" targetNamespace="http://schemas.microsoft.com/office/2006/metadata/properties" ma:root="true" ma:fieldsID="d7068af3cadd2c1529de5f11dd83c246" ns2:_="">
    <xsd:import namespace="15530129-3bac-49c9-8230-9f88231a5f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164E13-F4C2-471F-87FA-56F84EE5E5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BD0B86-E634-4268-9B5A-B7FE8B8080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30129-3bac-49c9-8230-9f88231a5f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55A3FA-16DA-49DC-8216-06B246DD93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2039</Words>
  <Application>Microsoft Office PowerPoint</Application>
  <PresentationFormat>On-screen Show (4:3)</PresentationFormat>
  <Paragraphs>493</Paragraphs>
  <Slides>67</Slides>
  <Notes>67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Antonio template</vt:lpstr>
      <vt:lpstr>Java Basic Concepts</vt:lpstr>
      <vt:lpstr>PowerPoint Presentation</vt:lpstr>
      <vt:lpstr>Learning Outcomes</vt:lpstr>
      <vt:lpstr>Primitive Data Types</vt:lpstr>
      <vt:lpstr>Primitive Data Types</vt:lpstr>
      <vt:lpstr>Primitive Data Types</vt:lpstr>
      <vt:lpstr>Primitive Data Types Range</vt:lpstr>
      <vt:lpstr>PowerPoint Presentation</vt:lpstr>
      <vt:lpstr>Primitive Data Types: Character</vt:lpstr>
      <vt:lpstr>Primitive Data Types: Character</vt:lpstr>
      <vt:lpstr>PowerPoint Presentation</vt:lpstr>
      <vt:lpstr>Primitive Data Types: boolean</vt:lpstr>
      <vt:lpstr>PowerPoint Presentation</vt:lpstr>
      <vt:lpstr>Primitive Data Types: boolean</vt:lpstr>
      <vt:lpstr>Primitive Data Types: boolean</vt:lpstr>
      <vt:lpstr>Basic Building Blocks</vt:lpstr>
      <vt:lpstr>Java Keywords</vt:lpstr>
      <vt:lpstr>Type Conversion 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Automatic Type Promotion in Expressions</vt:lpstr>
      <vt:lpstr>Automatic Type Promotion in Expressions</vt:lpstr>
      <vt:lpstr>Type Conversion and Casting</vt:lpstr>
      <vt:lpstr>PowerPoint Presentation</vt:lpstr>
      <vt:lpstr>Floating point literal Error</vt:lpstr>
      <vt:lpstr>Floating point literal type casting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PowerPoint Presentation</vt:lpstr>
      <vt:lpstr>Operators</vt:lpstr>
      <vt:lpstr>Operators</vt:lpstr>
      <vt:lpstr>Operators</vt:lpstr>
      <vt:lpstr>Control Structures</vt:lpstr>
      <vt:lpstr>Operators</vt:lpstr>
      <vt:lpstr>Operators</vt:lpstr>
      <vt:lpstr>Operators</vt:lpstr>
      <vt:lpstr>PowerPoint Presentation</vt:lpstr>
      <vt:lpstr>Operators</vt:lpstr>
      <vt:lpstr>Operators</vt:lpstr>
      <vt:lpstr>Operators</vt:lpstr>
      <vt:lpstr>Control Statements</vt:lpstr>
      <vt:lpstr>Taking user input using Scanner class</vt:lpstr>
      <vt:lpstr>Scanner class</vt:lpstr>
      <vt:lpstr>Scanner class Methods</vt:lpstr>
      <vt:lpstr>PowerPoint Presentation</vt:lpstr>
      <vt:lpstr>Addition of 2 numbers with user input</vt:lpstr>
      <vt:lpstr>Addition of 2 numbers with user input</vt:lpstr>
      <vt:lpstr>Working with Strings</vt:lpstr>
      <vt:lpstr>Reading different data from key board</vt:lpstr>
      <vt:lpstr>Taking User Input Through Keyboard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mrs</cp:lastModifiedBy>
  <cp:revision>193</cp:revision>
  <dcterms:modified xsi:type="dcterms:W3CDTF">2022-09-06T16:23:50Z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