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21.xml" ContentType="application/vnd.openxmlformats-officedocument.presentationml.slide+xml"/>
  <Override PartName="/ppt/slides/slide3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39.xml" ContentType="application/vnd.openxmlformats-officedocument.presentationml.slide+xml"/>
  <Override PartName="/ppt/slides/slide22.xml" ContentType="application/vnd.openxmlformats-officedocument.presentationml.slide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4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4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8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58" r:id="rId3"/>
    <p:sldId id="261" r:id="rId4"/>
    <p:sldId id="259" r:id="rId5"/>
    <p:sldId id="284" r:id="rId6"/>
    <p:sldId id="304" r:id="rId7"/>
    <p:sldId id="305" r:id="rId8"/>
    <p:sldId id="327" r:id="rId9"/>
    <p:sldId id="306" r:id="rId10"/>
    <p:sldId id="307" r:id="rId11"/>
    <p:sldId id="308" r:id="rId12"/>
    <p:sldId id="335" r:id="rId13"/>
    <p:sldId id="309" r:id="rId14"/>
    <p:sldId id="310" r:id="rId15"/>
    <p:sldId id="337" r:id="rId16"/>
    <p:sldId id="328" r:id="rId17"/>
    <p:sldId id="312" r:id="rId18"/>
    <p:sldId id="313" r:id="rId19"/>
    <p:sldId id="336" r:id="rId20"/>
    <p:sldId id="314" r:id="rId21"/>
    <p:sldId id="315" r:id="rId22"/>
    <p:sldId id="338" r:id="rId23"/>
    <p:sldId id="339" r:id="rId24"/>
    <p:sldId id="316" r:id="rId25"/>
    <p:sldId id="343" r:id="rId26"/>
    <p:sldId id="318" r:id="rId27"/>
    <p:sldId id="341" r:id="rId28"/>
    <p:sldId id="342" r:id="rId29"/>
    <p:sldId id="329" r:id="rId30"/>
    <p:sldId id="317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30" r:id="rId39"/>
    <p:sldId id="331" r:id="rId40"/>
    <p:sldId id="332" r:id="rId41"/>
    <p:sldId id="344" r:id="rId42"/>
    <p:sldId id="345" r:id="rId43"/>
    <p:sldId id="334" r:id="rId44"/>
    <p:sldId id="333" r:id="rId45"/>
    <p:sldId id="346" r:id="rId46"/>
    <p:sldId id="279" r:id="rId47"/>
    <p:sldId id="280" r:id="rId48"/>
  </p:sldIdLst>
  <p:sldSz cx="9144000" cy="6858000" type="screen4x3"/>
  <p:notesSz cx="6858000" cy="9144000"/>
  <p:embeddedFontLst>
    <p:embeddedFont>
      <p:font typeface="Raleway" charset="0"/>
      <p:regular r:id="rId50"/>
      <p:bold r:id="rId51"/>
      <p:italic r:id="rId52"/>
      <p:boldItalic r:id="rId53"/>
    </p:embeddedFont>
    <p:embeddedFont>
      <p:font typeface="Lato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  <a:srgbClr val="C5053C"/>
    <a:srgbClr val="FF0066"/>
    <a:srgbClr val="12BE6C"/>
    <a:srgbClr val="FF6699"/>
    <a:srgbClr val="A93F92"/>
    <a:srgbClr val="795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7006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641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9917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1871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7370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11595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98822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3868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331469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35829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Java class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</a:rPr>
              <a:t>2. Acquire an actual, physical copy of the object and assign it to that variable</a:t>
            </a:r>
            <a:r>
              <a:rPr lang="en-US" sz="2400" b="1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It is performed using </a:t>
            </a:r>
            <a:r>
              <a:rPr lang="en-US" sz="2400" b="1" dirty="0">
                <a:solidFill>
                  <a:srgbClr val="C00000"/>
                </a:solidFill>
              </a:rPr>
              <a:t>new</a:t>
            </a:r>
            <a:r>
              <a:rPr lang="en-US" sz="2400" b="1" dirty="0">
                <a:solidFill>
                  <a:srgbClr val="00B050"/>
                </a:solidFill>
              </a:rPr>
              <a:t> operator.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6699"/>
                </a:solidFill>
              </a:rPr>
              <a:t>The new operator dynamically allocates (at run time) memory</a:t>
            </a:r>
          </a:p>
          <a:p>
            <a:pPr marL="234950">
              <a:buNone/>
            </a:pPr>
            <a:r>
              <a:rPr lang="en-US" sz="2400" b="1" dirty="0">
                <a:solidFill>
                  <a:srgbClr val="FF6699"/>
                </a:solidFill>
              </a:rPr>
              <a:t>for an object and returns its reference. </a:t>
            </a:r>
          </a:p>
          <a:p>
            <a:pPr marL="287338" indent="-287338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This reference is the address of the object allocated by new in the memory (RAM).</a:t>
            </a:r>
          </a:p>
          <a:p>
            <a:pPr indent="234950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This reference is then stored in the variable</a:t>
            </a:r>
            <a:endParaRPr lang="en-US" sz="2400" b="1" i="1" dirty="0">
              <a:solidFill>
                <a:srgbClr val="7030A0"/>
              </a:solidFill>
            </a:endParaRP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</a:t>
            </a: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Syntax:	</a:t>
            </a:r>
            <a:r>
              <a:rPr lang="en-US" sz="2400" b="1" i="1" dirty="0">
                <a:solidFill>
                  <a:srgbClr val="F40CC2"/>
                </a:solidFill>
              </a:rPr>
              <a:t>ref = new classname();</a:t>
            </a: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Example: 	</a:t>
            </a:r>
            <a:r>
              <a:rPr lang="en-US" sz="2400" b="1" i="1" dirty="0">
                <a:solidFill>
                  <a:schemeClr val="accent4"/>
                </a:solidFill>
              </a:rPr>
              <a:t>mybox     = new Box();</a:t>
            </a: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5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l="24321" t="13014" r="17593" b="66164"/>
          <a:stretch/>
        </p:blipFill>
        <p:spPr bwMode="auto">
          <a:xfrm>
            <a:off x="762000" y="914400"/>
            <a:ext cx="5943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49306C2F-67A0-4B53-AE3F-945A0FA49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6450" t="42826" r="1210" b="39191"/>
          <a:stretch/>
        </p:blipFill>
        <p:spPr bwMode="auto">
          <a:xfrm>
            <a:off x="6705600" y="3910241"/>
            <a:ext cx="1295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B8CFA686-0CFC-417A-94D3-48A08F95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6224450"/>
              </p:ext>
            </p:extLst>
          </p:nvPr>
        </p:nvGraphicFramePr>
        <p:xfrm>
          <a:off x="6515100" y="2936151"/>
          <a:ext cx="1638300" cy="318262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10062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140825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10181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149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680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6276051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EECE6EA2-9FD8-45A2-8D96-3DB247AAE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60811" t="13960" r="17593" b="68705"/>
          <a:stretch/>
        </p:blipFill>
        <p:spPr bwMode="auto">
          <a:xfrm>
            <a:off x="3581400" y="3810000"/>
            <a:ext cx="2209800" cy="139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99678DE-4B17-4457-BD3F-3C86F0DD0CAD}"/>
              </a:ext>
            </a:extLst>
          </p:cNvPr>
          <p:cNvCxnSpPr/>
          <p:nvPr/>
        </p:nvCxnSpPr>
        <p:spPr>
          <a:xfrm flipH="1">
            <a:off x="4305300" y="4634141"/>
            <a:ext cx="2400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E10C6B9-0E2D-43BF-8471-D81B1782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4321" t="40461" r="49615" b="48182"/>
          <a:stretch/>
        </p:blipFill>
        <p:spPr bwMode="auto">
          <a:xfrm>
            <a:off x="304801" y="4176941"/>
            <a:ext cx="266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67A69B-4BC7-4D4B-978A-666FAD7F2F48}"/>
              </a:ext>
            </a:extLst>
          </p:cNvPr>
          <p:cNvSpPr txBox="1"/>
          <p:nvPr/>
        </p:nvSpPr>
        <p:spPr>
          <a:xfrm>
            <a:off x="6705600" y="251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RAM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4321" t="13014" b="34932"/>
          <a:stretch>
            <a:fillRect/>
          </a:stretch>
        </p:blipFill>
        <p:spPr bwMode="auto">
          <a:xfrm>
            <a:off x="685800" y="1371600"/>
            <a:ext cx="77438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6486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304800" y="63900"/>
            <a:ext cx="7848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class  example with Object declaration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10989" r="39678" b="5495"/>
          <a:stretch>
            <a:fillRect/>
          </a:stretch>
        </p:blipFill>
        <p:spPr bwMode="auto">
          <a:xfrm>
            <a:off x="228600" y="533400"/>
            <a:ext cx="8839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Assigning Object Reference Variables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2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We can assign one reference to other reference as below:</a:t>
            </a:r>
          </a:p>
          <a:p>
            <a:pPr algn="just">
              <a:buNone/>
            </a:pPr>
            <a:r>
              <a:rPr lang="en-US" sz="2400" b="1" dirty="0"/>
              <a:t>	</a:t>
            </a:r>
          </a:p>
          <a:p>
            <a:pPr algn="just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B0F0"/>
                </a:solidFill>
              </a:rPr>
              <a:t>Box b1 = new Box();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	Box b2 = b1;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b1 and b2 will both refer to the </a:t>
            </a:r>
            <a:r>
              <a:rPr lang="en-US" sz="2400" b="1" i="1" dirty="0">
                <a:solidFill>
                  <a:srgbClr val="C5053C"/>
                </a:solidFill>
              </a:rPr>
              <a:t>same object</a:t>
            </a:r>
            <a:r>
              <a:rPr lang="en-US" sz="2400" b="1" i="1" dirty="0"/>
              <a:t>. </a:t>
            </a:r>
          </a:p>
          <a:p>
            <a:pPr marL="234950" indent="-234950"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7030A0"/>
                </a:solidFill>
              </a:rPr>
              <a:t>The assignment of b1 to b2 did not allocate any memory or copy any part of </a:t>
            </a:r>
            <a:r>
              <a:rPr lang="en-US" sz="2400" b="1" dirty="0">
                <a:solidFill>
                  <a:srgbClr val="7030A0"/>
                </a:solidFill>
              </a:rPr>
              <a:t>the original object.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/>
                </a:solidFill>
              </a:rPr>
              <a:t>It simply makes b2 refer to the same object as does b1</a:t>
            </a:r>
          </a:p>
          <a:p>
            <a:pPr marL="234950" indent="-234950" algn="just">
              <a:buFont typeface="Wingdings" pitchFamily="2" charset="2"/>
              <a:buChar char="ü"/>
            </a:pPr>
            <a:r>
              <a:rPr lang="en-US" sz="2400" b="1" dirty="0"/>
              <a:t> Thus, </a:t>
            </a:r>
            <a:r>
              <a:rPr lang="en-US" sz="2400" b="1" u="sng" dirty="0">
                <a:solidFill>
                  <a:srgbClr val="FF0000"/>
                </a:solidFill>
              </a:rPr>
              <a:t>any changes made to the object through b2 will affect the object to which b1 is referring, since they are the same object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/>
          </a:p>
          <a:p>
            <a:pPr algn="just">
              <a:buNone/>
            </a:pPr>
            <a:endParaRPr lang="en-US" sz="2400" b="1" dirty="0"/>
          </a:p>
          <a:p>
            <a:pPr algn="just">
              <a:buNone/>
            </a:pPr>
            <a:endParaRPr lang="en-US" sz="2400" b="1" dirty="0"/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9383" t="51370" r="7531" b="13014"/>
          <a:stretch>
            <a:fillRect/>
          </a:stretch>
        </p:blipFill>
        <p:spPr bwMode="auto">
          <a:xfrm>
            <a:off x="4572000" y="1143000"/>
            <a:ext cx="403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2860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Lato" charset="0"/>
              <a:buChar char="#"/>
            </a:pPr>
            <a:r>
              <a:rPr lang="en-US" sz="2400" b="1" dirty="0">
                <a:solidFill>
                  <a:srgbClr val="FF6699"/>
                </a:solidFill>
              </a:rPr>
              <a:t>Although b1 and b2 both refer to the same object, they are not linked in any other way. </a:t>
            </a:r>
          </a:p>
          <a:p>
            <a:pPr algn="just">
              <a:buNone/>
            </a:pPr>
            <a:r>
              <a:rPr lang="en-US" sz="2400" b="1" dirty="0"/>
              <a:t>For example, </a:t>
            </a:r>
            <a:r>
              <a:rPr lang="en-US" sz="2400" b="1" dirty="0">
                <a:solidFill>
                  <a:srgbClr val="0070C0"/>
                </a:solidFill>
              </a:rPr>
              <a:t>If we assign b1 with other object reference or with null value, it will unhook itself from original object without affecting  the original object or b2. </a:t>
            </a:r>
          </a:p>
          <a:p>
            <a:pPr indent="1711325"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Box b1 = new Box();</a:t>
            </a:r>
          </a:p>
          <a:p>
            <a:pPr indent="1711325"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Box b2 = b1;</a:t>
            </a:r>
          </a:p>
          <a:p>
            <a:pPr indent="1711325"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// ...</a:t>
            </a:r>
          </a:p>
          <a:p>
            <a:pPr indent="1711325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b1 = null;</a:t>
            </a:r>
          </a:p>
          <a:p>
            <a:pPr algn="just">
              <a:buNone/>
            </a:pPr>
            <a:r>
              <a:rPr lang="en-US" sz="2400" b="1" dirty="0"/>
              <a:t>Here</a:t>
            </a:r>
            <a:r>
              <a:rPr lang="en-US" sz="2400" b="1" dirty="0">
                <a:solidFill>
                  <a:srgbClr val="C00000"/>
                </a:solidFill>
              </a:rPr>
              <a:t>, b1 has been set to null, but b2 still points to the original object.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22FD54F-2CCC-41C3-9B2D-EC36A4B3C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2478" t="55119" r="7531" b="20512"/>
          <a:stretch/>
        </p:blipFill>
        <p:spPr bwMode="auto">
          <a:xfrm>
            <a:off x="5943600" y="4572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4DB6EF42-32AC-40B6-A602-ABE12C206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6626" t="64444" r="47521" b="12546"/>
          <a:stretch/>
        </p:blipFill>
        <p:spPr bwMode="auto">
          <a:xfrm>
            <a:off x="4013791" y="956930"/>
            <a:ext cx="1905000" cy="104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57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Adding method in a 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2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1371600" algn="just"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type name(parameter-list) {</a:t>
            </a:r>
          </a:p>
          <a:p>
            <a:pPr indent="137160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// body of method</a:t>
            </a:r>
          </a:p>
          <a:p>
            <a:pPr indent="137160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}</a:t>
            </a:r>
          </a:p>
          <a:p>
            <a:pPr indent="1371600" algn="just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400" b="1" i="1" dirty="0">
                <a:solidFill>
                  <a:srgbClr val="FFC000"/>
                </a:solidFill>
              </a:rPr>
              <a:t>(</a:t>
            </a:r>
            <a:r>
              <a:rPr lang="en-US" sz="2400" b="1" i="1" dirty="0" err="1">
                <a:solidFill>
                  <a:srgbClr val="FFC000"/>
                </a:solidFill>
              </a:rPr>
              <a:t>i</a:t>
            </a:r>
            <a:r>
              <a:rPr lang="en-US" sz="2400" b="1" i="1" dirty="0">
                <a:solidFill>
                  <a:srgbClr val="FFC000"/>
                </a:solidFill>
              </a:rPr>
              <a:t>) type : </a:t>
            </a:r>
            <a:r>
              <a:rPr lang="en-US" sz="2400" b="1" i="1" dirty="0">
                <a:solidFill>
                  <a:srgbClr val="FF6699"/>
                </a:solidFill>
              </a:rPr>
              <a:t>type of data returned by the method. </a:t>
            </a:r>
          </a:p>
          <a:p>
            <a:pPr marL="1031875" indent="-65088" algn="just">
              <a:buFont typeface="Wingdings" pitchFamily="2" charset="2"/>
              <a:buChar char="§"/>
            </a:pP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00B0F0"/>
                </a:solidFill>
              </a:rPr>
              <a:t>This can be any valid type</a:t>
            </a:r>
          </a:p>
          <a:p>
            <a:pPr marL="1031875" indent="-65088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 If the method does not return a value, its return type must be void.</a:t>
            </a:r>
          </a:p>
          <a:p>
            <a:pPr marL="1031875" indent="-65088" algn="just">
              <a:buNone/>
            </a:pPr>
            <a:endParaRPr lang="en-US" sz="2400" b="1" dirty="0"/>
          </a:p>
          <a:p>
            <a:pPr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 (ii) name : </a:t>
            </a:r>
            <a:r>
              <a:rPr lang="en-US" sz="2400" b="1" dirty="0">
                <a:solidFill>
                  <a:srgbClr val="FF6699"/>
                </a:solidFill>
              </a:rPr>
              <a:t>name of the method is specified by </a:t>
            </a:r>
            <a:r>
              <a:rPr lang="en-US" sz="2400" b="1" i="1" dirty="0">
                <a:solidFill>
                  <a:srgbClr val="FF6699"/>
                </a:solidFill>
              </a:rPr>
              <a:t>name. </a:t>
            </a:r>
          </a:p>
          <a:p>
            <a:pPr marL="966788" algn="just"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B0F0"/>
                </a:solidFill>
              </a:rPr>
              <a:t>This can be any legal identifier </a:t>
            </a:r>
            <a:r>
              <a:rPr lang="en-US" sz="2400" b="1" dirty="0">
                <a:solidFill>
                  <a:srgbClr val="00B0F0"/>
                </a:solidFill>
              </a:rPr>
              <a:t>other than those already used by other items within the current scope. </a:t>
            </a: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1371600" algn="just"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type name(parameter-list) {</a:t>
            </a:r>
          </a:p>
          <a:p>
            <a:pPr indent="137160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// body of method</a:t>
            </a:r>
          </a:p>
          <a:p>
            <a:pPr indent="137160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}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2"/>
                </a:solidFill>
              </a:rPr>
              <a:t>(iii) </a:t>
            </a:r>
            <a:r>
              <a:rPr lang="en-US" sz="2400" b="1" i="1" dirty="0">
                <a:solidFill>
                  <a:schemeClr val="accent2"/>
                </a:solidFill>
              </a:rPr>
              <a:t>parameter-list: </a:t>
            </a:r>
            <a:r>
              <a:rPr lang="en-US" sz="2400" b="1" i="1" dirty="0">
                <a:solidFill>
                  <a:srgbClr val="FF6699"/>
                </a:solidFill>
              </a:rPr>
              <a:t>is a </a:t>
            </a:r>
            <a:r>
              <a:rPr lang="en-US" sz="2400" b="1" dirty="0">
                <a:solidFill>
                  <a:srgbClr val="FF6699"/>
                </a:solidFill>
              </a:rPr>
              <a:t>sequence of type and identifier pairs separated by commas</a:t>
            </a:r>
          </a:p>
          <a:p>
            <a:pPr marL="966788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 Parameters are essentially variables that receive the value of the arguments passed to the method when it is called</a:t>
            </a:r>
          </a:p>
          <a:p>
            <a:pPr marL="966788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B050"/>
                </a:solidFill>
              </a:rPr>
              <a:t> If the method has no parameters, then the parameter list will be empty.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Methods that have a return type other than void return a value to the calling routine using the following form of the return statement:</a:t>
            </a:r>
          </a:p>
          <a:p>
            <a:pPr indent="1423988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return </a:t>
            </a:r>
            <a:r>
              <a:rPr lang="en-US" sz="2400" b="1" i="1" dirty="0">
                <a:solidFill>
                  <a:schemeClr val="tx1"/>
                </a:solidFill>
              </a:rPr>
              <a:t>value;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A93F92"/>
                </a:solidFill>
              </a:rPr>
              <a:t>	Here, </a:t>
            </a:r>
            <a:r>
              <a:rPr lang="en-US" sz="2400" b="1" i="1" dirty="0">
                <a:solidFill>
                  <a:srgbClr val="A93F92"/>
                </a:solidFill>
              </a:rPr>
              <a:t>value is the value returned.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40CC2"/>
                </a:solidFill>
              </a:rPr>
              <a:t>Methods that have a return type other than void return a value to the calling routine using the following form of the return statement:</a:t>
            </a:r>
          </a:p>
          <a:p>
            <a:pPr indent="1423988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return </a:t>
            </a:r>
            <a:r>
              <a:rPr lang="en-US" sz="2400" b="1" i="1" dirty="0">
                <a:solidFill>
                  <a:schemeClr val="tx1"/>
                </a:solidFill>
              </a:rPr>
              <a:t>value;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A93F92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Here, </a:t>
            </a:r>
            <a:r>
              <a:rPr lang="en-US" sz="2400" b="1" i="1" dirty="0">
                <a:solidFill>
                  <a:srgbClr val="00B050"/>
                </a:solidFill>
              </a:rPr>
              <a:t>value is the value to be returned.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7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a Method in Box class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t="9890" r="60761" b="8791"/>
          <a:stretch>
            <a:fillRect/>
          </a:stretch>
        </p:blipFill>
        <p:spPr bwMode="auto">
          <a:xfrm>
            <a:off x="228600" y="4572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a Method in Box class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19200"/>
            <a:ext cx="769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228600" y="63900"/>
            <a:ext cx="79248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 member method with return statement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17FBFCC-C237-4FB4-9B03-B8F970D49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" t="10784" r="57500" b="4509"/>
          <a:stretch/>
        </p:blipFill>
        <p:spPr>
          <a:xfrm>
            <a:off x="228600" y="381001"/>
            <a:ext cx="8763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84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228600" y="63900"/>
            <a:ext cx="79248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 member method with return statement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168DC0-D403-4DE1-94CB-80AEF9662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67" b="67043"/>
          <a:stretch/>
        </p:blipFill>
        <p:spPr>
          <a:xfrm>
            <a:off x="1295400" y="1504402"/>
            <a:ext cx="5867400" cy="30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78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2860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There are two important things to understand about returning values: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The type of data returned by a method </a:t>
            </a:r>
            <a:r>
              <a:rPr lang="en-US" sz="2400" b="1" dirty="0">
                <a:solidFill>
                  <a:srgbClr val="FF0066"/>
                </a:solidFill>
              </a:rPr>
              <a:t>must</a:t>
            </a:r>
            <a:r>
              <a:rPr lang="en-US" sz="2400" b="1" dirty="0">
                <a:solidFill>
                  <a:srgbClr val="7030A0"/>
                </a:solidFill>
              </a:rPr>
              <a:t> be compatible with the return type specified by the method</a:t>
            </a:r>
            <a:r>
              <a:rPr lang="en-US" sz="2400" b="1" dirty="0">
                <a:solidFill>
                  <a:srgbClr val="C00000"/>
                </a:solidFill>
              </a:rPr>
              <a:t>. </a:t>
            </a:r>
            <a:r>
              <a:rPr lang="en-US" sz="2400" b="1" dirty="0">
                <a:solidFill>
                  <a:srgbClr val="C5053C"/>
                </a:solidFill>
              </a:rPr>
              <a:t>For example, if the return type of some method is boolean, you could not return an integer.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</a:rPr>
              <a:t>The variable receiving the value returned by a method </a:t>
            </a:r>
            <a:r>
              <a:rPr lang="en-US" sz="2400" b="1" dirty="0">
                <a:solidFill>
                  <a:srgbClr val="7030A0"/>
                </a:solidFill>
              </a:rPr>
              <a:t>(i.e. </a:t>
            </a:r>
            <a:r>
              <a:rPr lang="en-US" sz="2400" b="1" dirty="0" err="1">
                <a:solidFill>
                  <a:srgbClr val="7030A0"/>
                </a:solidFill>
              </a:rPr>
              <a:t>vol</a:t>
            </a:r>
            <a:r>
              <a:rPr lang="en-US" sz="2400" b="1" dirty="0">
                <a:solidFill>
                  <a:srgbClr val="7030A0"/>
                </a:solidFill>
              </a:rPr>
              <a:t>, in this case) </a:t>
            </a:r>
            <a:r>
              <a:rPr lang="en-US" sz="2400" b="1" dirty="0">
                <a:solidFill>
                  <a:srgbClr val="FF0066"/>
                </a:solidFill>
              </a:rPr>
              <a:t>must </a:t>
            </a:r>
            <a:r>
              <a:rPr lang="en-US" sz="2400" b="1" dirty="0">
                <a:solidFill>
                  <a:srgbClr val="12BE6C"/>
                </a:solidFill>
              </a:rPr>
              <a:t>also be compatible with the return type specified for the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1371600"/>
            <a:ext cx="91440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While initializing data members in main(), creates 2 problems:</a:t>
            </a:r>
          </a:p>
          <a:p>
            <a:pPr algn="just">
              <a:buNone/>
            </a:pPr>
            <a:endParaRPr lang="en-US" sz="2400" b="1" dirty="0">
              <a:solidFill>
                <a:srgbClr val="A93F92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A93F92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rgbClr val="FF0066"/>
                </a:solidFill>
              </a:rPr>
              <a:t>It is clumsy and error prone.</a:t>
            </a:r>
            <a:r>
              <a:rPr lang="en-US" sz="2400" b="1" dirty="0"/>
              <a:t> </a:t>
            </a:r>
          </a:p>
          <a:p>
            <a:pPr algn="just">
              <a:buNone/>
            </a:pPr>
            <a:r>
              <a:rPr lang="en-US" sz="2400" b="1" dirty="0"/>
              <a:t>	Example, </a:t>
            </a:r>
            <a:r>
              <a:rPr lang="en-US" sz="2400" b="1" dirty="0">
                <a:solidFill>
                  <a:srgbClr val="0070C0"/>
                </a:solidFill>
              </a:rPr>
              <a:t>It would be easy to forget to set a dimension. 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In well-designed Java programs</a:t>
            </a:r>
            <a:r>
              <a:rPr lang="en-US" sz="2400" b="1" dirty="0">
                <a:solidFill>
                  <a:srgbClr val="FF0000"/>
                </a:solidFill>
              </a:rPr>
              <a:t>, instance variables should be accessed only through methods defined by their class. </a:t>
            </a:r>
            <a:r>
              <a:rPr lang="en-US" sz="2400" b="1" dirty="0">
                <a:solidFill>
                  <a:srgbClr val="7030A0"/>
                </a:solidFill>
              </a:rPr>
              <a:t>(Encapsulation)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5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228600" y="444900"/>
            <a:ext cx="86868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Initializing instance members using setter method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t="10989" r="53734" b="28571"/>
          <a:stretch>
            <a:fillRect/>
          </a:stretch>
        </p:blipFill>
        <p:spPr bwMode="auto">
          <a:xfrm>
            <a:off x="228600" y="1682468"/>
            <a:ext cx="8686800" cy="49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7B6A9CA-F8F1-4FF5-8945-D2EB0D33A75E}"/>
              </a:ext>
            </a:extLst>
          </p:cNvPr>
          <p:cNvSpPr txBox="1"/>
          <p:nvPr/>
        </p:nvSpPr>
        <p:spPr>
          <a:xfrm>
            <a:off x="76200" y="851472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We can use setter method in Java to initialize the instance data members of a class: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228600" y="444900"/>
            <a:ext cx="86868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Initializing instance members using setter method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D2F65420-78D8-421F-98FB-7CE0792BF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15385" r="57247" b="24176"/>
          <a:stretch>
            <a:fillRect/>
          </a:stretch>
        </p:blipFill>
        <p:spPr bwMode="auto">
          <a:xfrm>
            <a:off x="304800" y="4572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879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3581400" y="1066800"/>
            <a:ext cx="19812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Exercise</a:t>
            </a:r>
            <a:endParaRPr lang="en-US" sz="2400" b="1" dirty="0">
              <a:solidFill>
                <a:srgbClr val="12BE6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C6EE91-3BED-4B44-AE6E-15FDA7C6B879}"/>
              </a:ext>
            </a:extLst>
          </p:cNvPr>
          <p:cNvSpPr txBox="1"/>
          <p:nvPr/>
        </p:nvSpPr>
        <p:spPr>
          <a:xfrm>
            <a:off x="228600" y="2589311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7030A0"/>
                </a:solidFill>
              </a:rPr>
              <a:t>Write the previous program by taking user input from key board using Scanner class.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06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Introducing Constructor in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Write a class in Java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Instantiate object in Java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Add member methods in a class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Introduce constructors in Java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Describe Garbage Collection process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762000"/>
            <a:ext cx="9144000" cy="28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Setter methods are to be called explicitly to initialize instance data members of an object.</a:t>
            </a:r>
          </a:p>
          <a:p>
            <a:pPr algn="just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12BE6C"/>
                </a:solidFill>
              </a:rPr>
              <a:t>Java allows objects to initialize themselves when they are created. </a:t>
            </a:r>
          </a:p>
          <a:p>
            <a:pPr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This automatic initialization is performed through the use of a</a:t>
            </a:r>
          </a:p>
          <a:p>
            <a:pPr algn="just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chemeClr val="tx1"/>
                </a:solidFill>
              </a:rPr>
              <a:t>constructor. </a:t>
            </a: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Constructor Properties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A </a:t>
            </a:r>
            <a:r>
              <a:rPr lang="en-US" sz="2400" b="1" i="1" dirty="0">
                <a:solidFill>
                  <a:srgbClr val="F40CC2"/>
                </a:solidFill>
              </a:rPr>
              <a:t>constructor initializes an object immediately upon creation.</a:t>
            </a: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12BE6C"/>
                </a:solidFill>
              </a:rPr>
              <a:t>It has the same name as </a:t>
            </a:r>
            <a:r>
              <a:rPr lang="en-US" sz="2400" b="1" dirty="0">
                <a:solidFill>
                  <a:srgbClr val="12BE6C"/>
                </a:solidFill>
              </a:rPr>
              <a:t>the class in which it resides and is syntactically similar to a method. </a:t>
            </a:r>
          </a:p>
          <a:p>
            <a:pPr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F0"/>
                </a:solidFill>
              </a:rPr>
              <a:t>Once defined, the constructor is automatically called when the object is created, before the new operator completes.</a:t>
            </a:r>
          </a:p>
          <a:p>
            <a:pPr algn="just">
              <a:buNone/>
            </a:pPr>
            <a:r>
              <a:rPr lang="en-US" sz="2400" b="1" dirty="0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Constructors don’t have return type, not even void </a:t>
            </a:r>
            <a:r>
              <a:rPr lang="en-US" sz="2400" b="1" dirty="0">
                <a:solidFill>
                  <a:srgbClr val="7030A0"/>
                </a:solidFill>
              </a:rPr>
              <a:t>(the implicit return type of a class’ constructor is the class type itself).</a:t>
            </a:r>
          </a:p>
          <a:p>
            <a:pPr algn="just">
              <a:buNone/>
            </a:pPr>
            <a:endParaRPr lang="en-US" sz="2400" b="1" dirty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It is the constructor’s job to initialize the internal state of an object so that the code creating an instance will have a fully initialized, usable object immediately.</a:t>
            </a:r>
            <a:endParaRPr lang="en-US" sz="2400" b="1" i="1" dirty="0">
              <a:solidFill>
                <a:srgbClr val="FFC000"/>
              </a:solidFill>
            </a:endParaRP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i="1" dirty="0">
              <a:solidFill>
                <a:srgbClr val="FF0066"/>
              </a:solidFill>
            </a:endParaRP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9890" r="61933" b="5495"/>
          <a:stretch>
            <a:fillRect/>
          </a:stretch>
        </p:blipFill>
        <p:spPr bwMode="auto">
          <a:xfrm>
            <a:off x="228600" y="5334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2860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u="sng" dirty="0">
                <a:solidFill>
                  <a:schemeClr val="accent6"/>
                </a:solidFill>
              </a:rPr>
              <a:t>Note:</a:t>
            </a:r>
            <a:r>
              <a:rPr lang="en-US" sz="2400" b="1" dirty="0">
                <a:solidFill>
                  <a:schemeClr val="accent6"/>
                </a:solidFill>
              </a:rPr>
              <a:t> (</a:t>
            </a:r>
            <a:r>
              <a:rPr lang="en-US" sz="2400" b="1" dirty="0" err="1">
                <a:solidFill>
                  <a:schemeClr val="accent6"/>
                </a:solidFill>
              </a:rPr>
              <a:t>i</a:t>
            </a:r>
            <a:r>
              <a:rPr lang="en-US" sz="2400" b="1" dirty="0">
                <a:solidFill>
                  <a:schemeClr val="accent6"/>
                </a:solidFill>
              </a:rPr>
              <a:t>) </a:t>
            </a:r>
            <a:r>
              <a:rPr lang="en-US" sz="2400" b="1" dirty="0">
                <a:solidFill>
                  <a:srgbClr val="00B050"/>
                </a:solidFill>
              </a:rPr>
              <a:t>If we don’t provide a constructor, Java provides an 	automatic constructor (same as C++)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 	(ii)  </a:t>
            </a:r>
            <a:r>
              <a:rPr lang="en-US" sz="2400" b="1" dirty="0">
                <a:solidFill>
                  <a:srgbClr val="7030A0"/>
                </a:solidFill>
              </a:rPr>
              <a:t>The default values assigned to data members of a class 	as per data type are as below: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>
                <a:solidFill>
                  <a:srgbClr val="00B0F0"/>
                </a:solidFill>
              </a:rPr>
              <a:t>integer group  -&gt;    </a:t>
            </a:r>
            <a:r>
              <a:rPr lang="en-US" sz="2400" b="1" dirty="0">
                <a:solidFill>
                  <a:srgbClr val="FF0066"/>
                </a:solidFill>
              </a:rPr>
              <a:t>0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>
                <a:solidFill>
                  <a:srgbClr val="00B0F0"/>
                </a:solidFill>
              </a:rPr>
              <a:t>floating point group -&gt; </a:t>
            </a:r>
            <a:r>
              <a:rPr lang="en-US" sz="2400" b="1" dirty="0">
                <a:solidFill>
                  <a:srgbClr val="FF0066"/>
                </a:solidFill>
              </a:rPr>
              <a:t>0.0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 err="1">
                <a:solidFill>
                  <a:srgbClr val="00B0F0"/>
                </a:solidFill>
              </a:rPr>
              <a:t>boolean</a:t>
            </a:r>
            <a:r>
              <a:rPr lang="en-US" sz="2400" b="1" dirty="0">
                <a:solidFill>
                  <a:srgbClr val="00B0F0"/>
                </a:solidFill>
              </a:rPr>
              <a:t> -&gt; </a:t>
            </a:r>
            <a:r>
              <a:rPr lang="en-US" sz="2400" b="1" dirty="0">
                <a:solidFill>
                  <a:srgbClr val="FF0066"/>
                </a:solidFill>
              </a:rPr>
              <a:t>false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>
                <a:solidFill>
                  <a:srgbClr val="00B0F0"/>
                </a:solidFill>
              </a:rPr>
              <a:t>char-&gt;  </a:t>
            </a:r>
            <a:r>
              <a:rPr lang="en-US" sz="2400" b="1" dirty="0">
                <a:solidFill>
                  <a:srgbClr val="FF0066"/>
                </a:solidFill>
              </a:rPr>
              <a:t>space 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>
                <a:solidFill>
                  <a:srgbClr val="00B0F0"/>
                </a:solidFill>
              </a:rPr>
              <a:t>reference variable -&gt; </a:t>
            </a:r>
            <a:r>
              <a:rPr lang="en-US" sz="2400" b="1" dirty="0">
                <a:solidFill>
                  <a:srgbClr val="FF0066"/>
                </a:solidFill>
              </a:rPr>
              <a:t>null 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t="10440" r="38287" b="7143"/>
          <a:stretch>
            <a:fillRect/>
          </a:stretch>
        </p:blipFill>
        <p:spPr bwMode="auto">
          <a:xfrm>
            <a:off x="152400" y="533400"/>
            <a:ext cx="8915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620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Parameterized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096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Initialization of data members in parameter less constructor is not effective way.</a:t>
            </a: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12BE6C"/>
                </a:solidFill>
              </a:rPr>
              <a:t>In this case, every object’s data is initialized with the same values. 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The easy solution is to add parameters to the constructor (same as C++)</a:t>
            </a:r>
          </a:p>
          <a:p>
            <a:pPr algn="just">
              <a:buNone/>
            </a:pPr>
            <a:endParaRPr lang="en-US" sz="2400" b="1" dirty="0">
              <a:solidFill>
                <a:srgbClr val="FF66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It is similar to passing parameters to a method.</a:t>
            </a: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Parameterized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t="9890" r="62518" b="7692"/>
          <a:stretch>
            <a:fillRect/>
          </a:stretch>
        </p:blipFill>
        <p:spPr bwMode="auto">
          <a:xfrm>
            <a:off x="152400" y="5334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The </a:t>
            </a:r>
            <a:r>
              <a:rPr lang="en-US" sz="2800" b="1" dirty="0">
                <a:solidFill>
                  <a:srgbClr val="F40CC2"/>
                </a:solidFill>
              </a:rPr>
              <a:t>this</a:t>
            </a:r>
            <a:r>
              <a:rPr lang="en-US" sz="2800" b="1" dirty="0">
                <a:solidFill>
                  <a:srgbClr val="002060"/>
                </a:solidFill>
              </a:rPr>
              <a:t> keyword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34950" indent="-2349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Sometimes a method will need to refer to the object that invoked it.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To allow this, Java defines </a:t>
            </a:r>
            <a:r>
              <a:rPr lang="en-US" sz="2400" b="1" dirty="0">
                <a:solidFill>
                  <a:srgbClr val="F40CC2"/>
                </a:solidFill>
              </a:rPr>
              <a:t>this</a:t>
            </a:r>
            <a:r>
              <a:rPr lang="en-US" sz="2400" b="1" dirty="0">
                <a:solidFill>
                  <a:srgbClr val="00B050"/>
                </a:solidFill>
              </a:rPr>
              <a:t> keyword.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this</a:t>
            </a:r>
            <a:r>
              <a:rPr lang="en-US" sz="2400" b="1" dirty="0">
                <a:solidFill>
                  <a:srgbClr val="7030A0"/>
                </a:solidFill>
              </a:rPr>
              <a:t> can be used </a:t>
            </a:r>
            <a:r>
              <a:rPr lang="en-US" sz="2400" b="1" dirty="0">
                <a:solidFill>
                  <a:srgbClr val="C00000"/>
                </a:solidFill>
              </a:rPr>
              <a:t>inside any method </a:t>
            </a:r>
            <a:r>
              <a:rPr lang="en-US" sz="2400" b="1" dirty="0">
                <a:solidFill>
                  <a:srgbClr val="7030A0"/>
                </a:solidFill>
              </a:rPr>
              <a:t>to refer to the </a:t>
            </a:r>
            <a:r>
              <a:rPr lang="en-US" sz="2400" b="1" i="1" dirty="0">
                <a:solidFill>
                  <a:srgbClr val="7030A0"/>
                </a:solidFill>
              </a:rPr>
              <a:t>current object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this</a:t>
            </a:r>
            <a:r>
              <a:rPr lang="en-US" sz="2400" b="1" dirty="0">
                <a:solidFill>
                  <a:srgbClr val="00B050"/>
                </a:solidFill>
              </a:rPr>
              <a:t> stores </a:t>
            </a:r>
            <a:r>
              <a:rPr lang="en-US" sz="2400" b="1" dirty="0">
                <a:solidFill>
                  <a:srgbClr val="FFC000"/>
                </a:solidFill>
              </a:rPr>
              <a:t>a reference to the object who has invoked the method presently.</a:t>
            </a: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indent="2063750">
              <a:buNone/>
            </a:pPr>
            <a:r>
              <a:rPr lang="en-US" sz="2400" b="1" dirty="0">
                <a:solidFill>
                  <a:srgbClr val="C00000"/>
                </a:solidFill>
              </a:rPr>
              <a:t>// A redundant use of this</a:t>
            </a:r>
          </a:p>
          <a:p>
            <a:pPr indent="2063750">
              <a:buNone/>
            </a:pPr>
            <a:r>
              <a:rPr lang="fr-FR" sz="2400" b="1" dirty="0">
                <a:solidFill>
                  <a:srgbClr val="A93F92"/>
                </a:solidFill>
              </a:rPr>
              <a:t>Box(double w, double h, double d) </a:t>
            </a:r>
          </a:p>
          <a:p>
            <a:pPr indent="2063750">
              <a:buNone/>
            </a:pPr>
            <a:r>
              <a:rPr lang="fr-FR" sz="2400" b="1" dirty="0">
                <a:solidFill>
                  <a:srgbClr val="A93F92"/>
                </a:solidFill>
              </a:rPr>
              <a:t>{</a:t>
            </a:r>
          </a:p>
          <a:p>
            <a:pPr indent="2063750">
              <a:buNone/>
            </a:pPr>
            <a:r>
              <a:rPr lang="en-US" sz="2400" b="1" dirty="0" err="1">
                <a:solidFill>
                  <a:srgbClr val="A93F92"/>
                </a:solidFill>
              </a:rPr>
              <a:t>this.width</a:t>
            </a:r>
            <a:r>
              <a:rPr lang="en-US" sz="2400" b="1" dirty="0">
                <a:solidFill>
                  <a:srgbClr val="A93F92"/>
                </a:solidFill>
              </a:rPr>
              <a:t> = w;</a:t>
            </a:r>
          </a:p>
          <a:p>
            <a:pPr indent="2063750">
              <a:buNone/>
            </a:pPr>
            <a:r>
              <a:rPr lang="en-US" sz="2400" b="1" dirty="0" err="1">
                <a:solidFill>
                  <a:srgbClr val="A93F92"/>
                </a:solidFill>
              </a:rPr>
              <a:t>this.height</a:t>
            </a:r>
            <a:r>
              <a:rPr lang="en-US" sz="2400" b="1" dirty="0">
                <a:solidFill>
                  <a:srgbClr val="A93F92"/>
                </a:solidFill>
              </a:rPr>
              <a:t> = h;</a:t>
            </a:r>
          </a:p>
          <a:p>
            <a:pPr indent="2063750">
              <a:buNone/>
            </a:pPr>
            <a:r>
              <a:rPr lang="en-US" sz="2400" b="1" dirty="0" err="1">
                <a:solidFill>
                  <a:srgbClr val="A93F92"/>
                </a:solidFill>
              </a:rPr>
              <a:t>this.depth</a:t>
            </a:r>
            <a:r>
              <a:rPr lang="en-US" sz="2400" b="1" dirty="0">
                <a:solidFill>
                  <a:srgbClr val="A93F92"/>
                </a:solidFill>
              </a:rPr>
              <a:t> = d;</a:t>
            </a:r>
          </a:p>
          <a:p>
            <a:pPr indent="2063750">
              <a:buNone/>
            </a:pPr>
            <a:r>
              <a:rPr lang="en-US" sz="2400" b="1" dirty="0">
                <a:solidFill>
                  <a:srgbClr val="A93F9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Defining a class in Java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Instance variable Hiding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We can have local variables, i.e. </a:t>
            </a:r>
            <a:r>
              <a:rPr lang="en-US" sz="2400" b="1" dirty="0">
                <a:solidFill>
                  <a:srgbClr val="FFC000"/>
                </a:solidFill>
              </a:rPr>
              <a:t>formal parameters to methods, which overlap with the names of the class’ instance variables.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When a local variable has the same name as an instance variable, the local variable </a:t>
            </a:r>
            <a:r>
              <a:rPr lang="en-US" sz="2400" b="1" i="1" dirty="0">
                <a:solidFill>
                  <a:srgbClr val="C5053C"/>
                </a:solidFill>
              </a:rPr>
              <a:t>hides the </a:t>
            </a:r>
            <a:r>
              <a:rPr lang="en-US" sz="2400" b="1" dirty="0">
                <a:solidFill>
                  <a:srgbClr val="C5053C"/>
                </a:solidFill>
              </a:rPr>
              <a:t>instance variable </a:t>
            </a:r>
            <a:r>
              <a:rPr lang="en-US" sz="2400" b="1" dirty="0">
                <a:solidFill>
                  <a:srgbClr val="FF6699"/>
                </a:solidFill>
              </a:rPr>
              <a:t>(</a:t>
            </a:r>
            <a:r>
              <a:rPr lang="en-US" sz="2400" b="1" i="1" u="sng" dirty="0">
                <a:solidFill>
                  <a:srgbClr val="00B050"/>
                </a:solidFill>
              </a:rPr>
              <a:t>local wins</a:t>
            </a:r>
            <a:r>
              <a:rPr lang="en-US" sz="2400" b="1" dirty="0">
                <a:solidFill>
                  <a:srgbClr val="FF6699"/>
                </a:solidFill>
              </a:rPr>
              <a:t>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This is why </a:t>
            </a:r>
            <a:r>
              <a:rPr lang="en-US" sz="2400" b="1" dirty="0">
                <a:solidFill>
                  <a:srgbClr val="FF0000"/>
                </a:solidFill>
              </a:rPr>
              <a:t>width, height, and depth were not used as the names of the parameters to the Box( ) constructor inside the Box class.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Solution: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	         </a:t>
            </a:r>
            <a:r>
              <a:rPr lang="en-US" sz="2400" b="1" dirty="0">
                <a:solidFill>
                  <a:schemeClr val="tx1"/>
                </a:solidFill>
              </a:rPr>
              <a:t>// Use this to resolve name-space collisions</a:t>
            </a:r>
            <a:r>
              <a:rPr lang="en-US" sz="2400" b="1" dirty="0"/>
              <a:t>.</a:t>
            </a:r>
          </a:p>
          <a:p>
            <a:pPr marL="1541463" indent="-52388"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Box(double width, double height, double depth) {</a:t>
            </a:r>
          </a:p>
          <a:p>
            <a:pPr marL="1541463" indent="-52388" algn="just"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this.width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40CC2"/>
                </a:solidFill>
              </a:rPr>
              <a:t>= width;</a:t>
            </a:r>
          </a:p>
          <a:p>
            <a:pPr marL="1541463" indent="-52388" algn="just"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this.height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40CC2"/>
                </a:solidFill>
              </a:rPr>
              <a:t>= height;</a:t>
            </a:r>
          </a:p>
          <a:p>
            <a:pPr marL="1541463" indent="-52388" algn="just"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this.depth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40CC2"/>
                </a:solidFill>
              </a:rPr>
              <a:t>= depth;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40CC2"/>
                </a:solidFill>
              </a:rPr>
              <a:t>	</a:t>
            </a:r>
            <a:r>
              <a:rPr lang="en-US" sz="2400" b="1" dirty="0">
                <a:solidFill>
                  <a:srgbClr val="002060"/>
                </a:solidFill>
              </a:rPr>
              <a:t>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Working of this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A3EF2BD-7CAA-4F90-93AB-51135C146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" t="11321" r="44123" b="4510"/>
          <a:stretch/>
        </p:blipFill>
        <p:spPr>
          <a:xfrm>
            <a:off x="228600" y="381000"/>
            <a:ext cx="8724900" cy="64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3299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Working of this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91875F-E1BC-4416-85A7-9E9AE094C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66" b="45352"/>
          <a:stretch/>
        </p:blipFill>
        <p:spPr>
          <a:xfrm>
            <a:off x="457200" y="990600"/>
            <a:ext cx="8458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3628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Garbage Collection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Garbage Collection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9906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A93F92"/>
                </a:solidFill>
              </a:rPr>
              <a:t>In some languages, such as C++, dynamically allocated objects must be manually released by use of a delete </a:t>
            </a:r>
            <a:r>
              <a:rPr lang="en-US" sz="2400" b="1" dirty="0" smtClean="0">
                <a:solidFill>
                  <a:srgbClr val="A93F92"/>
                </a:solidFill>
              </a:rPr>
              <a:t>operator.</a:t>
            </a:r>
          </a:p>
          <a:p>
            <a:pPr algn="just">
              <a:buNone/>
            </a:pPr>
            <a:endParaRPr lang="en-US" sz="2400" b="1" dirty="0">
              <a:solidFill>
                <a:srgbClr val="A93F9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Java takes a different approach; it handles deallocation for you </a:t>
            </a:r>
            <a:r>
              <a:rPr lang="en-US" sz="2400" b="1" dirty="0" smtClean="0">
                <a:solidFill>
                  <a:srgbClr val="00B050"/>
                </a:solidFill>
              </a:rPr>
              <a:t>automatically.</a:t>
            </a: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The technique that accomplishes this is called </a:t>
            </a:r>
            <a:r>
              <a:rPr lang="en-US" sz="2400" b="1" i="1" dirty="0">
                <a:solidFill>
                  <a:srgbClr val="C5053C"/>
                </a:solidFill>
              </a:rPr>
              <a:t>garbage </a:t>
            </a:r>
            <a:r>
              <a:rPr lang="en-US" sz="2400" b="1" i="1" dirty="0" smtClean="0">
                <a:solidFill>
                  <a:srgbClr val="C5053C"/>
                </a:solidFill>
              </a:rPr>
              <a:t>collection. </a:t>
            </a:r>
            <a:endParaRPr lang="en-US" sz="2400" b="1" i="1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Garbage Collection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i="1" u="sng" dirty="0" smtClean="0">
                <a:solidFill>
                  <a:srgbClr val="002060"/>
                </a:solidFill>
              </a:rPr>
              <a:t>Working:</a:t>
            </a:r>
          </a:p>
          <a:p>
            <a:pPr algn="just">
              <a:buNone/>
            </a:pPr>
            <a:endParaRPr lang="en-US" sz="2400" b="1" i="1" u="sng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0070C0"/>
                </a:solidFill>
              </a:rPr>
              <a:t>When no </a:t>
            </a:r>
            <a:r>
              <a:rPr lang="en-US" sz="2400" b="1" dirty="0">
                <a:solidFill>
                  <a:srgbClr val="0070C0"/>
                </a:solidFill>
              </a:rPr>
              <a:t>references to an object exist, that object is assumed to be no longer needed, and the memory occupied by the object can be reclaimed.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</a:rPr>
              <a:t>There is no explicit need to destroy objects as in C++. Garbage collection only occurs sporadically (if at all) during the execution of your </a:t>
            </a:r>
            <a:r>
              <a:rPr lang="en-US" sz="2400" b="1" dirty="0" smtClean="0">
                <a:solidFill>
                  <a:srgbClr val="FF6699"/>
                </a:solidFill>
              </a:rPr>
              <a:t>program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It will not occur simply because one or more objects exist that are no longer used</a:t>
            </a:r>
            <a:r>
              <a:rPr lang="en-US" sz="2400" b="1" dirty="0"/>
              <a:t> </a:t>
            </a:r>
            <a:endParaRPr lang="en-US" sz="2400" b="1" dirty="0">
              <a:solidFill>
                <a:srgbClr val="C5053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Java The Complete Reference, Ninth Edition, Herbert Schildt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class syntax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A class is declared by use of the class keyword.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FF0000"/>
                </a:solidFill>
              </a:rPr>
              <a:t>class </a:t>
            </a:r>
            <a:r>
              <a:rPr lang="en-US" sz="2000" b="1" i="1" dirty="0">
                <a:solidFill>
                  <a:srgbClr val="FF0000"/>
                </a:solidFill>
              </a:rPr>
              <a:t>classname {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A93F92"/>
                </a:solidFill>
              </a:rPr>
              <a:t>type instance-variable1;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A93F92"/>
                </a:solidFill>
              </a:rPr>
              <a:t>type instance-variable2;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A93F92"/>
                </a:solidFill>
              </a:rPr>
              <a:t>type instance-</a:t>
            </a:r>
            <a:r>
              <a:rPr lang="en-US" sz="2000" b="1" i="1" dirty="0" err="1">
                <a:solidFill>
                  <a:srgbClr val="A93F92"/>
                </a:solidFill>
              </a:rPr>
              <a:t>variableN</a:t>
            </a:r>
            <a:r>
              <a:rPr lang="en-US" sz="2000" b="1" i="1" dirty="0"/>
              <a:t>;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type methodname1(parameter-list) {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body of method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type methodname2(parameter-list) {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body of method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type </a:t>
            </a:r>
            <a:r>
              <a:rPr lang="en-US" sz="2000" b="1" i="1" dirty="0" err="1">
                <a:solidFill>
                  <a:srgbClr val="0070C0"/>
                </a:solidFill>
              </a:rPr>
              <a:t>methodnameN</a:t>
            </a:r>
            <a:r>
              <a:rPr lang="en-US" sz="2000" b="1" i="1" dirty="0">
                <a:solidFill>
                  <a:srgbClr val="0070C0"/>
                </a:solidFill>
              </a:rPr>
              <a:t>(parameter-list) {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body of method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FF6699"/>
                </a:solidFill>
              </a:rPr>
              <a:t>}   //end of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Lato" charset="0"/>
              <a:buChar char="#"/>
            </a:pPr>
            <a:r>
              <a:rPr lang="en-US" sz="2800" b="1" dirty="0">
                <a:solidFill>
                  <a:schemeClr val="accent6"/>
                </a:solidFill>
              </a:rPr>
              <a:t>Java classes do not need to have a main( ) method</a:t>
            </a:r>
          </a:p>
          <a:p>
            <a:pPr>
              <a:buFont typeface="Lato" charset="0"/>
              <a:buChar char="#"/>
            </a:pP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You only specify one if that class is the starting point for your program</a:t>
            </a:r>
          </a:p>
          <a:p>
            <a:pPr>
              <a:buFont typeface="Lato" charset="0"/>
              <a:buChar char="#"/>
            </a:pPr>
            <a:r>
              <a:rPr lang="en-US" sz="2800" b="1" dirty="0">
                <a:solidFill>
                  <a:srgbClr val="FF0000"/>
                </a:solidFill>
              </a:rPr>
              <a:t>applets, don’t require a main( ) method at all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class syntax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A class example</a:t>
            </a: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class Box</a:t>
            </a: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 {</a:t>
            </a: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	double width;</a:t>
            </a: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	double height;</a:t>
            </a: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	double depth;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Instantiating an object in 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Obtaining objects of a class is a two-step process: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rgbClr val="00B0F0"/>
                </a:solidFill>
              </a:rPr>
              <a:t>Declare a variable of the class type i.e. </a:t>
            </a:r>
            <a:r>
              <a:rPr lang="en-US" sz="2400" b="1" u="sng" dirty="0">
                <a:solidFill>
                  <a:schemeClr val="accent6"/>
                </a:solidFill>
              </a:rPr>
              <a:t>reference</a:t>
            </a:r>
          </a:p>
          <a:p>
            <a:pPr marL="627063" indent="117475" algn="just">
              <a:buFont typeface="Wingdings" pitchFamily="2" charset="2"/>
              <a:buChar char="ü"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A93F92"/>
                </a:solidFill>
              </a:rPr>
              <a:t>This variable does not define an object</a:t>
            </a:r>
            <a:r>
              <a:rPr lang="en-US" sz="2400" b="1" dirty="0"/>
              <a:t>. </a:t>
            </a:r>
          </a:p>
          <a:p>
            <a:pPr marL="627063" indent="117475"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/>
                </a:solidFill>
              </a:rPr>
              <a:t>It is simply a variable that can </a:t>
            </a:r>
            <a:r>
              <a:rPr lang="en-US" sz="2400" b="1" i="1" dirty="0">
                <a:solidFill>
                  <a:schemeClr val="accent2"/>
                </a:solidFill>
              </a:rPr>
              <a:t>refer to an object</a:t>
            </a:r>
          </a:p>
          <a:p>
            <a:pPr marL="627063" indent="117475"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00B050"/>
                </a:solidFill>
              </a:rPr>
              <a:t> We </a:t>
            </a:r>
            <a:r>
              <a:rPr lang="en-US" sz="2400" b="1" i="1" dirty="0">
                <a:solidFill>
                  <a:srgbClr val="FF0000"/>
                </a:solidFill>
              </a:rPr>
              <a:t>can not apply mathematical operators i.e. + and – on reference</a:t>
            </a:r>
            <a:r>
              <a:rPr lang="en-US" sz="2400" b="1" i="1" dirty="0">
                <a:solidFill>
                  <a:srgbClr val="00B050"/>
                </a:solidFill>
              </a:rPr>
              <a:t> (as allowed in case of pointer in C/C++)</a:t>
            </a:r>
          </a:p>
          <a:p>
            <a:pPr marL="627063" indent="117475"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>
                <a:solidFill>
                  <a:srgbClr val="7030A0"/>
                </a:solidFill>
              </a:rPr>
              <a:t>We can assign one reference to other reference variable</a:t>
            </a: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Syntax:	</a:t>
            </a:r>
            <a:r>
              <a:rPr lang="en-US" sz="2400" b="1" i="1" dirty="0">
                <a:solidFill>
                  <a:srgbClr val="F40CC2"/>
                </a:solidFill>
              </a:rPr>
              <a:t>classname ref;</a:t>
            </a: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Example: 	</a:t>
            </a:r>
            <a:r>
              <a:rPr lang="en-US" sz="2400" b="1" i="1" dirty="0">
                <a:solidFill>
                  <a:schemeClr val="accent4"/>
                </a:solidFill>
              </a:rPr>
              <a:t>Box 	        mybox;</a:t>
            </a: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4" ma:contentTypeDescription="Create a new document." ma:contentTypeScope="" ma:versionID="33feca8a7a6474b2cf93e0a7ec9a5c19">
  <xsd:schema xmlns:xsd="http://www.w3.org/2001/XMLSchema" xmlns:xs="http://www.w3.org/2001/XMLSchema" xmlns:p="http://schemas.microsoft.com/office/2006/metadata/properties" xmlns:ns2="15530129-3bac-49c9-8230-9f88231a5f57" targetNamespace="http://schemas.microsoft.com/office/2006/metadata/properties" ma:root="true" ma:fieldsID="d7068af3cadd2c1529de5f11dd83c246" ns2:_="">
    <xsd:import namespace="15530129-3bac-49c9-8230-9f88231a5f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5472C1-EDD4-429A-B7D9-2158B9571E1A}"/>
</file>

<file path=customXml/itemProps2.xml><?xml version="1.0" encoding="utf-8"?>
<ds:datastoreItem xmlns:ds="http://schemas.openxmlformats.org/officeDocument/2006/customXml" ds:itemID="{4378C0E4-C819-491B-B81E-C36A79C13506}"/>
</file>

<file path=customXml/itemProps3.xml><?xml version="1.0" encoding="utf-8"?>
<ds:datastoreItem xmlns:ds="http://schemas.openxmlformats.org/officeDocument/2006/customXml" ds:itemID="{EB397D07-E031-47C8-88B5-4FE00DC302AE}"/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1303</Words>
  <Application>Microsoft Office PowerPoint</Application>
  <PresentationFormat>On-screen Show (4:3)</PresentationFormat>
  <Paragraphs>232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Raleway</vt:lpstr>
      <vt:lpstr>Lato</vt:lpstr>
      <vt:lpstr>Wingdings</vt:lpstr>
      <vt:lpstr>Antonio template</vt:lpstr>
      <vt:lpstr>Java class fundamentals</vt:lpstr>
      <vt:lpstr>Slide 2</vt:lpstr>
      <vt:lpstr>Learning Outcomes</vt:lpstr>
      <vt:lpstr>Defining a class in Java</vt:lpstr>
      <vt:lpstr>class syntax</vt:lpstr>
      <vt:lpstr>Slide 6</vt:lpstr>
      <vt:lpstr>class syntax</vt:lpstr>
      <vt:lpstr>Instantiating an object in Java</vt:lpstr>
      <vt:lpstr>Creating Objects</vt:lpstr>
      <vt:lpstr>Creating Objects</vt:lpstr>
      <vt:lpstr>Creating Objects</vt:lpstr>
      <vt:lpstr>Creating Objects</vt:lpstr>
      <vt:lpstr>class  example with Object declaration</vt:lpstr>
      <vt:lpstr>Assigning Object Reference Variables</vt:lpstr>
      <vt:lpstr>Slide 15</vt:lpstr>
      <vt:lpstr>Adding method in a class</vt:lpstr>
      <vt:lpstr>Adding Methods</vt:lpstr>
      <vt:lpstr>Adding Methods</vt:lpstr>
      <vt:lpstr>Adding Methods</vt:lpstr>
      <vt:lpstr>Adding a Method in Box class</vt:lpstr>
      <vt:lpstr>Adding a Method in Box class</vt:lpstr>
      <vt:lpstr>A member method with return statement</vt:lpstr>
      <vt:lpstr>A member method with return statement</vt:lpstr>
      <vt:lpstr>Slide 24</vt:lpstr>
      <vt:lpstr>Slide 25</vt:lpstr>
      <vt:lpstr>Initializing instance members using setter method</vt:lpstr>
      <vt:lpstr>Initializing instance members using setter method</vt:lpstr>
      <vt:lpstr>Slide 28</vt:lpstr>
      <vt:lpstr>Introducing Constructor in Java</vt:lpstr>
      <vt:lpstr>Introducing Constructors</vt:lpstr>
      <vt:lpstr>Constructor Properties</vt:lpstr>
      <vt:lpstr>Introducing Constructors</vt:lpstr>
      <vt:lpstr>Introducing Constructors</vt:lpstr>
      <vt:lpstr>Slide 34</vt:lpstr>
      <vt:lpstr>Introducing Constructors</vt:lpstr>
      <vt:lpstr>Introducing Constructors</vt:lpstr>
      <vt:lpstr>Parameterized Constructors</vt:lpstr>
      <vt:lpstr>Parameterized Constructors</vt:lpstr>
      <vt:lpstr>The this keyword</vt:lpstr>
      <vt:lpstr>Instance variable Hiding</vt:lpstr>
      <vt:lpstr>Working of this</vt:lpstr>
      <vt:lpstr>Working of this</vt:lpstr>
      <vt:lpstr>Garbage Collection</vt:lpstr>
      <vt:lpstr>Garbage Collection</vt:lpstr>
      <vt:lpstr>Garbage Collection</vt:lpstr>
      <vt:lpstr>Thanks!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mrs</cp:lastModifiedBy>
  <cp:revision>170</cp:revision>
  <dcterms:modified xsi:type="dcterms:W3CDTF">2020-06-30T08:10:49Z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