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8" r:id="rId3"/>
    <p:sldId id="261" r:id="rId4"/>
    <p:sldId id="259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4" r:id="rId21"/>
    <p:sldId id="363" r:id="rId22"/>
    <p:sldId id="365" r:id="rId23"/>
    <p:sldId id="366" r:id="rId24"/>
    <p:sldId id="367" r:id="rId25"/>
    <p:sldId id="279" r:id="rId26"/>
    <p:sldId id="280" r:id="rId27"/>
  </p:sldIdLst>
  <p:sldSz cx="9144000" cy="6858000" type="screen4x3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40CC2"/>
    <a:srgbClr val="C5053C"/>
    <a:srgbClr val="FF6699"/>
    <a:srgbClr val="795080"/>
    <a:srgbClr val="A93F92"/>
    <a:srgbClr val="12B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60768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3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6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049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6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6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63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15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666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957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42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7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1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529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954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156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344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298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527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95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627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1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17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80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47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866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27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304801" y="3785246"/>
            <a:ext cx="86106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000" b="1" dirty="0"/>
              <a:t>Handling Arrays in Java</a:t>
            </a:r>
            <a:endParaRPr lang="en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048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Declaration of 2-D </a:t>
            </a:r>
            <a:r>
              <a:rPr lang="en-US" sz="2000" b="1" dirty="0" err="1">
                <a:solidFill>
                  <a:srgbClr val="00B050"/>
                </a:solidFill>
              </a:rPr>
              <a:t>Array</a:t>
            </a:r>
            <a:r>
              <a:rPr lang="en-US" sz="2400" b="1" dirty="0" err="1">
                <a:solidFill>
                  <a:srgbClr val="00B050"/>
                </a:solidFill>
              </a:rPr>
              <a:t>:</a:t>
            </a:r>
            <a:r>
              <a:rPr lang="en-US" sz="2400" b="1" i="0" u="none" strike="noStrike" baseline="0" dirty="0" err="1">
                <a:solidFill>
                  <a:srgbClr val="F40CC2"/>
                </a:solidFill>
                <a:latin typeface="CourierStd"/>
              </a:rPr>
              <a:t>int</a:t>
            </a:r>
            <a:r>
              <a:rPr lang="en-US" sz="2400" b="1" i="0" u="none" strike="noStrike" baseline="0" dirty="0">
                <a:solidFill>
                  <a:srgbClr val="F40CC2"/>
                </a:solidFill>
                <a:latin typeface="CourierStd"/>
              </a:rPr>
              <a:t> </a:t>
            </a:r>
            <a:r>
              <a:rPr lang="en-US" sz="2400" b="1" i="0" u="none" strike="noStrike" baseline="0" dirty="0" err="1">
                <a:solidFill>
                  <a:srgbClr val="F40CC2"/>
                </a:solidFill>
                <a:latin typeface="CourierStd"/>
              </a:rPr>
              <a:t>twoD</a:t>
            </a:r>
            <a:r>
              <a:rPr lang="en-US" sz="2400" b="1" i="0" u="none" strike="noStrike" baseline="0" dirty="0">
                <a:solidFill>
                  <a:srgbClr val="F40CC2"/>
                </a:solidFill>
                <a:latin typeface="CourierStd"/>
              </a:rPr>
              <a:t>[][] = new int[4][5];</a:t>
            </a:r>
            <a:r>
              <a:rPr lang="en-US" sz="1800" b="0" i="0" u="none" strike="noStrike" baseline="0" dirty="0">
                <a:latin typeface="CourierStd"/>
              </a:rPr>
              <a:t>	</a:t>
            </a:r>
          </a:p>
          <a:p>
            <a:pPr algn="just">
              <a:buNone/>
            </a:pPr>
            <a:r>
              <a:rPr lang="en-US" sz="1800" dirty="0">
                <a:solidFill>
                  <a:srgbClr val="C00000"/>
                </a:solidFill>
                <a:latin typeface="CourierStd"/>
              </a:rPr>
              <a:t>	</a:t>
            </a:r>
            <a:endParaRPr lang="en-US" sz="2400" b="1" i="1" dirty="0">
              <a:solidFill>
                <a:srgbClr val="7030A0"/>
              </a:solidFill>
              <a:latin typeface="NewBaskervilleStd-Ital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472EF3-01B9-404F-BA9D-AA9A8CD9F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2" r="47118" b="2846"/>
          <a:stretch/>
        </p:blipFill>
        <p:spPr>
          <a:xfrm>
            <a:off x="152400" y="914400"/>
            <a:ext cx="8839200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3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077F1-7096-4B7F-8426-F02641093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33" b="45367"/>
          <a:stretch/>
        </p:blipFill>
        <p:spPr>
          <a:xfrm>
            <a:off x="381000" y="1066800"/>
            <a:ext cx="759676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048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Flexible 2-D Array:</a:t>
            </a: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When you allocate memory for a multidimensional array, you need only specify the memory for the first (leftmost) dimension.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You can allocate the remaining dimensions separately. </a:t>
            </a:r>
          </a:p>
          <a:p>
            <a:pPr indent="1139825" algn="just">
              <a:buNone/>
            </a:pPr>
            <a:endParaRPr lang="en-US" sz="2400" b="1" dirty="0"/>
          </a:p>
          <a:p>
            <a:pPr indent="1139825" algn="just">
              <a:buNone/>
            </a:pPr>
            <a:endParaRPr lang="en-US" sz="2400" b="1" dirty="0"/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F40CC2"/>
                </a:solidFill>
              </a:rPr>
              <a:t>int</a:t>
            </a:r>
            <a:r>
              <a:rPr lang="en-US" sz="2400" b="1" dirty="0">
                <a:solidFill>
                  <a:srgbClr val="F40CC2"/>
                </a:solidFill>
              </a:rPr>
              <a:t> </a:t>
            </a:r>
            <a:r>
              <a:rPr lang="en-US" sz="2400" b="1" dirty="0" err="1">
                <a:solidFill>
                  <a:srgbClr val="F40CC2"/>
                </a:solidFill>
              </a:rPr>
              <a:t>twoD</a:t>
            </a:r>
            <a:r>
              <a:rPr lang="en-US" sz="2400" b="1" dirty="0">
                <a:solidFill>
                  <a:srgbClr val="F40CC2"/>
                </a:solidFill>
              </a:rPr>
              <a:t>[][] = new </a:t>
            </a:r>
            <a:r>
              <a:rPr lang="en-US" sz="2400" b="1" dirty="0" err="1">
                <a:solidFill>
                  <a:srgbClr val="F40CC2"/>
                </a:solidFill>
              </a:rPr>
              <a:t>int</a:t>
            </a:r>
            <a:r>
              <a:rPr lang="en-US" sz="2400" b="1" dirty="0">
                <a:solidFill>
                  <a:srgbClr val="F40CC2"/>
                </a:solidFill>
              </a:rPr>
              <a:t>[4][];</a:t>
            </a:r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twoD</a:t>
            </a:r>
            <a:r>
              <a:rPr lang="en-US" sz="2400" b="1" dirty="0">
                <a:solidFill>
                  <a:srgbClr val="C00000"/>
                </a:solidFill>
              </a:rPr>
              <a:t>[0] = new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[1];</a:t>
            </a:r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twoD</a:t>
            </a:r>
            <a:r>
              <a:rPr lang="en-US" sz="2400" b="1" dirty="0">
                <a:solidFill>
                  <a:srgbClr val="C00000"/>
                </a:solidFill>
              </a:rPr>
              <a:t>[1] = new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[2];</a:t>
            </a:r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twoD</a:t>
            </a:r>
            <a:r>
              <a:rPr lang="en-US" sz="2400" b="1" dirty="0">
                <a:solidFill>
                  <a:srgbClr val="C00000"/>
                </a:solidFill>
              </a:rPr>
              <a:t>[2] = new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[3];</a:t>
            </a:r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twoD</a:t>
            </a:r>
            <a:r>
              <a:rPr lang="en-US" sz="2400" b="1" dirty="0">
                <a:solidFill>
                  <a:srgbClr val="C00000"/>
                </a:solidFill>
              </a:rPr>
              <a:t>[3] = new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[4];</a:t>
            </a: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</p:txBody>
      </p:sp>
    </p:spTree>
    <p:extLst>
      <p:ext uri="{BB962C8B-B14F-4D97-AF65-F5344CB8AC3E}">
        <p14:creationId xmlns:p14="http://schemas.microsoft.com/office/powerpoint/2010/main" val="668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3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55625" b="4118"/>
          <a:stretch>
            <a:fillRect/>
          </a:stretch>
        </p:blipFill>
        <p:spPr bwMode="auto">
          <a:xfrm>
            <a:off x="228600" y="381000"/>
            <a:ext cx="87630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843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56410" b="46436"/>
          <a:stretch>
            <a:fillRect/>
          </a:stretch>
        </p:blipFill>
        <p:spPr bwMode="auto">
          <a:xfrm>
            <a:off x="609600" y="9144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843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Array of Objects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048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Step1:  Declaring array of objects</a:t>
            </a: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sz="2400" b="1" i="1" dirty="0">
                <a:solidFill>
                  <a:schemeClr val="tx1"/>
                </a:solidFill>
                <a:latin typeface="NewBaskervilleStd-Italic"/>
              </a:rPr>
              <a:t>Syntax: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 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Class_Name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ref[] = new 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Class_Name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[size];</a:t>
            </a:r>
          </a:p>
          <a:p>
            <a:pPr algn="just">
              <a:buNone/>
            </a:pPr>
            <a:r>
              <a:rPr lang="en-US" sz="2400" b="1" i="1" dirty="0">
                <a:solidFill>
                  <a:srgbClr val="FFC000"/>
                </a:solidFill>
                <a:latin typeface="NewBaskervilleStd-Italic"/>
              </a:rPr>
              <a:t>Example: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Employee e[]  = new Employee[10]; </a:t>
            </a:r>
          </a:p>
          <a:p>
            <a:pPr algn="just">
              <a:buNone/>
            </a:pP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  <a:p>
            <a:pPr algn="just">
              <a:buNone/>
            </a:pPr>
            <a:r>
              <a:rPr lang="en-US" sz="2400" b="1" i="1" u="sng" dirty="0">
                <a:solidFill>
                  <a:srgbClr val="F40CC2"/>
                </a:solidFill>
                <a:latin typeface="NewBaskervilleStd-Italic"/>
              </a:rPr>
              <a:t>Note: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</a:t>
            </a:r>
            <a:r>
              <a:rPr lang="en-US" sz="2400" b="1" i="1" dirty="0">
                <a:solidFill>
                  <a:srgbClr val="00B0F0"/>
                </a:solidFill>
                <a:latin typeface="NewBaskervilleStd-Italic"/>
              </a:rPr>
              <a:t>Step 1 does not create array of objects physically, it is just declaration</a:t>
            </a:r>
          </a:p>
          <a:p>
            <a:pPr algn="just">
              <a:buNone/>
            </a:pP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  <a:p>
            <a:pPr algn="just">
              <a:buNone/>
            </a:pPr>
            <a:r>
              <a:rPr lang="en-US" sz="2400" b="1" i="1" dirty="0">
                <a:solidFill>
                  <a:srgbClr val="00B050"/>
                </a:solidFill>
                <a:latin typeface="NewBaskervilleStd-Italic"/>
              </a:rPr>
              <a:t>Step2: Creating array of objects Physically</a:t>
            </a:r>
          </a:p>
          <a:p>
            <a:pPr algn="just">
              <a:buNone/>
            </a:pPr>
            <a:r>
              <a:rPr lang="en-US" sz="2400" b="1" i="1" dirty="0">
                <a:solidFill>
                  <a:schemeClr val="tx1"/>
                </a:solidFill>
                <a:latin typeface="NewBaskervilleStd-Italic"/>
              </a:rPr>
              <a:t>Syntax: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    ref[index] = new 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Class_Name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();</a:t>
            </a:r>
          </a:p>
          <a:p>
            <a:pPr algn="just">
              <a:buNone/>
            </a:pPr>
            <a:r>
              <a:rPr lang="en-US" sz="2400" b="1" i="1" dirty="0">
                <a:solidFill>
                  <a:srgbClr val="FFC000"/>
                </a:solidFill>
                <a:latin typeface="NewBaskervilleStd-Italic"/>
              </a:rPr>
              <a:t>Example: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 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e[0]  = new Employee();   // employee 0 obj. is created</a:t>
            </a:r>
          </a:p>
          <a:p>
            <a:pPr algn="just">
              <a:buNone/>
            </a:pPr>
            <a:endParaRPr lang="en-US" sz="2400" b="1" i="1" dirty="0">
              <a:solidFill>
                <a:srgbClr val="7030A0"/>
              </a:solidFill>
              <a:latin typeface="NewBaskervilleStd-Italic"/>
            </a:endParaRPr>
          </a:p>
          <a:p>
            <a:pPr algn="just">
              <a:buNone/>
            </a:pPr>
            <a:endParaRPr lang="en-US" sz="2400" b="1" i="1" dirty="0">
              <a:solidFill>
                <a:srgbClr val="7030A0"/>
              </a:solidFill>
              <a:latin typeface="NewBaskervilleStd-Italic"/>
            </a:endParaRPr>
          </a:p>
          <a:p>
            <a:pPr algn="just">
              <a:buNone/>
            </a:pP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  <a:p>
            <a:pPr algn="just">
              <a:buNone/>
            </a:pP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</p:txBody>
      </p:sp>
    </p:spTree>
    <p:extLst>
      <p:ext uri="{BB962C8B-B14F-4D97-AF65-F5344CB8AC3E}">
        <p14:creationId xmlns:p14="http://schemas.microsoft.com/office/powerpoint/2010/main" val="272935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4A4A68-F83B-4AE0-B8D5-39F6F0B09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43" r="35833" b="3627"/>
          <a:stretch/>
        </p:blipFill>
        <p:spPr>
          <a:xfrm>
            <a:off x="152400" y="444900"/>
            <a:ext cx="8915400" cy="64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1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8DA62-7784-4499-9B3D-453911D5E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22" r="13333" b="10784"/>
          <a:stretch/>
        </p:blipFill>
        <p:spPr>
          <a:xfrm>
            <a:off x="228600" y="533400"/>
            <a:ext cx="8763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0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0EC75F-ED67-494A-B0B6-FA7F9449E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00"/>
          <a:stretch/>
        </p:blipFill>
        <p:spPr>
          <a:xfrm>
            <a:off x="228600" y="521100"/>
            <a:ext cx="838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82B8A-E659-4B87-A629-BC7B674E0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84" r="15000" b="4509"/>
          <a:stretch/>
        </p:blipFill>
        <p:spPr>
          <a:xfrm>
            <a:off x="152400" y="685800"/>
            <a:ext cx="8763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13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514993-F5A2-404B-97B2-1FD4C8E998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7" r="24167" b="4510"/>
          <a:stretch/>
        </p:blipFill>
        <p:spPr>
          <a:xfrm>
            <a:off x="228600" y="457200"/>
            <a:ext cx="8763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8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03B4F-ADF9-4D6B-A818-019418531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5" r="46667" b="13922"/>
          <a:stretch/>
        </p:blipFill>
        <p:spPr>
          <a:xfrm>
            <a:off x="180752" y="914400"/>
            <a:ext cx="842984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17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C212FD-B63C-4D43-9AAF-A213FF6D2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71" r="50000" b="6079"/>
          <a:stretch/>
        </p:blipFill>
        <p:spPr>
          <a:xfrm>
            <a:off x="304800" y="838200"/>
            <a:ext cx="8458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21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AEAE7-E1AD-4242-9206-01B869ABD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33" b="42157"/>
          <a:stretch/>
        </p:blipFill>
        <p:spPr>
          <a:xfrm>
            <a:off x="533400" y="762000"/>
            <a:ext cx="8077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10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Java The Complete Reference, Ninth Edition, Herbert Schildt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Declare and create array of primitive types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Declare and create array of primitive types</a:t>
            </a:r>
          </a:p>
          <a:p>
            <a:pPr marL="231775" lvl="2" indent="-231775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 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Array of primitive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Array of primitive types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An </a:t>
            </a:r>
            <a:r>
              <a:rPr lang="en-US" sz="2400" b="1" i="1" dirty="0">
                <a:solidFill>
                  <a:srgbClr val="00B050"/>
                </a:solidFill>
              </a:rPr>
              <a:t>array is a group of like-typed variables that are referred to by a common name.</a:t>
            </a:r>
          </a:p>
          <a:p>
            <a:pPr algn="just">
              <a:buNone/>
            </a:pPr>
            <a:endParaRPr lang="en-US" sz="2400" b="1" i="1" dirty="0"/>
          </a:p>
          <a:p>
            <a:pPr algn="just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Step 1:  Declaration of an array (create the reference)</a:t>
            </a:r>
          </a:p>
          <a:p>
            <a:pPr algn="just">
              <a:buNone/>
            </a:pPr>
            <a:r>
              <a:rPr lang="en-IN" sz="2400" b="1" i="1" u="none" strike="noStrike" baseline="0" dirty="0">
                <a:latin typeface="NewBaskervilleStd-Italic"/>
              </a:rPr>
              <a:t>	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Syntax: 	type var-name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[ ];</a:t>
            </a:r>
          </a:p>
          <a:p>
            <a:pPr algn="just">
              <a:buNone/>
            </a:pPr>
            <a:r>
              <a:rPr lang="en-IN" sz="2400" b="1" dirty="0">
                <a:solidFill>
                  <a:srgbClr val="C5053C"/>
                </a:solidFill>
                <a:latin typeface="NewBaskervilleStd-Roman"/>
              </a:rPr>
              <a:t>	Example	int a[];</a:t>
            </a:r>
          </a:p>
          <a:p>
            <a:pPr algn="just">
              <a:buNone/>
            </a:pPr>
            <a:endParaRPr lang="en-US" sz="2400" b="1" i="1" dirty="0"/>
          </a:p>
          <a:p>
            <a:pPr algn="just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Step 2:  Creation of an array</a:t>
            </a:r>
          </a:p>
          <a:p>
            <a:pPr algn="just">
              <a:buNone/>
            </a:pPr>
            <a:r>
              <a:rPr lang="en-IN" sz="2400" b="1" i="1" u="none" strike="noStrike" baseline="0" dirty="0">
                <a:latin typeface="NewBaskervilleStd-Italic"/>
              </a:rPr>
              <a:t>	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Syntax: 	array-var 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= new 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type 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[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size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];</a:t>
            </a:r>
          </a:p>
          <a:p>
            <a:pPr algn="just">
              <a:buNone/>
            </a:pPr>
            <a:r>
              <a:rPr lang="en-IN" sz="2400" b="1" dirty="0">
                <a:solidFill>
                  <a:srgbClr val="002060"/>
                </a:solidFill>
                <a:latin typeface="NewBaskervilleStd-Roman"/>
              </a:rPr>
              <a:t>	</a:t>
            </a:r>
            <a:r>
              <a:rPr lang="en-IN" sz="2400" b="1" dirty="0">
                <a:solidFill>
                  <a:srgbClr val="C00000"/>
                </a:solidFill>
                <a:latin typeface="NewBaskervilleStd-Roman"/>
              </a:rPr>
              <a:t>Example	a = new int[10];</a:t>
            </a:r>
          </a:p>
          <a:p>
            <a:pPr algn="just">
              <a:buFont typeface="Wingdings" pitchFamily="2" charset="2"/>
              <a:buChar char="ü"/>
            </a:pP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Lato" charset="0"/>
              <a:buChar char="#"/>
            </a:pPr>
            <a:r>
              <a:rPr lang="en-US" sz="2800" b="1" dirty="0">
                <a:solidFill>
                  <a:srgbClr val="0070C0"/>
                </a:solidFill>
              </a:rPr>
              <a:t>We can combine 2 steps as follows: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70C0"/>
                </a:solidFill>
              </a:rPr>
              <a:t>	</a:t>
            </a:r>
            <a:r>
              <a:rPr lang="en-US" sz="2800" b="1" dirty="0">
                <a:solidFill>
                  <a:srgbClr val="F40CC2"/>
                </a:solidFill>
              </a:rPr>
              <a:t>int a[] = new int[10];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# we can take size from the user :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 int a[] = new int[size];</a:t>
            </a:r>
          </a:p>
          <a:p>
            <a:pPr algn="just">
              <a:buNone/>
            </a:pPr>
            <a:r>
              <a:rPr lang="en-IN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#The elements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in the array allocated by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Bold"/>
              </a:rPr>
              <a:t>new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will automatically be initialized to zero (for numeric types),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Bold"/>
              </a:rPr>
              <a:t>false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(for </a:t>
            </a:r>
            <a:r>
              <a:rPr lang="en-US" sz="2400" b="1" i="0" u="none" strike="noStrike" baseline="0" dirty="0" err="1">
                <a:solidFill>
                  <a:srgbClr val="C00000"/>
                </a:solidFill>
                <a:latin typeface="NewBaskervilleStd-Bold"/>
              </a:rPr>
              <a:t>boolean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), or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Bold"/>
              </a:rPr>
              <a:t>null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(for reference types)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Compile time initialization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We can initialize arrays at compile time as shown below:</a:t>
            </a: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None/>
            </a:pPr>
            <a:endParaRPr lang="en-US" sz="2400" b="1" i="1" dirty="0"/>
          </a:p>
          <a:p>
            <a:pPr algn="just">
              <a:buNone/>
            </a:pPr>
            <a:r>
              <a:rPr lang="en-IN" sz="2400" b="1" i="1" u="none" strike="noStrike" baseline="0" dirty="0">
                <a:latin typeface="NewBaskervilleStd-Italic"/>
              </a:rPr>
              <a:t>	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Syntax: 	type var-name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[ val1,val2,val3, … , </a:t>
            </a:r>
            <a:r>
              <a:rPr lang="en-IN" sz="2400" b="1" i="0" u="none" strike="noStrike" baseline="0" dirty="0" err="1">
                <a:solidFill>
                  <a:srgbClr val="002060"/>
                </a:solidFill>
                <a:latin typeface="NewBaskervilleStd-Roman"/>
              </a:rPr>
              <a:t>valn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];</a:t>
            </a:r>
          </a:p>
          <a:p>
            <a:pPr algn="l">
              <a:buNone/>
            </a:pPr>
            <a:r>
              <a:rPr lang="en-US" sz="1800" b="0" i="0" u="none" strike="noStrike" baseline="0" dirty="0">
                <a:latin typeface="CourierStd"/>
              </a:rPr>
              <a:t>	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Example:	int a[] = {1,2,3,4,5};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NewBaskervilleStd-Italic"/>
              </a:rPr>
              <a:t>Java provides an in-built </a:t>
            </a:r>
            <a:r>
              <a:rPr lang="en-US" sz="2400" b="1" i="1" dirty="0">
                <a:solidFill>
                  <a:srgbClr val="F40CC2"/>
                </a:solidFill>
                <a:latin typeface="NewBaskervilleStd-Italic"/>
              </a:rPr>
              <a:t>length</a:t>
            </a:r>
            <a:r>
              <a:rPr lang="en-US" sz="2400" b="1" i="1" dirty="0">
                <a:solidFill>
                  <a:srgbClr val="0070C0"/>
                </a:solidFill>
                <a:latin typeface="NewBaskervilleStd-Italic"/>
              </a:rPr>
              <a:t> variable for arrays to get the length of an array.</a:t>
            </a:r>
          </a:p>
          <a:p>
            <a:pPr algn="l">
              <a:buNone/>
            </a:pPr>
            <a:r>
              <a:rPr lang="en-US" sz="2400" b="1" i="1" dirty="0">
                <a:solidFill>
                  <a:srgbClr val="0070C0"/>
                </a:solidFill>
                <a:latin typeface="NewBaskervilleStd-Italic"/>
              </a:rPr>
              <a:t>		Syntax:  </a:t>
            </a:r>
            <a:r>
              <a:rPr lang="en-US" sz="2400" b="1" i="1" dirty="0" err="1">
                <a:solidFill>
                  <a:srgbClr val="0070C0"/>
                </a:solidFill>
                <a:latin typeface="NewBaskervilleStd-Italic"/>
              </a:rPr>
              <a:t>arr.length</a:t>
            </a:r>
            <a:endParaRPr lang="en-US" sz="2400" b="1" i="1" dirty="0">
              <a:solidFill>
                <a:srgbClr val="0070C0"/>
              </a:solidFill>
              <a:latin typeface="NewBaskervilleStd-Italic"/>
            </a:endParaRPr>
          </a:p>
          <a:p>
            <a:pPr algn="l">
              <a:buNone/>
            </a:pP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		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System.out.println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(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a.length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);</a:t>
            </a:r>
          </a:p>
          <a:p>
            <a:pPr algn="l">
              <a:buNone/>
            </a:pPr>
            <a:r>
              <a:rPr lang="en-US" sz="2400" b="1" i="1" dirty="0">
                <a:solidFill>
                  <a:schemeClr val="tx1"/>
                </a:solidFill>
                <a:latin typeface="NewBaskervilleStd-Italic"/>
              </a:rPr>
              <a:t>Use:</a:t>
            </a:r>
          </a:p>
          <a:p>
            <a:pPr algn="l">
              <a:buNone/>
            </a:pP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	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for(</a:t>
            </a:r>
            <a:r>
              <a:rPr lang="en-US" sz="2400" b="1" i="1" dirty="0" err="1">
                <a:solidFill>
                  <a:srgbClr val="7030A0"/>
                </a:solidFill>
                <a:latin typeface="NewBaskervilleStd-Italic"/>
              </a:rPr>
              <a:t>i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=0;i&lt;</a:t>
            </a:r>
            <a:r>
              <a:rPr lang="en-US" sz="2400" b="1" i="1" dirty="0" err="1">
                <a:solidFill>
                  <a:srgbClr val="7030A0"/>
                </a:solidFill>
                <a:latin typeface="NewBaskervilleStd-Italic"/>
              </a:rPr>
              <a:t>a.length;i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++)</a:t>
            </a:r>
          </a:p>
          <a:p>
            <a:pPr algn="l">
              <a:buNone/>
            </a:pP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	{</a:t>
            </a:r>
          </a:p>
          <a:p>
            <a:pPr>
              <a:buNone/>
            </a:pP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              	</a:t>
            </a:r>
            <a:r>
              <a:rPr lang="en-US" sz="2400" b="1" i="1" dirty="0" err="1">
                <a:solidFill>
                  <a:srgbClr val="7030A0"/>
                </a:solidFill>
                <a:latin typeface="NewBaskervilleStd-Italic"/>
              </a:rPr>
              <a:t>System.out.println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(a[</a:t>
            </a:r>
            <a:r>
              <a:rPr lang="en-US" sz="2400" b="1" i="1" dirty="0" err="1">
                <a:solidFill>
                  <a:srgbClr val="7030A0"/>
                </a:solidFill>
                <a:latin typeface="NewBaskervilleStd-Italic"/>
              </a:rPr>
              <a:t>i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]);</a:t>
            </a:r>
          </a:p>
          <a:p>
            <a:pPr algn="l">
              <a:buNone/>
            </a:pP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027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Array of primitive types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B5F6C-E87F-4968-AE31-9C646ABC2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6" r="33333" b="2941"/>
          <a:stretch/>
        </p:blipFill>
        <p:spPr>
          <a:xfrm>
            <a:off x="304800" y="762000"/>
            <a:ext cx="8686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2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Array of primitive types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0739A-3A3C-4426-BF0E-CBE9BF73C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 b="22198"/>
          <a:stretch/>
        </p:blipFill>
        <p:spPr>
          <a:xfrm>
            <a:off x="457200" y="762000"/>
            <a:ext cx="8153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4103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4" ma:contentTypeDescription="Create a new document." ma:contentTypeScope="" ma:versionID="33feca8a7a6474b2cf93e0a7ec9a5c19">
  <xsd:schema xmlns:xsd="http://www.w3.org/2001/XMLSchema" xmlns:xs="http://www.w3.org/2001/XMLSchema" xmlns:p="http://schemas.microsoft.com/office/2006/metadata/properties" xmlns:ns2="15530129-3bac-49c9-8230-9f88231a5f57" targetNamespace="http://schemas.microsoft.com/office/2006/metadata/properties" ma:root="true" ma:fieldsID="d7068af3cadd2c1529de5f11dd83c246" ns2:_="">
    <xsd:import namespace="15530129-3bac-49c9-8230-9f88231a5f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CCC58A-622D-4562-ADE7-68D3B0A7C5E7}"/>
</file>

<file path=customXml/itemProps2.xml><?xml version="1.0" encoding="utf-8"?>
<ds:datastoreItem xmlns:ds="http://schemas.openxmlformats.org/officeDocument/2006/customXml" ds:itemID="{574C4C14-4623-46FD-92FE-F0EDE21875A5}"/>
</file>

<file path=customXml/itemProps3.xml><?xml version="1.0" encoding="utf-8"?>
<ds:datastoreItem xmlns:ds="http://schemas.openxmlformats.org/officeDocument/2006/customXml" ds:itemID="{D6CF5E5E-FA6A-4CE0-816D-A20DDF07CBF9}"/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603</Words>
  <Application>Microsoft Office PowerPoint</Application>
  <PresentationFormat>On-screen Show (4:3)</PresentationFormat>
  <Paragraphs>87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NewBaskervilleStd-Italic</vt:lpstr>
      <vt:lpstr>NewBaskervilleStd-Roman</vt:lpstr>
      <vt:lpstr>Raleway</vt:lpstr>
      <vt:lpstr>Wingdings</vt:lpstr>
      <vt:lpstr>NewBaskervilleStd-Bold</vt:lpstr>
      <vt:lpstr>Lato</vt:lpstr>
      <vt:lpstr>CourierStd</vt:lpstr>
      <vt:lpstr>Arial</vt:lpstr>
      <vt:lpstr>Antonio template</vt:lpstr>
      <vt:lpstr>Handling Arrays in Java</vt:lpstr>
      <vt:lpstr>PowerPoint Presentation</vt:lpstr>
      <vt:lpstr>Learning Outcomes</vt:lpstr>
      <vt:lpstr>Array of primitive types</vt:lpstr>
      <vt:lpstr>Array of primitive types</vt:lpstr>
      <vt:lpstr>PowerPoint Presentation</vt:lpstr>
      <vt:lpstr>Compile time initialization</vt:lpstr>
      <vt:lpstr>Array of primitive types</vt:lpstr>
      <vt:lpstr>Array of primitive types</vt:lpstr>
      <vt:lpstr>Multidimensional Arrays</vt:lpstr>
      <vt:lpstr>Multidimensional Arrays</vt:lpstr>
      <vt:lpstr>Multidimensional Arrays</vt:lpstr>
      <vt:lpstr>Multidimensional Arrays</vt:lpstr>
      <vt:lpstr>Multidimensional Arrays</vt:lpstr>
      <vt:lpstr>Array of Objects</vt:lpstr>
      <vt:lpstr>Creating array of objects</vt:lpstr>
      <vt:lpstr>Creating array of objects</vt:lpstr>
      <vt:lpstr>Creating array of objects</vt:lpstr>
      <vt:lpstr>Creating array of objects</vt:lpstr>
      <vt:lpstr>Creating array of objects taking user input</vt:lpstr>
      <vt:lpstr>Creating array of objects taking user input</vt:lpstr>
      <vt:lpstr>Creating array of objects taking user input</vt:lpstr>
      <vt:lpstr>Creating array of objects taking user input</vt:lpstr>
      <vt:lpstr>Creating array of objects taking user input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187</cp:revision>
  <dcterms:modified xsi:type="dcterms:W3CDTF">2021-09-07T06:58:41Z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