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55"/>
  </p:notesMasterIdLst>
  <p:sldIdLst>
    <p:sldId id="256" r:id="rId5"/>
    <p:sldId id="258" r:id="rId6"/>
    <p:sldId id="261" r:id="rId7"/>
    <p:sldId id="25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8" r:id="rId16"/>
    <p:sldId id="291" r:id="rId17"/>
    <p:sldId id="303" r:id="rId18"/>
    <p:sldId id="292" r:id="rId19"/>
    <p:sldId id="293" r:id="rId20"/>
    <p:sldId id="294" r:id="rId21"/>
    <p:sldId id="295" r:id="rId22"/>
    <p:sldId id="304" r:id="rId23"/>
    <p:sldId id="296" r:id="rId24"/>
    <p:sldId id="297" r:id="rId25"/>
    <p:sldId id="299" r:id="rId26"/>
    <p:sldId id="300" r:id="rId27"/>
    <p:sldId id="301" r:id="rId28"/>
    <p:sldId id="302" r:id="rId29"/>
    <p:sldId id="305" r:id="rId30"/>
    <p:sldId id="308" r:id="rId31"/>
    <p:sldId id="309" r:id="rId32"/>
    <p:sldId id="260" r:id="rId33"/>
    <p:sldId id="307" r:id="rId34"/>
    <p:sldId id="306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4" r:id="rId49"/>
    <p:sldId id="325" r:id="rId50"/>
    <p:sldId id="323" r:id="rId51"/>
    <p:sldId id="326" r:id="rId52"/>
    <p:sldId id="279" r:id="rId53"/>
    <p:sldId id="280" r:id="rId54"/>
  </p:sldIdLst>
  <p:sldSz cx="9144000" cy="6858000" type="screen4x3"/>
  <p:notesSz cx="6858000" cy="9144000"/>
  <p:embeddedFontLs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Raleway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C5053C"/>
    <a:srgbClr val="12BE6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78D52-B553-4A7C-B92D-21E2A52D99A0}" v="7" dt="2022-11-22T13:51:43.082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DHANDHUKIYA- 57498210016" userId="S::aryan.dhandhukiya16@svkmmumbai.onmicrosoft.com::5b170fb8-71fd-40e8-9123-5cbfbc18a4b2" providerId="AD" clId="Web-{B5578D52-B553-4A7C-B92D-21E2A52D99A0}"/>
    <pc:docChg chg="modSld">
      <pc:chgData name="ARYAN DHANDHUKIYA- 57498210016" userId="S::aryan.dhandhukiya16@svkmmumbai.onmicrosoft.com::5b170fb8-71fd-40e8-9123-5cbfbc18a4b2" providerId="AD" clId="Web-{B5578D52-B553-4A7C-B92D-21E2A52D99A0}" dt="2022-11-22T13:51:43.082" v="5"/>
      <pc:docMkLst>
        <pc:docMk/>
      </pc:docMkLst>
      <pc:sldChg chg="addSp delSp modSp">
        <pc:chgData name="ARYAN DHANDHUKIYA- 57498210016" userId="S::aryan.dhandhukiya16@svkmmumbai.onmicrosoft.com::5b170fb8-71fd-40e8-9123-5cbfbc18a4b2" providerId="AD" clId="Web-{B5578D52-B553-4A7C-B92D-21E2A52D99A0}" dt="2022-11-22T13:51:43.082" v="5"/>
        <pc:sldMkLst>
          <pc:docMk/>
          <pc:sldMk cId="0" sldId="309"/>
        </pc:sldMkLst>
        <pc:picChg chg="add del mod">
          <ac:chgData name="ARYAN DHANDHUKIYA- 57498210016" userId="S::aryan.dhandhukiya16@svkmmumbai.onmicrosoft.com::5b170fb8-71fd-40e8-9123-5cbfbc18a4b2" providerId="AD" clId="Web-{B5578D52-B553-4A7C-B92D-21E2A52D99A0}" dt="2022-11-22T13:51:43.082" v="5"/>
          <ac:picMkLst>
            <pc:docMk/>
            <pc:sldMk cId="0" sldId="309"/>
            <ac:picMk id="2" creationId="{720F73A8-72C3-06C1-BE03-433914F9FCC3}"/>
          </ac:picMkLst>
        </pc:picChg>
        <pc:picChg chg="add del">
          <ac:chgData name="ARYAN DHANDHUKIYA- 57498210016" userId="S::aryan.dhandhukiya16@svkmmumbai.onmicrosoft.com::5b170fb8-71fd-40e8-9123-5cbfbc18a4b2" providerId="AD" clId="Web-{B5578D52-B553-4A7C-B92D-21E2A52D99A0}" dt="2022-11-22T13:49:39.813" v="1"/>
          <ac:picMkLst>
            <pc:docMk/>
            <pc:sldMk cId="0" sldId="309"/>
            <ac:picMk id="5" creationId="{515C468E-7418-4729-AD6F-336742C6E4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79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2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09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Exception Handling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906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Another Example:</a:t>
            </a:r>
          </a:p>
          <a:p>
            <a:pPr marL="914400" indent="60325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class Exc1 {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static void subroutine() {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int d = 0;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int a = 10 / d;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}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public static void main(String </a:t>
            </a:r>
            <a:r>
              <a:rPr lang="en-US" sz="2800" dirty="0" err="1">
                <a:solidFill>
                  <a:schemeClr val="accent6"/>
                </a:solidFill>
              </a:rPr>
              <a:t>args</a:t>
            </a:r>
            <a:r>
              <a:rPr lang="en-US" sz="2800" dirty="0">
                <a:solidFill>
                  <a:schemeClr val="accent6"/>
                </a:solidFill>
              </a:rPr>
              <a:t>[]) {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Exc1.subroutine();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}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}</a:t>
            </a:r>
            <a:endParaRPr lang="en-US" sz="2800" dirty="0">
              <a:solidFill>
                <a:schemeClr val="accent6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>
                <a:latin typeface="+mn-lt"/>
              </a:rPr>
              <a:t>	</a:t>
            </a: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90600"/>
            <a:ext cx="84582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Outcome:</a:t>
            </a:r>
          </a:p>
          <a:p>
            <a:pPr marL="1079500" indent="523875">
              <a:buNone/>
            </a:pPr>
            <a:endParaRPr lang="en-US" sz="2800" dirty="0"/>
          </a:p>
          <a:p>
            <a:pPr marL="1079500" indent="523875">
              <a:buNone/>
            </a:pPr>
            <a:r>
              <a:rPr lang="en-US" sz="2800" dirty="0" err="1">
                <a:solidFill>
                  <a:srgbClr val="7030A0"/>
                </a:solidFill>
              </a:rPr>
              <a:t>java.lang.ArithmeticException</a:t>
            </a:r>
            <a:r>
              <a:rPr lang="en-US" sz="2800" dirty="0">
                <a:solidFill>
                  <a:srgbClr val="7030A0"/>
                </a:solidFill>
              </a:rPr>
              <a:t>: / by zero</a:t>
            </a:r>
          </a:p>
          <a:p>
            <a:pPr marL="1079500" indent="523875">
              <a:buNone/>
            </a:pPr>
            <a:r>
              <a:rPr lang="en-US" sz="2800" dirty="0">
                <a:solidFill>
                  <a:srgbClr val="7030A0"/>
                </a:solidFill>
              </a:rPr>
              <a:t>at Exc1.subroutine(Exc1.java:4)</a:t>
            </a:r>
          </a:p>
          <a:p>
            <a:pPr marL="1079500" indent="523875">
              <a:buNone/>
            </a:pPr>
            <a:r>
              <a:rPr lang="en-US" sz="2800" dirty="0">
                <a:solidFill>
                  <a:srgbClr val="7030A0"/>
                </a:solidFill>
              </a:rPr>
              <a:t>at Exc1.main(Exc1.java:7)</a:t>
            </a:r>
            <a:endParaRPr lang="en-US" sz="2800" dirty="0">
              <a:solidFill>
                <a:srgbClr val="7030A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>
                <a:latin typeface="+mn-lt"/>
              </a:rPr>
              <a:t>	</a:t>
            </a: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2.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Handling Exceptions Using try and catch clauses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Handling Exceptions with try....catch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Handling Exceptions gives two benefits: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Allows you to fix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Prevents the program from automatically terminating</a:t>
            </a: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Format of try …. Catch 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795080"/>
                </a:solidFill>
              </a:rPr>
              <a:t>try</a:t>
            </a:r>
            <a:r>
              <a:rPr lang="en-US" sz="2400" b="1" dirty="0">
                <a:solidFill>
                  <a:srgbClr val="12BE6C"/>
                </a:solidFill>
              </a:rPr>
              <a:t> {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12BE6C"/>
                </a:solidFill>
              </a:rPr>
              <a:t>// block of code to monitor for errors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12BE6C"/>
                </a:solidFill>
              </a:rPr>
              <a:t>}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795080"/>
                </a:solidFill>
              </a:rPr>
              <a:t>catch (</a:t>
            </a:r>
            <a:r>
              <a:rPr lang="en-US" sz="2400" b="1" i="1" dirty="0" err="1">
                <a:solidFill>
                  <a:srgbClr val="795080"/>
                </a:solidFill>
              </a:rPr>
              <a:t>ExceptionType</a:t>
            </a:r>
            <a:r>
              <a:rPr lang="en-US" sz="2400" b="1" i="1" dirty="0">
                <a:solidFill>
                  <a:srgbClr val="795080"/>
                </a:solidFill>
              </a:rPr>
              <a:t> </a:t>
            </a:r>
            <a:r>
              <a:rPr lang="en-US" sz="2400" b="1" i="1" dirty="0" err="1">
                <a:solidFill>
                  <a:srgbClr val="795080"/>
                </a:solidFill>
              </a:rPr>
              <a:t>exOb</a:t>
            </a:r>
            <a:r>
              <a:rPr lang="en-US" sz="2400" b="1" i="1" dirty="0">
                <a:solidFill>
                  <a:srgbClr val="795080"/>
                </a:solidFill>
              </a:rPr>
              <a:t>) </a:t>
            </a:r>
            <a:r>
              <a:rPr lang="en-US" sz="2400" b="1" i="1" dirty="0">
                <a:solidFill>
                  <a:srgbClr val="12BE6C"/>
                </a:solidFill>
              </a:rPr>
              <a:t>{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FF0000"/>
                </a:solidFill>
              </a:rPr>
              <a:t>// exception handler for </a:t>
            </a:r>
            <a:r>
              <a:rPr lang="en-US" sz="2400" b="1" i="1" dirty="0" err="1">
                <a:solidFill>
                  <a:srgbClr val="FF0000"/>
                </a:solidFill>
              </a:rPr>
              <a:t>ExceptionType</a:t>
            </a:r>
            <a:endParaRPr lang="en-US" sz="2400" b="1" i="1" dirty="0">
              <a:solidFill>
                <a:srgbClr val="FF0000"/>
              </a:solidFill>
            </a:endParaRPr>
          </a:p>
          <a:p>
            <a:pPr indent="509588">
              <a:buNone/>
            </a:pPr>
            <a:r>
              <a:rPr lang="en-US" sz="2400" b="1" dirty="0">
                <a:solidFill>
                  <a:srgbClr val="12BE6C"/>
                </a:solidFill>
              </a:rPr>
              <a:t>}</a:t>
            </a:r>
            <a:endParaRPr lang="en-US" sz="2400" b="1" dirty="0">
              <a:solidFill>
                <a:srgbClr val="12BE6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+mn-lt"/>
              </a:rPr>
              <a:t>There must not be any executable statement between try and catch block.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Handling Exceptions with try....catch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5334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class Exc2 {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public static void main(String </a:t>
            </a: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args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[]) {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int d, a;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try { // monitor a block of code.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d = 0;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a = 42 / d;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("This will not be printed.");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} catch (ArithmeticException e) { // catch divide-by-zero error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("Division by zero.");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} 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("After catch statement.");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} }</a:t>
            </a:r>
          </a:p>
          <a:p>
            <a:pPr>
              <a:buNone/>
            </a:pPr>
            <a:r>
              <a:rPr lang="en-US" sz="2000" b="1" dirty="0">
                <a:latin typeface="+mn-lt"/>
              </a:rPr>
              <a:t>This program generates the following output: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Division by zero.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After catch statement.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Displaying Description of Exception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144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12BE6C"/>
                </a:solidFill>
              </a:rPr>
              <a:t>Throwable</a:t>
            </a:r>
            <a:r>
              <a:rPr lang="en-US" sz="2400" b="1" dirty="0">
                <a:solidFill>
                  <a:srgbClr val="12BE6C"/>
                </a:solidFill>
              </a:rPr>
              <a:t> overrides the </a:t>
            </a:r>
            <a:r>
              <a:rPr lang="en-US" sz="2400" b="1" dirty="0" err="1">
                <a:solidFill>
                  <a:srgbClr val="12BE6C"/>
                </a:solidFill>
              </a:rPr>
              <a:t>toString</a:t>
            </a:r>
            <a:r>
              <a:rPr lang="en-US" sz="2400" b="1" dirty="0">
                <a:solidFill>
                  <a:srgbClr val="12BE6C"/>
                </a:solidFill>
              </a:rPr>
              <a:t>( ) method (defined by Object) so that it returns a string containing a description of the exception.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We can display this description in a </a:t>
            </a:r>
            <a:r>
              <a:rPr lang="en-US" sz="2400" b="1" dirty="0" err="1">
                <a:solidFill>
                  <a:srgbClr val="7030A0"/>
                </a:solidFill>
              </a:rPr>
              <a:t>println</a:t>
            </a:r>
            <a:r>
              <a:rPr lang="en-US" sz="2400" b="1" dirty="0">
                <a:solidFill>
                  <a:srgbClr val="7030A0"/>
                </a:solidFill>
              </a:rPr>
              <a:t>( ) statement by simply passing the exception as an argument as shown below:</a:t>
            </a:r>
          </a:p>
          <a:p>
            <a:pPr algn="just">
              <a:buNone/>
            </a:pP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marL="854075" indent="-220663">
              <a:buNone/>
            </a:pPr>
            <a:r>
              <a:rPr lang="en-US" sz="2400" b="1" dirty="0">
                <a:solidFill>
                  <a:schemeClr val="accent6"/>
                </a:solidFill>
              </a:rPr>
              <a:t>catch (ArithmeticException e) {</a:t>
            </a:r>
          </a:p>
          <a:p>
            <a:pPr marL="854075" indent="-220663">
              <a:buNone/>
            </a:pPr>
            <a:r>
              <a:rPr lang="en-US" sz="2400" b="1" dirty="0" err="1">
                <a:solidFill>
                  <a:schemeClr val="accent6"/>
                </a:solidFill>
              </a:rPr>
              <a:t>System.out.println</a:t>
            </a:r>
            <a:r>
              <a:rPr lang="en-US" sz="2400" b="1" dirty="0">
                <a:solidFill>
                  <a:schemeClr val="accent6"/>
                </a:solidFill>
              </a:rPr>
              <a:t>("Exception: " + e);</a:t>
            </a:r>
          </a:p>
          <a:p>
            <a:pPr marL="854075" indent="-220663">
              <a:buNone/>
            </a:pPr>
            <a:r>
              <a:rPr lang="en-US" sz="2400" b="1" dirty="0">
                <a:solidFill>
                  <a:schemeClr val="accent6"/>
                </a:solidFill>
              </a:rPr>
              <a:t>}</a:t>
            </a:r>
          </a:p>
          <a:p>
            <a:pPr marL="854075" indent="-220663"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Output</a:t>
            </a:r>
          </a:p>
          <a:p>
            <a:pPr marL="854075" indent="-220663">
              <a:buNone/>
            </a:pPr>
            <a:r>
              <a:rPr lang="en-US" sz="2400" b="1" dirty="0">
                <a:solidFill>
                  <a:srgbClr val="F40CC2"/>
                </a:solidFill>
              </a:rPr>
              <a:t>Exception: </a:t>
            </a:r>
            <a:r>
              <a:rPr lang="en-US" sz="2400" b="1" dirty="0" err="1">
                <a:solidFill>
                  <a:srgbClr val="F40CC2"/>
                </a:solidFill>
              </a:rPr>
              <a:t>java.lang.ArithmeticException</a:t>
            </a:r>
            <a:r>
              <a:rPr lang="en-US" sz="2400" b="1" dirty="0">
                <a:solidFill>
                  <a:srgbClr val="F40CC2"/>
                </a:solidFill>
              </a:rPr>
              <a:t>: / by zero</a:t>
            </a:r>
            <a:endParaRPr lang="en-US" sz="2400" b="1" dirty="0">
              <a:solidFill>
                <a:srgbClr val="F40CC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Multiple catch clauses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To handle  more than one exception, we can specify two or more catch clauses, each catching a different  type of exception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795080"/>
                </a:solidFill>
              </a:rPr>
              <a:t>When an exception is thrown, each catch statement is inspected in order, and the first one whose type matches that of the exception is executed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class </a:t>
            </a:r>
            <a:r>
              <a:rPr lang="en-US" sz="2200" dirty="0" err="1">
                <a:solidFill>
                  <a:schemeClr val="accent6"/>
                </a:solidFill>
              </a:rPr>
              <a:t>MultiCatch</a:t>
            </a:r>
            <a:r>
              <a:rPr lang="en-US" sz="2200" dirty="0">
                <a:solidFill>
                  <a:schemeClr val="accent6"/>
                </a:solidFill>
              </a:rPr>
              <a:t> {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public static void main(String </a:t>
            </a:r>
            <a:r>
              <a:rPr lang="en-US" sz="2200" dirty="0" err="1">
                <a:solidFill>
                  <a:schemeClr val="accent6"/>
                </a:solidFill>
              </a:rPr>
              <a:t>args</a:t>
            </a:r>
            <a:r>
              <a:rPr lang="en-US" sz="2200" dirty="0">
                <a:solidFill>
                  <a:schemeClr val="accent6"/>
                </a:solidFill>
              </a:rPr>
              <a:t>[]) {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try {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int a = </a:t>
            </a:r>
            <a:r>
              <a:rPr lang="en-US" sz="2200" dirty="0" err="1">
                <a:solidFill>
                  <a:schemeClr val="accent6"/>
                </a:solidFill>
              </a:rPr>
              <a:t>args.length</a:t>
            </a:r>
            <a:r>
              <a:rPr lang="en-US" sz="2200" dirty="0">
                <a:solidFill>
                  <a:schemeClr val="accent6"/>
                </a:solidFill>
              </a:rPr>
              <a:t>;</a:t>
            </a:r>
          </a:p>
          <a:p>
            <a:pPr indent="11953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("a = " + a);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int b = 42 / a;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int c[] = { 1 };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c[42] = 99;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}</a:t>
            </a:r>
          </a:p>
          <a:p>
            <a:endParaRPr lang="en-US" sz="2400" b="1" dirty="0">
              <a:solidFill>
                <a:srgbClr val="F40CC2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F40CC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Multiple catch clauses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457200"/>
            <a:ext cx="88392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catch(ArithmeticException e) {</a:t>
            </a:r>
          </a:p>
          <a:p>
            <a:pPr indent="14874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("Divide by 0: " + e);</a:t>
            </a:r>
          </a:p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} catch(</a:t>
            </a:r>
            <a:r>
              <a:rPr lang="en-US" sz="2200" dirty="0" err="1">
                <a:solidFill>
                  <a:schemeClr val="accent6"/>
                </a:solidFill>
              </a:rPr>
              <a:t>ArrayIndexOutOfBoundsException</a:t>
            </a:r>
            <a:r>
              <a:rPr lang="en-US" sz="2200" dirty="0">
                <a:solidFill>
                  <a:schemeClr val="accent6"/>
                </a:solidFill>
              </a:rPr>
              <a:t> e) {</a:t>
            </a:r>
          </a:p>
          <a:p>
            <a:pPr indent="14874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("Array index </a:t>
            </a:r>
            <a:r>
              <a:rPr lang="en-US" sz="2200" dirty="0" err="1">
                <a:solidFill>
                  <a:schemeClr val="accent6"/>
                </a:solidFill>
              </a:rPr>
              <a:t>oob</a:t>
            </a:r>
            <a:r>
              <a:rPr lang="en-US" sz="2200" dirty="0">
                <a:solidFill>
                  <a:schemeClr val="accent6"/>
                </a:solidFill>
              </a:rPr>
              <a:t>: " + e);</a:t>
            </a:r>
          </a:p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}</a:t>
            </a:r>
          </a:p>
          <a:p>
            <a:pPr indent="14874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("After try/catch blocks.");</a:t>
            </a:r>
          </a:p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} }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C:\&gt;java </a:t>
            </a:r>
            <a:r>
              <a:rPr lang="en-US" sz="2000" b="1" dirty="0" err="1">
                <a:solidFill>
                  <a:srgbClr val="795080"/>
                </a:solidFill>
              </a:rPr>
              <a:t>MultiCatch</a:t>
            </a:r>
            <a:endParaRPr lang="en-US" sz="2000" b="1" dirty="0">
              <a:solidFill>
                <a:srgbClr val="795080"/>
              </a:solidFill>
            </a:endParaRP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 = 0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Divide by 0: </a:t>
            </a:r>
            <a:r>
              <a:rPr lang="en-US" sz="2000" b="1" dirty="0" err="1">
                <a:solidFill>
                  <a:srgbClr val="795080"/>
                </a:solidFill>
              </a:rPr>
              <a:t>java.lang.ArithmeticException</a:t>
            </a:r>
            <a:r>
              <a:rPr lang="en-US" sz="2000" b="1" dirty="0">
                <a:solidFill>
                  <a:srgbClr val="795080"/>
                </a:solidFill>
              </a:rPr>
              <a:t>: / by zero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After try/catch blocks.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C:\&gt;java </a:t>
            </a:r>
            <a:r>
              <a:rPr lang="en-US" sz="2000" b="1" dirty="0" err="1">
                <a:solidFill>
                  <a:srgbClr val="795080"/>
                </a:solidFill>
              </a:rPr>
              <a:t>MultiCatch</a:t>
            </a:r>
            <a:r>
              <a:rPr lang="en-US" sz="2000" b="1" dirty="0">
                <a:solidFill>
                  <a:srgbClr val="795080"/>
                </a:solidFill>
              </a:rPr>
              <a:t> </a:t>
            </a:r>
            <a:r>
              <a:rPr lang="en-US" sz="2000" b="1" dirty="0" err="1">
                <a:solidFill>
                  <a:srgbClr val="795080"/>
                </a:solidFill>
              </a:rPr>
              <a:t>TestArg</a:t>
            </a:r>
            <a:endParaRPr lang="en-US" sz="2000" b="1" dirty="0">
              <a:solidFill>
                <a:srgbClr val="795080"/>
              </a:solidFill>
            </a:endParaRP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 = 1</a:t>
            </a:r>
          </a:p>
          <a:p>
            <a:pPr indent="1146175">
              <a:buNone/>
              <a:tabLst>
                <a:tab pos="1146175" algn="l"/>
              </a:tabLst>
            </a:pPr>
            <a:r>
              <a:rPr lang="en-US" sz="2000" b="1" dirty="0">
                <a:solidFill>
                  <a:srgbClr val="795080"/>
                </a:solidFill>
              </a:rPr>
              <a:t>Array index </a:t>
            </a:r>
            <a:r>
              <a:rPr lang="en-US" sz="2000" b="1" dirty="0" err="1">
                <a:solidFill>
                  <a:srgbClr val="795080"/>
                </a:solidFill>
              </a:rPr>
              <a:t>oob</a:t>
            </a:r>
            <a:r>
              <a:rPr lang="en-US" sz="2000" b="1" dirty="0">
                <a:solidFill>
                  <a:srgbClr val="795080"/>
                </a:solidFill>
              </a:rPr>
              <a:t>: 			 				java.lang.ArrayIndexOutOfBoundsException:42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After try/catch blocks.</a:t>
            </a:r>
          </a:p>
          <a:p>
            <a:pPr indent="1487488">
              <a:buNone/>
            </a:pPr>
            <a:endParaRPr lang="en-US" sz="2200" dirty="0">
              <a:solidFill>
                <a:schemeClr val="accent6"/>
              </a:solidFill>
            </a:endParaRPr>
          </a:p>
          <a:p>
            <a:pPr indent="1487488">
              <a:buNone/>
            </a:pPr>
            <a:endParaRPr lang="en-US" sz="2200" dirty="0">
              <a:solidFill>
                <a:schemeClr val="accent6"/>
              </a:solidFill>
            </a:endParaRPr>
          </a:p>
          <a:p>
            <a:pPr indent="1487488">
              <a:buNone/>
            </a:pPr>
            <a:endParaRPr lang="en-US" sz="2200" b="1" dirty="0">
              <a:solidFill>
                <a:schemeClr val="accent6"/>
              </a:solidFill>
              <a:latin typeface="+mn-lt"/>
            </a:endParaRPr>
          </a:p>
          <a:p>
            <a:pPr algn="just">
              <a:buNone/>
            </a:pPr>
            <a:endParaRPr lang="en-US" sz="2200" b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52400" y="2286000"/>
            <a:ext cx="4038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40CC2"/>
                </a:solidFill>
              </a:rPr>
              <a:t>In multiple catch statements, exception</a:t>
            </a:r>
          </a:p>
          <a:p>
            <a:pPr>
              <a:buNone/>
            </a:pPr>
            <a:r>
              <a:rPr lang="en-US" sz="2400" b="1" dirty="0">
                <a:solidFill>
                  <a:srgbClr val="F40CC2"/>
                </a:solidFill>
              </a:rPr>
              <a:t>subclasses must come before any of their superclasses.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because a superclass catch will catch exceptions of that type plus any of its subclasses. Thus, a</a:t>
            </a:r>
          </a:p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subclass would never be reached if it came after its superclass)</a:t>
            </a:r>
            <a:endParaRPr lang="e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4191000" y="2438400"/>
            <a:ext cx="48006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795080"/>
                </a:solidFill>
              </a:rPr>
              <a:t>class </a:t>
            </a:r>
            <a:r>
              <a:rPr lang="en-US" sz="2000" dirty="0" err="1">
                <a:solidFill>
                  <a:srgbClr val="795080"/>
                </a:solidFill>
              </a:rPr>
              <a:t>SuperSubCatch</a:t>
            </a:r>
            <a:r>
              <a:rPr lang="en-US" sz="2000" dirty="0">
                <a:solidFill>
                  <a:srgbClr val="795080"/>
                </a:solidFill>
              </a:rPr>
              <a:t> {</a:t>
            </a:r>
          </a:p>
          <a:p>
            <a:r>
              <a:rPr lang="en-US" sz="2000" dirty="0">
                <a:solidFill>
                  <a:srgbClr val="79508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795080"/>
                </a:solidFill>
              </a:rPr>
              <a:t>args</a:t>
            </a:r>
            <a:r>
              <a:rPr lang="en-US" sz="2000" dirty="0">
                <a:solidFill>
                  <a:srgbClr val="795080"/>
                </a:solidFill>
              </a:rPr>
              <a:t>[]) {</a:t>
            </a:r>
          </a:p>
          <a:p>
            <a:r>
              <a:rPr lang="en-US" sz="2000" dirty="0">
                <a:solidFill>
                  <a:srgbClr val="795080"/>
                </a:solidFill>
              </a:rPr>
              <a:t>try {</a:t>
            </a:r>
          </a:p>
          <a:p>
            <a:r>
              <a:rPr lang="en-US" sz="2000" dirty="0">
                <a:solidFill>
                  <a:srgbClr val="795080"/>
                </a:solidFill>
              </a:rPr>
              <a:t>int a = 0;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int b = 42 / a;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} catch(Exception e) {</a:t>
            </a:r>
          </a:p>
          <a:p>
            <a:r>
              <a:rPr lang="en-US" sz="2000" dirty="0" err="1">
                <a:solidFill>
                  <a:srgbClr val="795080"/>
                </a:solidFill>
              </a:rPr>
              <a:t>System.out.println</a:t>
            </a:r>
            <a:r>
              <a:rPr lang="en-US" sz="2000" dirty="0">
                <a:solidFill>
                  <a:srgbClr val="795080"/>
                </a:solidFill>
              </a:rPr>
              <a:t>(“ Generic Exception”);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}</a:t>
            </a:r>
          </a:p>
          <a:p>
            <a:r>
              <a:rPr lang="en-US" sz="2000" dirty="0">
                <a:solidFill>
                  <a:srgbClr val="795080"/>
                </a:solidFill>
              </a:rPr>
              <a:t>catch(</a:t>
            </a:r>
            <a:r>
              <a:rPr lang="en-US" sz="2000" dirty="0" err="1">
                <a:solidFill>
                  <a:srgbClr val="795080"/>
                </a:solidFill>
              </a:rPr>
              <a:t>ArithmeticException</a:t>
            </a:r>
            <a:r>
              <a:rPr lang="en-US" sz="2000" dirty="0">
                <a:solidFill>
                  <a:srgbClr val="795080"/>
                </a:solidFill>
              </a:rPr>
              <a:t> e) { </a:t>
            </a:r>
          </a:p>
          <a:p>
            <a:r>
              <a:rPr lang="en-US" sz="2000" dirty="0" err="1">
                <a:solidFill>
                  <a:srgbClr val="795080"/>
                </a:solidFill>
              </a:rPr>
              <a:t>System.out.println</a:t>
            </a:r>
            <a:r>
              <a:rPr lang="en-US" sz="2000" dirty="0">
                <a:solidFill>
                  <a:srgbClr val="795080"/>
                </a:solidFill>
              </a:rPr>
              <a:t>(“ Not reachable");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} } }</a:t>
            </a:r>
            <a:endParaRPr kumimoji="0" lang="en" sz="2000" b="0" i="1" u="none" strike="noStrike" kern="0" cap="none" spc="0" normalizeH="0" baseline="0" noProof="0" dirty="0">
              <a:ln>
                <a:noFill/>
              </a:ln>
              <a:solidFill>
                <a:srgbClr val="7950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The try statement can be nested (</a:t>
            </a:r>
            <a:r>
              <a:rPr lang="en-US" sz="2400" b="1" dirty="0">
                <a:solidFill>
                  <a:schemeClr val="accent6"/>
                </a:solidFill>
              </a:rPr>
              <a:t>a try statement can be inside the block of another try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indent="682625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NestTry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public static void main(String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[]) {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try {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int a 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args.length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int b = 42 / a;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("a = " + a);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try { // nested try block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if(a==1) a = a/(a-a); // division by zero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6096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if(a==2) {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int c[] = { 1 };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c[42] = 99;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}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} //end of inner try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catch(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ArrayIndexOutOfBoundsException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e) {</a:t>
            </a:r>
          </a:p>
          <a:p>
            <a:pPr marL="1195388" indent="182563">
              <a:buNone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("Array index out-of-bounds: " + e);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 // end of outer try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catch(ArithmeticException e) {</a:t>
            </a:r>
          </a:p>
          <a:p>
            <a:pPr marL="1195388" indent="182563">
              <a:buNone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("Divide by 0: " + e);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066800" y="533400"/>
            <a:ext cx="78486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Outcome: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C:\&gt;java </a:t>
            </a:r>
            <a:r>
              <a:rPr lang="en-US" sz="2400" b="1" dirty="0" err="1">
                <a:solidFill>
                  <a:srgbClr val="7030A0"/>
                </a:solidFill>
              </a:rPr>
              <a:t>NestTry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Divide by 0: </a:t>
            </a:r>
            <a:r>
              <a:rPr lang="en-US" sz="2400" b="1" dirty="0" err="1">
                <a:solidFill>
                  <a:srgbClr val="7030A0"/>
                </a:solidFill>
              </a:rPr>
              <a:t>java.lang.ArithmeticException</a:t>
            </a:r>
            <a:r>
              <a:rPr lang="en-US" sz="2400" b="1" dirty="0">
                <a:solidFill>
                  <a:srgbClr val="7030A0"/>
                </a:solidFill>
              </a:rPr>
              <a:t>: / by zero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C:\&gt;java </a:t>
            </a:r>
            <a:r>
              <a:rPr lang="en-US" sz="2400" b="1" dirty="0" err="1">
                <a:solidFill>
                  <a:srgbClr val="7030A0"/>
                </a:solidFill>
              </a:rPr>
              <a:t>NestTry</a:t>
            </a:r>
            <a:r>
              <a:rPr lang="en-US" sz="2400" b="1" dirty="0">
                <a:solidFill>
                  <a:srgbClr val="7030A0"/>
                </a:solidFill>
              </a:rPr>
              <a:t> One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 = 1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Divide by 0: </a:t>
            </a:r>
            <a:r>
              <a:rPr lang="en-US" sz="2400" b="1" dirty="0" err="1">
                <a:solidFill>
                  <a:srgbClr val="7030A0"/>
                </a:solidFill>
              </a:rPr>
              <a:t>java.lang.ArithmeticException</a:t>
            </a:r>
            <a:r>
              <a:rPr lang="en-US" sz="2400" b="1" dirty="0">
                <a:solidFill>
                  <a:srgbClr val="7030A0"/>
                </a:solidFill>
              </a:rPr>
              <a:t>: / by zero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C:\&gt;java </a:t>
            </a:r>
            <a:r>
              <a:rPr lang="en-US" sz="2400" b="1" dirty="0" err="1">
                <a:solidFill>
                  <a:srgbClr val="7030A0"/>
                </a:solidFill>
              </a:rPr>
              <a:t>NestTry</a:t>
            </a:r>
            <a:r>
              <a:rPr lang="en-US" sz="2400" b="1" dirty="0">
                <a:solidFill>
                  <a:srgbClr val="7030A0"/>
                </a:solidFill>
              </a:rPr>
              <a:t> One Two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 = 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Array index out-of-bounds: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java.lang.ArrayIndexOutOfBoundsException:42</a:t>
            </a:r>
          </a:p>
          <a:p>
            <a:pPr marL="1195388" indent="182563"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3.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throw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8382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  <a:latin typeface="+mn-lt"/>
              </a:rPr>
              <a:t>It is possible for your program to throw an exception explicitly, using the throw statement</a:t>
            </a:r>
          </a:p>
          <a:p>
            <a:pPr algn="just">
              <a:buNone/>
            </a:pPr>
            <a:endParaRPr lang="en-US" sz="2400" b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The general form of throw is shown here:</a:t>
            </a:r>
          </a:p>
          <a:p>
            <a:pPr algn="just">
              <a:buNone/>
            </a:pPr>
            <a:r>
              <a:rPr lang="en-US" sz="2400" b="1" dirty="0">
                <a:latin typeface="+mn-lt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throw </a:t>
            </a:r>
            <a:r>
              <a:rPr lang="en-US" sz="2400" b="1" i="1" dirty="0" err="1">
                <a:solidFill>
                  <a:srgbClr val="C00000"/>
                </a:solidFill>
                <a:latin typeface="+mn-lt"/>
              </a:rPr>
              <a:t>ThrowableInstance</a:t>
            </a:r>
            <a:r>
              <a:rPr lang="en-US" sz="2400" b="1" i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pPr algn="just">
              <a:buNone/>
            </a:pPr>
            <a:endParaRPr lang="en-US" sz="2400" b="1" i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err="1">
                <a:solidFill>
                  <a:srgbClr val="12BE6C"/>
                </a:solidFill>
                <a:latin typeface="+mn-lt"/>
              </a:rPr>
              <a:t>ThrowableInstance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 must be an object of type </a:t>
            </a:r>
            <a:r>
              <a:rPr lang="en-US" sz="2400" b="1" i="1" dirty="0" err="1">
                <a:solidFill>
                  <a:srgbClr val="12BE6C"/>
                </a:solidFill>
                <a:latin typeface="+mn-lt"/>
              </a:rPr>
              <a:t>Throwable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 or a subclass of </a:t>
            </a:r>
            <a:r>
              <a:rPr lang="en-US" sz="2400" b="1" i="1" dirty="0" err="1">
                <a:solidFill>
                  <a:srgbClr val="12BE6C"/>
                </a:solidFill>
                <a:latin typeface="+mn-lt"/>
              </a:rPr>
              <a:t>Throwable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Primitive types as well as non-</a:t>
            </a:r>
            <a:r>
              <a:rPr lang="en-US" sz="2400" b="1" dirty="0" err="1">
                <a:solidFill>
                  <a:srgbClr val="FF0000"/>
                </a:solidFill>
                <a:latin typeface="+mn-lt"/>
              </a:rPr>
              <a:t>Throwable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classes, such as String and Object, cannot be used as exceptions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-762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19200" y="381000"/>
            <a:ext cx="67056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class </a:t>
            </a:r>
            <a:r>
              <a:rPr lang="en-US" sz="2000" dirty="0" err="1">
                <a:solidFill>
                  <a:schemeClr val="accent6"/>
                </a:solidFill>
              </a:rPr>
              <a:t>ThrowDemo</a:t>
            </a:r>
            <a:r>
              <a:rPr lang="en-US" sz="2000" dirty="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static void </a:t>
            </a:r>
            <a:r>
              <a:rPr lang="en-US" sz="2000" dirty="0" err="1">
                <a:solidFill>
                  <a:schemeClr val="accent6"/>
                </a:solidFill>
              </a:rPr>
              <a:t>demoproc</a:t>
            </a:r>
            <a:r>
              <a:rPr lang="en-US" sz="2000" dirty="0">
                <a:solidFill>
                  <a:schemeClr val="accent6"/>
                </a:solidFill>
              </a:rPr>
              <a:t>()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throw new </a:t>
            </a:r>
            <a:r>
              <a:rPr lang="en-US" sz="2000" dirty="0" err="1">
                <a:solidFill>
                  <a:schemeClr val="accent6"/>
                </a:solidFill>
              </a:rPr>
              <a:t>NullPointerException</a:t>
            </a:r>
            <a:r>
              <a:rPr lang="en-US" sz="2000" dirty="0">
                <a:solidFill>
                  <a:schemeClr val="accent6"/>
                </a:solidFill>
              </a:rPr>
              <a:t>("demo");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catch(</a:t>
            </a:r>
            <a:r>
              <a:rPr lang="en-US" sz="2000" dirty="0" err="1">
                <a:solidFill>
                  <a:schemeClr val="accent6"/>
                </a:solidFill>
              </a:rPr>
              <a:t>NullPointerException</a:t>
            </a:r>
            <a:r>
              <a:rPr lang="en-US" sz="2000" dirty="0">
                <a:solidFill>
                  <a:schemeClr val="accent6"/>
                </a:solidFill>
              </a:rPr>
              <a:t> e) {</a:t>
            </a:r>
          </a:p>
          <a:p>
            <a:pPr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System.out.println</a:t>
            </a:r>
            <a:r>
              <a:rPr lang="en-US" sz="2000" dirty="0">
                <a:solidFill>
                  <a:schemeClr val="accent6"/>
                </a:solidFill>
              </a:rPr>
              <a:t>("Caught inside </a:t>
            </a:r>
            <a:r>
              <a:rPr lang="en-US" sz="2000" dirty="0" err="1">
                <a:solidFill>
                  <a:schemeClr val="accent6"/>
                </a:solidFill>
              </a:rPr>
              <a:t>demoproc</a:t>
            </a:r>
            <a:r>
              <a:rPr lang="en-US" sz="2000" dirty="0">
                <a:solidFill>
                  <a:schemeClr val="accent6"/>
                </a:solidFill>
              </a:rPr>
              <a:t>.");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throw e; // </a:t>
            </a:r>
            <a:r>
              <a:rPr lang="en-US" sz="2000" dirty="0" err="1">
                <a:solidFill>
                  <a:schemeClr val="accent6"/>
                </a:solidFill>
              </a:rPr>
              <a:t>rethrow</a:t>
            </a:r>
            <a:r>
              <a:rPr lang="en-US" sz="2000" dirty="0">
                <a:solidFill>
                  <a:schemeClr val="accent6"/>
                </a:solidFill>
              </a:rPr>
              <a:t> the exception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}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public static void main(String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demoproc</a:t>
            </a:r>
            <a:r>
              <a:rPr lang="en-US" sz="2000" dirty="0">
                <a:solidFill>
                  <a:schemeClr val="accent6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catch(</a:t>
            </a:r>
            <a:r>
              <a:rPr lang="en-US" sz="2000" dirty="0" err="1">
                <a:solidFill>
                  <a:schemeClr val="accent6"/>
                </a:solidFill>
              </a:rPr>
              <a:t>NullPointerException</a:t>
            </a:r>
            <a:r>
              <a:rPr lang="en-US" sz="2000" dirty="0">
                <a:solidFill>
                  <a:schemeClr val="accent6"/>
                </a:solidFill>
              </a:rPr>
              <a:t> e) {</a:t>
            </a:r>
          </a:p>
          <a:p>
            <a:pPr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System.out.println</a:t>
            </a:r>
            <a:r>
              <a:rPr lang="en-US" sz="2000" dirty="0">
                <a:solidFill>
                  <a:schemeClr val="accent6"/>
                </a:solidFill>
              </a:rPr>
              <a:t>("</a:t>
            </a:r>
            <a:r>
              <a:rPr lang="en-US" sz="2000" dirty="0" err="1">
                <a:solidFill>
                  <a:schemeClr val="accent6"/>
                </a:solidFill>
              </a:rPr>
              <a:t>Recaught</a:t>
            </a:r>
            <a:r>
              <a:rPr lang="en-US" sz="2000" dirty="0">
                <a:solidFill>
                  <a:schemeClr val="accent6"/>
                </a:solidFill>
              </a:rPr>
              <a:t>: " + e);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} }</a:t>
            </a:r>
          </a:p>
          <a:p>
            <a:pPr>
              <a:buNone/>
            </a:pPr>
            <a:r>
              <a:rPr lang="en-US" sz="2000" dirty="0">
                <a:solidFill>
                  <a:srgbClr val="795080"/>
                </a:solidFill>
              </a:rPr>
              <a:t>Caught inside </a:t>
            </a:r>
            <a:r>
              <a:rPr lang="en-US" sz="2000" dirty="0" err="1">
                <a:solidFill>
                  <a:srgbClr val="795080"/>
                </a:solidFill>
              </a:rPr>
              <a:t>demoproc</a:t>
            </a:r>
            <a:r>
              <a:rPr lang="en-US" sz="2000" dirty="0">
                <a:solidFill>
                  <a:srgbClr val="795080"/>
                </a:solidFill>
              </a:rPr>
              <a:t>.</a:t>
            </a:r>
          </a:p>
          <a:p>
            <a:pPr>
              <a:buNone/>
            </a:pPr>
            <a:r>
              <a:rPr lang="en-US" sz="2000" dirty="0" err="1">
                <a:solidFill>
                  <a:srgbClr val="795080"/>
                </a:solidFill>
              </a:rPr>
              <a:t>Recaught</a:t>
            </a:r>
            <a:r>
              <a:rPr lang="en-US" sz="2000" dirty="0">
                <a:solidFill>
                  <a:srgbClr val="795080"/>
                </a:solidFill>
              </a:rPr>
              <a:t>: </a:t>
            </a:r>
            <a:r>
              <a:rPr lang="en-US" sz="2000" dirty="0" err="1">
                <a:solidFill>
                  <a:srgbClr val="795080"/>
                </a:solidFill>
              </a:rPr>
              <a:t>java.lang.NullPointerException</a:t>
            </a:r>
            <a:r>
              <a:rPr lang="en-US" sz="2000" dirty="0">
                <a:solidFill>
                  <a:srgbClr val="795080"/>
                </a:solidFill>
              </a:rPr>
              <a:t>: demo</a:t>
            </a:r>
            <a:endParaRPr lang="en-US" sz="20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4.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throws statement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throws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685800"/>
            <a:ext cx="89916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If a method is capable of causing an exception that it does not handle, it must specify this behavior so that callers of the method can guard themselves against that exception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12BE6C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It is being achieved through  throws clause in the method’s declaration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F40CC2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  <a:latin typeface="+mn-lt"/>
              </a:rPr>
              <a:t>A throws clause lists the types of exceptions that a method might throw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795080"/>
                </a:solidFill>
                <a:latin typeface="+mn-lt"/>
              </a:rPr>
              <a:t>	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795080"/>
                </a:solidFill>
                <a:latin typeface="+mn-lt"/>
              </a:rPr>
              <a:t>	</a:t>
            </a:r>
            <a:r>
              <a:rPr lang="en-US" sz="2200" b="1" i="1" dirty="0">
                <a:solidFill>
                  <a:srgbClr val="795080"/>
                </a:solidFill>
                <a:latin typeface="+mn-lt"/>
              </a:rPr>
              <a:t>type method-name(parameter-list) throws exception-list</a:t>
            </a:r>
          </a:p>
          <a:p>
            <a:pPr indent="914400" algn="just">
              <a:buNone/>
            </a:pPr>
            <a:r>
              <a:rPr lang="en-US" sz="2200" b="1" dirty="0">
                <a:solidFill>
                  <a:srgbClr val="795080"/>
                </a:solidFill>
                <a:latin typeface="+mn-lt"/>
              </a:rPr>
              <a:t>{</a:t>
            </a:r>
          </a:p>
          <a:p>
            <a:pPr indent="914400" algn="just">
              <a:buNone/>
            </a:pPr>
            <a:r>
              <a:rPr lang="en-US" sz="2200" b="1" dirty="0">
                <a:solidFill>
                  <a:srgbClr val="795080"/>
                </a:solidFill>
                <a:latin typeface="+mn-lt"/>
              </a:rPr>
              <a:t>// body of method</a:t>
            </a:r>
          </a:p>
          <a:p>
            <a:pPr indent="914400" algn="just">
              <a:buNone/>
            </a:pPr>
            <a:r>
              <a:rPr lang="en-US" sz="2200" b="1" dirty="0">
                <a:solidFill>
                  <a:srgbClr val="795080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throws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3276600"/>
            <a:ext cx="8991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12BE6C"/>
                </a:solidFill>
              </a:rPr>
              <a:t>inside </a:t>
            </a:r>
            <a:r>
              <a:rPr lang="en-US" sz="2400" b="1" dirty="0" err="1">
                <a:solidFill>
                  <a:srgbClr val="12BE6C"/>
                </a:solidFill>
              </a:rPr>
              <a:t>throwOne</a:t>
            </a: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12BE6C"/>
                </a:solidFill>
              </a:rPr>
              <a:t>caught </a:t>
            </a:r>
            <a:r>
              <a:rPr lang="en-US" sz="2400" b="1" dirty="0" err="1">
                <a:solidFill>
                  <a:srgbClr val="12BE6C"/>
                </a:solidFill>
              </a:rPr>
              <a:t>java.lang.IllegalAccessException</a:t>
            </a:r>
            <a:r>
              <a:rPr lang="en-US" sz="2400" b="1" dirty="0">
                <a:solidFill>
                  <a:srgbClr val="12BE6C"/>
                </a:solidFill>
              </a:rPr>
              <a:t>: demo</a:t>
            </a:r>
            <a:endParaRPr lang="en-US" sz="2200" b="1" dirty="0">
              <a:solidFill>
                <a:srgbClr val="12BE6C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C468E-7418-4729-AD6F-336742C6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" t="8889" r="36665" b="25926"/>
          <a:stretch/>
        </p:blipFill>
        <p:spPr>
          <a:xfrm>
            <a:off x="381000" y="762000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619999" cy="3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</a:rPr>
              <a:t>throws clause is not compulsory for  exceptions of type </a:t>
            </a:r>
            <a:r>
              <a:rPr lang="en-US" sz="2800" b="1" dirty="0">
                <a:solidFill>
                  <a:srgbClr val="12BE6C"/>
                </a:solidFill>
              </a:rPr>
              <a:t>Error</a:t>
            </a:r>
            <a:r>
              <a:rPr lang="en-US" sz="2800" b="1" dirty="0">
                <a:solidFill>
                  <a:srgbClr val="002060"/>
                </a:solidFill>
              </a:rPr>
              <a:t> or </a:t>
            </a:r>
            <a:r>
              <a:rPr lang="en-US" sz="2800" b="1" dirty="0" err="1">
                <a:solidFill>
                  <a:srgbClr val="12BE6C"/>
                </a:solidFill>
              </a:rPr>
              <a:t>RuntimeException</a:t>
            </a:r>
            <a:r>
              <a:rPr lang="en-US" sz="2800" b="1" dirty="0">
                <a:solidFill>
                  <a:srgbClr val="002060"/>
                </a:solidFill>
              </a:rPr>
              <a:t>, or </a:t>
            </a:r>
            <a:r>
              <a:rPr lang="en-US" sz="2800" b="1" dirty="0">
                <a:solidFill>
                  <a:srgbClr val="12BE6C"/>
                </a:solidFill>
              </a:rPr>
              <a:t>any of their subclasses</a:t>
            </a:r>
          </a:p>
          <a:p>
            <a:pPr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All other exceptions that a method can throw must be declared in the throws clause. If they are not, a compile-time error will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Define an exception with suitable example</a:t>
            </a:r>
          </a:p>
          <a:p>
            <a:pPr marL="231775" indent="-231775" algn="just"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800" b="1" dirty="0">
                <a:solidFill>
                  <a:schemeClr val="accent6"/>
                </a:solidFill>
              </a:rPr>
              <a:t>Use try, catch, throw, throws and finally key words appropriately  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Distinguish between checked and unchecked exceptions in Java</a:t>
            </a:r>
          </a:p>
          <a:p>
            <a:pPr marL="166688" indent="-166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Write user defined exception class 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4.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Exception 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Types of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858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Java’s most general exceptions are subclasses of the standard type </a:t>
            </a:r>
            <a:r>
              <a:rPr lang="en-US" sz="2400" b="1" dirty="0" err="1">
                <a:solidFill>
                  <a:srgbClr val="12BE6C"/>
                </a:solidFill>
                <a:latin typeface="+mn-lt"/>
              </a:rPr>
              <a:t>RuntimeException</a:t>
            </a:r>
            <a:endParaRPr lang="en-US" sz="2400" b="1" dirty="0">
              <a:solidFill>
                <a:srgbClr val="12BE6C"/>
              </a:solidFill>
              <a:latin typeface="+mn-lt"/>
            </a:endParaRP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These are called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unchecked exceptions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because the compiler does not check to see if a method handles or throws these exceptions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These exceptions need not be included in any method’s throws list.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Examples:</a:t>
            </a: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	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ArithmeticException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ArrayIndexOutOfBoundsException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NullPointerException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NumberFormatException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 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Types of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8382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Those exceptions that must be included in a method’s throws list </a:t>
            </a:r>
            <a:r>
              <a:rPr lang="en-US" sz="2400" b="1" dirty="0">
                <a:solidFill>
                  <a:srgbClr val="795080"/>
                </a:solidFill>
                <a:latin typeface="+mn-lt"/>
              </a:rPr>
              <a:t>(if that method can generate one of these exceptions and does not handle it itself)</a:t>
            </a:r>
            <a:r>
              <a:rPr lang="en-US" sz="2400" b="1" dirty="0">
                <a:solidFill>
                  <a:srgbClr val="12BE6C"/>
                </a:solidFill>
                <a:latin typeface="+mn-lt"/>
              </a:rPr>
              <a:t>, are called </a:t>
            </a:r>
            <a:r>
              <a:rPr lang="en-US" sz="2400" b="1" i="1" dirty="0">
                <a:solidFill>
                  <a:srgbClr val="F40CC2"/>
                </a:solidFill>
                <a:latin typeface="+mn-lt"/>
              </a:rPr>
              <a:t>checked exceptions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endParaRPr lang="en-US" sz="2400" b="1" i="1" dirty="0">
              <a:solidFill>
                <a:srgbClr val="79508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795080"/>
                </a:solidFill>
                <a:latin typeface="+mn-lt"/>
              </a:rPr>
              <a:t>Examples:</a:t>
            </a:r>
          </a:p>
          <a:p>
            <a:pPr marL="1597025" indent="-219075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ClassNotFoundException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IOException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NoSuchMethodException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InterruptedException,etc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. </a:t>
            </a:r>
            <a:endParaRPr lang="en-US" sz="2400" b="1" i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5.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finally keyword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858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n-lt"/>
              </a:rPr>
              <a:t>When exceptions are thrown, the method returns prematurely. This could be a problem in some methods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example, if a method opens a file upon entry and closes it upon exit then the file closing operation should not  to be bypassed by the exception-handling mechanism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The finally keyword is designed to address this contingency</a:t>
            </a:r>
          </a:p>
          <a:p>
            <a:pPr marL="341313" indent="-341313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</a:rPr>
              <a:t>finally creates a block of code that will be executed after a try/catch block has completed and before the code following the try/catch block</a:t>
            </a:r>
          </a:p>
          <a:p>
            <a:pPr marL="341313" indent="-341313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</a:rPr>
              <a:t>The finally block will execute whether or not an exception is thrown</a:t>
            </a: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class </a:t>
            </a:r>
            <a:r>
              <a:rPr lang="en-US" sz="2400" dirty="0" err="1">
                <a:solidFill>
                  <a:schemeClr val="accent6"/>
                </a:solidFill>
              </a:rPr>
              <a:t>FinallyDemo</a:t>
            </a:r>
            <a:r>
              <a:rPr lang="en-US" sz="2400" dirty="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// Through an exception out of the method.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static void </a:t>
            </a:r>
            <a:r>
              <a:rPr lang="en-US" sz="2400" dirty="0" err="1">
                <a:solidFill>
                  <a:schemeClr val="accent6"/>
                </a:solidFill>
              </a:rPr>
              <a:t>procA</a:t>
            </a:r>
            <a:r>
              <a:rPr lang="en-US" sz="2400" dirty="0">
                <a:solidFill>
                  <a:schemeClr val="accent6"/>
                </a:solidFill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System.out.println</a:t>
            </a:r>
            <a:r>
              <a:rPr lang="en-US" sz="2400" dirty="0">
                <a:solidFill>
                  <a:schemeClr val="accent6"/>
                </a:solidFill>
              </a:rPr>
              <a:t>("inside </a:t>
            </a:r>
            <a:r>
              <a:rPr lang="en-US" sz="2400" dirty="0" err="1">
                <a:solidFill>
                  <a:schemeClr val="accent6"/>
                </a:solidFill>
              </a:rPr>
              <a:t>procA</a:t>
            </a:r>
            <a:r>
              <a:rPr lang="en-US" sz="2400" dirty="0">
                <a:solidFill>
                  <a:schemeClr val="accent6"/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throw new </a:t>
            </a:r>
            <a:r>
              <a:rPr lang="en-US" sz="2400" dirty="0" err="1">
                <a:solidFill>
                  <a:schemeClr val="accent6"/>
                </a:solidFill>
              </a:rPr>
              <a:t>RuntimeException</a:t>
            </a:r>
            <a:r>
              <a:rPr lang="en-US" sz="2400" dirty="0">
                <a:solidFill>
                  <a:schemeClr val="accent6"/>
                </a:solidFill>
              </a:rPr>
              <a:t>("demo");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} finally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System.out.println</a:t>
            </a:r>
            <a:r>
              <a:rPr lang="en-US" sz="2400" dirty="0">
                <a:solidFill>
                  <a:schemeClr val="accent6"/>
                </a:solidFill>
              </a:rPr>
              <a:t>("</a:t>
            </a:r>
            <a:r>
              <a:rPr lang="en-US" sz="2400" dirty="0" err="1">
                <a:solidFill>
                  <a:schemeClr val="accent6"/>
                </a:solidFill>
              </a:rPr>
              <a:t>procA's</a:t>
            </a:r>
            <a:r>
              <a:rPr lang="en-US" sz="2400" dirty="0">
                <a:solidFill>
                  <a:schemeClr val="accent6"/>
                </a:solidFill>
              </a:rPr>
              <a:t> finally");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143000" y="8382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// Return from within a try block.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static void </a:t>
            </a:r>
            <a:r>
              <a:rPr lang="en-US" sz="2400" dirty="0" err="1">
                <a:solidFill>
                  <a:srgbClr val="0070C0"/>
                </a:solidFill>
              </a:rPr>
              <a:t>procB</a:t>
            </a:r>
            <a:r>
              <a:rPr lang="en-US" sz="2400" dirty="0">
                <a:solidFill>
                  <a:srgbClr val="0070C0"/>
                </a:solidFill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</a:rPr>
              <a:t>("inside </a:t>
            </a:r>
            <a:r>
              <a:rPr lang="en-US" sz="2400" dirty="0" err="1">
                <a:solidFill>
                  <a:srgbClr val="0070C0"/>
                </a:solidFill>
              </a:rPr>
              <a:t>procB</a:t>
            </a:r>
            <a:r>
              <a:rPr lang="en-US" sz="2400" dirty="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return;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} finally {</a:t>
            </a:r>
          </a:p>
          <a:p>
            <a:pPr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</a:rPr>
              <a:t>("</a:t>
            </a:r>
            <a:r>
              <a:rPr lang="en-US" sz="2400" dirty="0" err="1">
                <a:solidFill>
                  <a:srgbClr val="0070C0"/>
                </a:solidFill>
              </a:rPr>
              <a:t>procB's</a:t>
            </a:r>
            <a:r>
              <a:rPr lang="en-US" sz="2400" dirty="0">
                <a:solidFill>
                  <a:srgbClr val="0070C0"/>
                </a:solidFill>
              </a:rPr>
              <a:t> finally");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4478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// Execute a try block normally.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static void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procC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("inside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procC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finally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procC's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finally");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// public static void main(String </a:t>
            </a:r>
            <a:r>
              <a:rPr lang="en-US" sz="2400" dirty="0" err="1">
                <a:solidFill>
                  <a:srgbClr val="F40CC2"/>
                </a:solidFill>
              </a:rPr>
              <a:t>args</a:t>
            </a:r>
            <a:r>
              <a:rPr lang="en-US" sz="2400" dirty="0">
                <a:solidFill>
                  <a:srgbClr val="F40CC2"/>
                </a:solidFill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procA</a:t>
            </a:r>
            <a:r>
              <a:rPr lang="en-US" sz="2400" dirty="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 catch (Exception e) {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System.out.println</a:t>
            </a:r>
            <a:r>
              <a:rPr lang="en-US" sz="2400" dirty="0">
                <a:solidFill>
                  <a:srgbClr val="F40CC2"/>
                </a:solidFill>
              </a:rPr>
              <a:t>("Exception caught");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procB</a:t>
            </a:r>
            <a:r>
              <a:rPr lang="en-US" sz="2400" dirty="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procC</a:t>
            </a:r>
            <a:r>
              <a:rPr lang="en-US" sz="2400" dirty="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6002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Result: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inside </a:t>
            </a:r>
            <a:r>
              <a:rPr lang="en-US" sz="2400" dirty="0" err="1">
                <a:solidFill>
                  <a:srgbClr val="7030A0"/>
                </a:solidFill>
              </a:rPr>
              <a:t>procA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procA’s</a:t>
            </a:r>
            <a:r>
              <a:rPr lang="en-US" sz="2400" dirty="0">
                <a:solidFill>
                  <a:srgbClr val="7030A0"/>
                </a:solidFill>
              </a:rPr>
              <a:t> finally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Exception caught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inside </a:t>
            </a:r>
            <a:r>
              <a:rPr lang="en-US" sz="2400" dirty="0" err="1">
                <a:solidFill>
                  <a:srgbClr val="7030A0"/>
                </a:solidFill>
              </a:rPr>
              <a:t>procB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procB’s</a:t>
            </a:r>
            <a:r>
              <a:rPr lang="en-US" sz="2400" dirty="0">
                <a:solidFill>
                  <a:srgbClr val="7030A0"/>
                </a:solidFill>
              </a:rPr>
              <a:t> finally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inside </a:t>
            </a:r>
            <a:r>
              <a:rPr lang="en-US" sz="2400" dirty="0" err="1">
                <a:solidFill>
                  <a:srgbClr val="7030A0"/>
                </a:solidFill>
              </a:rPr>
              <a:t>procC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procC’s</a:t>
            </a:r>
            <a:r>
              <a:rPr lang="en-US" sz="2400" dirty="0">
                <a:solidFill>
                  <a:srgbClr val="7030A0"/>
                </a:solidFill>
              </a:rPr>
              <a:t> finally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Definition of </a:t>
            </a:r>
            <a:r>
              <a:rPr lang="en-US" sz="3200" b="1" dirty="0">
                <a:solidFill>
                  <a:srgbClr val="002060"/>
                </a:solidFill>
              </a:rPr>
              <a:t>exception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6.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User Defined Exception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1066800"/>
            <a:ext cx="86868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To create our own exception class, we have to extend the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Exception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 class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+mn-lt"/>
              </a:rPr>
              <a:t>The Exception class defines some constructors, two are listed below: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Exception( )  // default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	Exception(String </a:t>
            </a:r>
            <a:r>
              <a:rPr lang="en-US" sz="2400" i="1" dirty="0" err="1">
                <a:solidFill>
                  <a:srgbClr val="C00000"/>
                </a:solidFill>
              </a:rPr>
              <a:t>msg</a:t>
            </a:r>
            <a:r>
              <a:rPr lang="en-US" sz="2400" i="1" dirty="0">
                <a:solidFill>
                  <a:srgbClr val="C00000"/>
                </a:solidFill>
              </a:rPr>
              <a:t>)  // </a:t>
            </a:r>
            <a:r>
              <a:rPr lang="en-US" sz="2400" i="1" dirty="0" err="1">
                <a:solidFill>
                  <a:srgbClr val="C00000"/>
                </a:solidFill>
              </a:rPr>
              <a:t>msg</a:t>
            </a:r>
            <a:r>
              <a:rPr lang="en-US" sz="2400" i="1" dirty="0">
                <a:solidFill>
                  <a:srgbClr val="C00000"/>
                </a:solidFill>
              </a:rPr>
              <a:t> is exception description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 We have to override </a:t>
            </a:r>
            <a:r>
              <a:rPr lang="en-US" sz="2400" b="1" dirty="0" err="1">
                <a:solidFill>
                  <a:srgbClr val="795080"/>
                </a:solidFill>
                <a:latin typeface="+mn-lt"/>
              </a:rPr>
              <a:t>toString</a:t>
            </a:r>
            <a:r>
              <a:rPr lang="en-US" sz="2400" b="1" dirty="0">
                <a:solidFill>
                  <a:srgbClr val="795080"/>
                </a:solidFill>
                <a:latin typeface="+mn-lt"/>
              </a:rPr>
              <a:t>() method (member of Object class) to customize the description of generated exception</a:t>
            </a:r>
          </a:p>
          <a:p>
            <a:pPr marL="280988" indent="-280988" algn="just">
              <a:buFont typeface="Wingdings" pitchFamily="2" charset="2"/>
              <a:buChar char="Ø"/>
            </a:pP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95400" y="685800"/>
            <a:ext cx="73152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class </a:t>
            </a:r>
            <a:r>
              <a:rPr lang="en-US" sz="2400" dirty="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 extends Exception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private int detail;</a:t>
            </a:r>
          </a:p>
          <a:p>
            <a:pPr>
              <a:buNone/>
            </a:pPr>
            <a:r>
              <a:rPr lang="en-US" sz="2400" dirty="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(int a)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detail = a;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public String </a:t>
            </a:r>
            <a:r>
              <a:rPr lang="en-US" sz="2400" dirty="0" err="1">
                <a:solidFill>
                  <a:schemeClr val="accent6"/>
                </a:solidFill>
                <a:latin typeface="+mn-lt"/>
              </a:rPr>
              <a:t>toString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return "</a:t>
            </a:r>
            <a:r>
              <a:rPr lang="en-US" sz="2400" dirty="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[" + detail + "]";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}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19200" y="1219200"/>
            <a:ext cx="67056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class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ExceptionDemo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static void compute(int a) throws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{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("Called compute(" + a + ")");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if(a &gt; 10)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throw new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(a);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("Normal exit");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066800" y="838200"/>
            <a:ext cx="57912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public static void main(String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args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try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compute(1);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compute(20);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 catch (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e) {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("Caught " + e);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98D13-2CA3-45D3-BBC3-8C647809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07" b="48637"/>
          <a:stretch/>
        </p:blipFill>
        <p:spPr>
          <a:xfrm>
            <a:off x="457200" y="969335"/>
            <a:ext cx="7696200" cy="45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1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571D6-5082-4FB7-B2CF-49F92C64A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12353"/>
          <a:stretch/>
        </p:blipFill>
        <p:spPr>
          <a:xfrm>
            <a:off x="381000" y="685800"/>
            <a:ext cx="838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7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990600" y="990600"/>
            <a:ext cx="70104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latin typeface="+mn-lt"/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Called compute(1)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Normal exit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Called compute(20)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Caught </a:t>
            </a:r>
            <a:r>
              <a:rPr lang="en-US" sz="2400" b="1" dirty="0" err="1">
                <a:solidFill>
                  <a:srgbClr val="00B050"/>
                </a:solidFill>
                <a:latin typeface="+mn-lt"/>
              </a:rPr>
              <a:t>MyException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[20]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990600" y="990600"/>
            <a:ext cx="70104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latin typeface="+mn-lt"/>
              </a:rPr>
              <a:t>Problem Statement: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To find out sqrt / log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 Employee program =&gt; experience (years) 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(lower limit = 0   upper limit = 40  )   41</a:t>
            </a:r>
          </a:p>
        </p:txBody>
      </p:sp>
    </p:spTree>
    <p:extLst>
      <p:ext uri="{BB962C8B-B14F-4D97-AF65-F5344CB8AC3E}">
        <p14:creationId xmlns:p14="http://schemas.microsoft.com/office/powerpoint/2010/main" val="514408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Exception</a:t>
            </a:r>
            <a:r>
              <a:rPr lang="en" sz="3200" b="1" dirty="0"/>
              <a:t>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610600" cy="57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An </a:t>
            </a: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exception is an abnormal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condition that arises in a code sequence at run time. (run time error)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A Java exception is an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object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 that describes an exceptional  condition that has occurred in a piece of code.</a:t>
            </a:r>
          </a:p>
          <a:p>
            <a:pPr marL="225425" indent="-225425"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When an exceptional condition arises, an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 representing that exception is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created and </a:t>
            </a:r>
            <a:r>
              <a:rPr lang="en-US" sz="2400" b="1" i="1" dirty="0">
                <a:solidFill>
                  <a:srgbClr val="7030A0"/>
                </a:solidFill>
                <a:latin typeface="+mn-lt"/>
              </a:rPr>
              <a:t>thrown </a:t>
            </a:r>
            <a:r>
              <a:rPr lang="en-US" sz="2400" b="1" i="1" dirty="0">
                <a:solidFill>
                  <a:srgbClr val="C00000"/>
                </a:solidFill>
                <a:latin typeface="+mn-lt"/>
              </a:rPr>
              <a:t>in the method that caused the error.</a:t>
            </a:r>
          </a:p>
          <a:p>
            <a:pPr marL="225425" indent="-225425" algn="just">
              <a:buNone/>
            </a:pPr>
            <a:endParaRPr lang="en-US" sz="2400" b="1" i="1" dirty="0">
              <a:solidFill>
                <a:srgbClr val="C0000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2"/>
                </a:solidFill>
                <a:latin typeface="+mn-lt"/>
              </a:rPr>
              <a:t>That method may choose to handle the exception itself, or pass it on. Either way, at some point, the exception is </a:t>
            </a:r>
            <a:r>
              <a:rPr lang="en-US" sz="2400" b="1" i="1" dirty="0">
                <a:solidFill>
                  <a:schemeClr val="accent2"/>
                </a:solidFill>
                <a:latin typeface="+mn-lt"/>
              </a:rPr>
              <a:t>caught and processed.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 My degree Professor Mr. D.G. Thakor who taught me Java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Java The Complete Reference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 Tutorials and Forums available on Internet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Exception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Exceptions can be generated by the Java run-time system, or they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can be manually generated by your code.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Exceptions thrown by Java relate to fundamental errors that violate the rules of the Java language or the constraints of the Java execution environment.</a:t>
            </a:r>
          </a:p>
          <a:p>
            <a:pPr algn="just">
              <a:buNone/>
            </a:pP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Manually generated exceptions are typically used to report some error condition to the caller of a method.</a:t>
            </a:r>
          </a:p>
          <a:p>
            <a:pPr algn="just">
              <a:buNone/>
            </a:pPr>
            <a:endParaRPr lang="en-US" sz="2400" b="1" dirty="0">
              <a:solidFill>
                <a:srgbClr val="79508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Java exception handling is managed via five keywords: 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try, catch, throw, throws, and finally.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61659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Exception Class Hierarchy 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 l="19231" t="24024" r="35577" b="12312"/>
          <a:stretch>
            <a:fillRect/>
          </a:stretch>
        </p:blipFill>
        <p:spPr bwMode="auto">
          <a:xfrm>
            <a:off x="1143000" y="1504950"/>
            <a:ext cx="6477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j-lt"/>
              </a:rPr>
              <a:t>It is useful to see what happens when you don’t handle them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j-lt"/>
              </a:rPr>
              <a:t>This small program includes an expression that intentionally  causes a divide-by-zero error:</a:t>
            </a:r>
          </a:p>
          <a:p>
            <a:pPr indent="688975" algn="just">
              <a:buNone/>
            </a:pPr>
            <a:endParaRPr lang="en-US" sz="2400" b="1" dirty="0">
              <a:latin typeface="+mj-lt"/>
            </a:endParaRP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class Exc0 {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public static void main(String </a:t>
            </a:r>
            <a:r>
              <a:rPr lang="en-US" sz="2800" dirty="0" err="1">
                <a:solidFill>
                  <a:schemeClr val="accent6"/>
                </a:solidFill>
                <a:latin typeface="+mj-lt"/>
              </a:rPr>
              <a:t>args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[]) {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int d = 0;</a:t>
            </a:r>
          </a:p>
          <a:p>
            <a:pPr indent="688975" algn="just">
              <a:buNone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int a = 42 / d;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}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Here is the exception generated when this example is executed:</a:t>
            </a:r>
          </a:p>
          <a:p>
            <a:pPr algn="just">
              <a:buNone/>
            </a:pPr>
            <a:endParaRPr lang="en-US" sz="2400" dirty="0">
              <a:solidFill>
                <a:srgbClr val="00B05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java.lang.ArithmeticException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 / by zero</a:t>
            </a:r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		at Exc0.main(Exc0.java:4)</a:t>
            </a:r>
          </a:p>
          <a:p>
            <a:pPr algn="just">
              <a:buNone/>
            </a:pPr>
            <a:endParaRPr lang="en-US" sz="2400" b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The type of exception thrown is a subclass of Exception called </a:t>
            </a:r>
            <a:r>
              <a:rPr lang="en-US" sz="2400" b="1" dirty="0">
                <a:solidFill>
                  <a:srgbClr val="C5053C"/>
                </a:solidFill>
                <a:latin typeface="+mn-lt"/>
              </a:rPr>
              <a:t>ArithmeticException</a:t>
            </a:r>
            <a:r>
              <a:rPr lang="en-US" sz="2400" b="1" dirty="0">
                <a:solidFill>
                  <a:srgbClr val="795080"/>
                </a:solidFill>
                <a:latin typeface="+mn-lt"/>
              </a:rPr>
              <a:t>, which more specifically describes what type of error happened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5053C"/>
                </a:solidFill>
                <a:latin typeface="+mn-lt"/>
              </a:rPr>
              <a:t>The program will terminate abnormally as the exception is generated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488FA-5548-4D72-9830-AA41279DD3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98979-885D-4A52-8359-C955C934EC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33C81B-0F48-4946-8A11-DD7F8BB99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877a498f-42d8-4531-9ec9-0d7f35246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2317</Words>
  <Application>Microsoft Office PowerPoint</Application>
  <PresentationFormat>On-screen Show (4:3)</PresentationFormat>
  <Paragraphs>378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Antonio template</vt:lpstr>
      <vt:lpstr>Exception Handling </vt:lpstr>
      <vt:lpstr>PowerPoint Presentation</vt:lpstr>
      <vt:lpstr>Learning Outcomes</vt:lpstr>
      <vt:lpstr>Definition of exception</vt:lpstr>
      <vt:lpstr>Exception </vt:lpstr>
      <vt:lpstr>Exception </vt:lpstr>
      <vt:lpstr>Exception Class Hierarchy </vt:lpstr>
      <vt:lpstr>Uncaught Exceptions </vt:lpstr>
      <vt:lpstr>Uncaught Exceptions </vt:lpstr>
      <vt:lpstr>Uncaught Exceptions </vt:lpstr>
      <vt:lpstr>Uncaught Exceptions </vt:lpstr>
      <vt:lpstr>2. Handling Exceptions Using try and catch clauses</vt:lpstr>
      <vt:lpstr>Handling Exceptions with try....catch</vt:lpstr>
      <vt:lpstr>PowerPoint Presentation</vt:lpstr>
      <vt:lpstr>Handling Exceptions with try....catch</vt:lpstr>
      <vt:lpstr>Displaying Description of Exception</vt:lpstr>
      <vt:lpstr>Multiple catch clauses</vt:lpstr>
      <vt:lpstr>Multiple catch clauses</vt:lpstr>
      <vt:lpstr>PowerPoint Presentation</vt:lpstr>
      <vt:lpstr>Nested try statements</vt:lpstr>
      <vt:lpstr>Nested try statements</vt:lpstr>
      <vt:lpstr>Nested try statements</vt:lpstr>
      <vt:lpstr>3. throw statement</vt:lpstr>
      <vt:lpstr>throw statement </vt:lpstr>
      <vt:lpstr>throw statement </vt:lpstr>
      <vt:lpstr>4. throws statement</vt:lpstr>
      <vt:lpstr>throws statement </vt:lpstr>
      <vt:lpstr>throws statement </vt:lpstr>
      <vt:lpstr>PowerPoint Presentation</vt:lpstr>
      <vt:lpstr>4. Exception Types</vt:lpstr>
      <vt:lpstr>Types of Exceptions </vt:lpstr>
      <vt:lpstr>Types of Exceptions </vt:lpstr>
      <vt:lpstr>5. finally keyword</vt:lpstr>
      <vt:lpstr>finally keyword </vt:lpstr>
      <vt:lpstr>finally keyword </vt:lpstr>
      <vt:lpstr>finally keyword </vt:lpstr>
      <vt:lpstr>finally keyword </vt:lpstr>
      <vt:lpstr>finally keyword </vt:lpstr>
      <vt:lpstr>finally keyword </vt:lpstr>
      <vt:lpstr>6. User Defined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29</cp:revision>
  <dcterms:modified xsi:type="dcterms:W3CDTF">2022-11-22T13:51:44Z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