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88" r:id="rId4"/>
    <p:sldId id="308" r:id="rId5"/>
    <p:sldId id="312" r:id="rId6"/>
    <p:sldId id="316" r:id="rId7"/>
    <p:sldId id="317" r:id="rId8"/>
    <p:sldId id="318" r:id="rId9"/>
    <p:sldId id="319" r:id="rId10"/>
    <p:sldId id="320" r:id="rId11"/>
    <p:sldId id="313" r:id="rId12"/>
    <p:sldId id="315" r:id="rId13"/>
    <p:sldId id="321" r:id="rId14"/>
    <p:sldId id="322" r:id="rId15"/>
    <p:sldId id="323" r:id="rId16"/>
    <p:sldId id="324" r:id="rId17"/>
    <p:sldId id="325" r:id="rId18"/>
    <p:sldId id="327" r:id="rId19"/>
    <p:sldId id="326" r:id="rId20"/>
    <p:sldId id="259" r:id="rId21"/>
    <p:sldId id="330" r:id="rId22"/>
    <p:sldId id="329" r:id="rId23"/>
    <p:sldId id="332" r:id="rId24"/>
    <p:sldId id="331" r:id="rId25"/>
    <p:sldId id="328" r:id="rId26"/>
    <p:sldId id="298" r:id="rId27"/>
    <p:sldId id="309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Helvetica" panose="020B0604020202020204" pitchFamily="34" charset="0"/>
      <p:regular r:id="rId38"/>
      <p:bold r:id="rId39"/>
      <p:italic r:id="rId40"/>
      <p:boldItalic r:id="rId41"/>
    </p:embeddedFont>
    <p:embeddedFont>
      <p:font typeface="Montserrat" panose="00000500000000000000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88AAB8-05BE-4719-900D-DC6FD972DB07}">
  <a:tblStyle styleId="{3A88AAB8-05BE-4719-900D-DC6FD97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5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41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648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89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7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ython-operators-complete-tutorial.html" TargetMode="External"/><Relationship Id="rId2" Type="http://schemas.openxmlformats.org/officeDocument/2006/relationships/hyperlink" Target="https://realpython.com/python-data-typ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ython/python_for_loops.asp" TargetMode="External"/><Relationship Id="rId5" Type="http://schemas.openxmlformats.org/officeDocument/2006/relationships/hyperlink" Target="https://www.programiz.com/python-programming/" TargetMode="External"/><Relationship Id="rId4" Type="http://schemas.openxmlformats.org/officeDocument/2006/relationships/hyperlink" Target="https://data-flair.training/blogs/python-operator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115257" y="2397753"/>
            <a:ext cx="7498800" cy="88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Python Control Flow</a:t>
            </a:r>
            <a:endParaRPr lang="en-US" altLang="ko-KR" sz="48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F6D8B-EC0C-460E-B14B-24D653A3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7" y="3524206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chemeClr val="dk1"/>
                </a:solidFill>
                <a:latin typeface="Montserrat"/>
                <a:sym typeface="Montserrat"/>
              </a:rPr>
              <a:t>Python </a:t>
            </a:r>
            <a:r>
              <a:rPr lang="en" sz="2800" b="1" dirty="0">
                <a:solidFill>
                  <a:srgbClr val="00B0F0"/>
                </a:solidFill>
                <a:latin typeface="Montserrat"/>
                <a:sym typeface="Montserrat"/>
              </a:rPr>
              <a:t>Loops</a:t>
            </a:r>
            <a:endParaRPr sz="2800" b="1" dirty="0">
              <a:solidFill>
                <a:srgbClr val="00B0F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1587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32" y="47274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3271827" y="-13416"/>
            <a:ext cx="3266538" cy="272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r>
              <a:rPr lang="en-IN" sz="2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hile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14E7C-0BDE-4707-91B9-992FDAA0F86C}"/>
              </a:ext>
            </a:extLst>
          </p:cNvPr>
          <p:cNvSpPr txBox="1"/>
          <p:nvPr/>
        </p:nvSpPr>
        <p:spPr>
          <a:xfrm>
            <a:off x="428878" y="590970"/>
            <a:ext cx="81891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Syntax: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nn-NO" sz="2000" dirty="0">
                <a:latin typeface="Consolas" panose="020B0609020204030204" pitchFamily="49" charset="0"/>
              </a:rPr>
              <a:t>Counter initialization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nn-NO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(checking condition):</a:t>
            </a:r>
            <a:br>
              <a:rPr lang="nn-NO" sz="2000" dirty="0"/>
            </a:br>
            <a:r>
              <a:rPr lang="nn-NO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sz="2000" dirty="0">
                <a:solidFill>
                  <a:srgbClr val="0000CD"/>
                </a:solidFill>
                <a:latin typeface="Consolas" panose="020B0609020204030204" pitchFamily="49" charset="0"/>
              </a:rPr>
              <a:t>executable statements 	</a:t>
            </a:r>
            <a:br>
              <a:rPr lang="nn-NO" sz="2000" dirty="0"/>
            </a:br>
            <a:r>
              <a:rPr lang="nn-NO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updation of a counter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Example</a:t>
            </a: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8000"/>
                </a:solidFill>
                <a:latin typeface=""/>
              </a:rPr>
              <a:t>sum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 0</a:t>
            </a:r>
          </a:p>
          <a:p>
            <a:r>
              <a:rPr lang="en-IN" sz="2000" dirty="0" err="1">
                <a:latin typeface=""/>
              </a:rPr>
              <a:t>i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=1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"Enter n")</a:t>
            </a:r>
          </a:p>
          <a:p>
            <a:r>
              <a:rPr lang="en-IN" sz="2000" dirty="0">
                <a:latin typeface=""/>
              </a:rPr>
              <a:t>n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2000" dirty="0">
                <a:solidFill>
                  <a:srgbClr val="008000"/>
                </a:solidFill>
                <a:latin typeface=""/>
              </a:rPr>
              <a:t>int(input())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while </a:t>
            </a:r>
            <a:r>
              <a:rPr lang="en-IN" sz="20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&lt;= n:</a:t>
            </a:r>
          </a:p>
          <a:p>
            <a:r>
              <a:rPr lang="en-IN" sz="2000" dirty="0">
                <a:latin typeface=""/>
              </a:rPr>
              <a:t>  </a:t>
            </a:r>
            <a:r>
              <a:rPr lang="en-IN" sz="2000" dirty="0">
                <a:solidFill>
                  <a:srgbClr val="008000"/>
                </a:solidFill>
                <a:latin typeface=""/>
              </a:rPr>
              <a:t>sum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2000" dirty="0" err="1">
                <a:solidFill>
                  <a:srgbClr val="008000"/>
                </a:solidFill>
                <a:latin typeface=""/>
              </a:rPr>
              <a:t>sum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+i</a:t>
            </a:r>
            <a:endParaRPr lang="en-IN" sz="2000" dirty="0">
              <a:solidFill>
                <a:srgbClr val="666666"/>
              </a:solidFill>
              <a:latin typeface=""/>
            </a:endParaRPr>
          </a:p>
          <a:p>
            <a:r>
              <a:rPr lang="en-IN" sz="2000" dirty="0">
                <a:latin typeface=""/>
              </a:rPr>
              <a:t>  </a:t>
            </a:r>
            <a:r>
              <a:rPr lang="en-IN" sz="2000" dirty="0" err="1">
                <a:latin typeface=""/>
              </a:rPr>
              <a:t>i</a:t>
            </a:r>
            <a:r>
              <a:rPr lang="en-IN" sz="2000" dirty="0">
                <a:latin typeface=""/>
              </a:rPr>
              <a:t>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+= 1</a:t>
            </a:r>
          </a:p>
          <a:p>
            <a:r>
              <a:rPr lang="en-US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"The sum of </a:t>
            </a:r>
            <a:r>
              <a:rPr lang="en-US" sz="2000" b="1" dirty="0" err="1">
                <a:solidFill>
                  <a:srgbClr val="BA2121"/>
                </a:solidFill>
                <a:latin typeface=""/>
              </a:rPr>
              <a:t>first",n,"terms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=",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sum)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174B6-BB42-493E-9D87-58E9FE5681C5}"/>
              </a:ext>
            </a:extLst>
          </p:cNvPr>
          <p:cNvSpPr txBox="1"/>
          <p:nvPr/>
        </p:nvSpPr>
        <p:spPr>
          <a:xfrm>
            <a:off x="4905096" y="2279362"/>
            <a:ext cx="3208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 n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The sum of first 4 terms= 10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115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b</a:t>
            </a:r>
            <a:r>
              <a:rPr lang="en" dirty="0"/>
              <a:t>reak and continue statements are same as C/C++/JAVA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32" y="47274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225310" y="-13416"/>
            <a:ext cx="4313055" cy="239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r>
              <a:rPr lang="en-IN" sz="2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hile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…else 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14E7C-0BDE-4707-91B9-992FDAA0F86C}"/>
              </a:ext>
            </a:extLst>
          </p:cNvPr>
          <p:cNvSpPr txBox="1"/>
          <p:nvPr/>
        </p:nvSpPr>
        <p:spPr>
          <a:xfrm>
            <a:off x="287267" y="704258"/>
            <a:ext cx="46407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>
                <a:latin typeface=""/>
              </a:rPr>
              <a:t>i</a:t>
            </a:r>
            <a:r>
              <a:rPr lang="en-IN" sz="2000" dirty="0">
                <a:latin typeface=""/>
              </a:rPr>
              <a:t>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 1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while </a:t>
            </a:r>
            <a:r>
              <a:rPr lang="en-IN" sz="20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&lt;7 :</a:t>
            </a:r>
          </a:p>
          <a:p>
            <a:r>
              <a:rPr lang="en-IN" sz="2000" dirty="0">
                <a:latin typeface=""/>
              </a:rPr>
              <a:t>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IN" sz="2000" dirty="0">
                <a:latin typeface=""/>
              </a:rPr>
              <a:t>  </a:t>
            </a:r>
            <a:r>
              <a:rPr lang="en-IN" sz="2000" dirty="0" err="1">
                <a:latin typeface=""/>
              </a:rPr>
              <a:t>i</a:t>
            </a:r>
            <a:r>
              <a:rPr lang="en-IN" sz="2000" dirty="0">
                <a:latin typeface=""/>
              </a:rPr>
              <a:t>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+= 1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else:</a:t>
            </a:r>
          </a:p>
          <a:p>
            <a:r>
              <a:rPr lang="en-US" sz="2000" dirty="0">
                <a:latin typeface="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2000" b="1" dirty="0" err="1">
                <a:solidFill>
                  <a:srgbClr val="BA2121"/>
                </a:solidFill>
                <a:latin typeface=""/>
              </a:rPr>
              <a:t>i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 is no longer less than 7")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174B6-BB42-493E-9D87-58E9FE5681C5}"/>
              </a:ext>
            </a:extLst>
          </p:cNvPr>
          <p:cNvSpPr txBox="1"/>
          <p:nvPr/>
        </p:nvSpPr>
        <p:spPr>
          <a:xfrm>
            <a:off x="5267913" y="2794035"/>
            <a:ext cx="32084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 err="1"/>
              <a:t>i</a:t>
            </a:r>
            <a:r>
              <a:rPr lang="en-US" sz="1600" dirty="0"/>
              <a:t> is no longer less than 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740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420785" y="527405"/>
            <a:ext cx="850472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</a:rPr>
              <a:t>The for loop is used for iterating over a sequence (a list, a tuple, a dictionary, a set, or a string).</a:t>
            </a:r>
            <a:r>
              <a:rPr lang="en-US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loop with a list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fr-FR" sz="2000" dirty="0">
                <a:latin typeface=""/>
              </a:rPr>
              <a:t>languages </a:t>
            </a:r>
            <a:r>
              <a:rPr lang="fr-FR" sz="2000" dirty="0">
                <a:solidFill>
                  <a:srgbClr val="666666"/>
                </a:solidFill>
                <a:latin typeface=""/>
              </a:rPr>
              <a:t>= [</a:t>
            </a:r>
            <a:r>
              <a:rPr lang="fr-FR" sz="2000" dirty="0">
                <a:solidFill>
                  <a:srgbClr val="BA2121"/>
                </a:solidFill>
                <a:latin typeface=""/>
              </a:rPr>
              <a:t>"C", "C++", "Java","Python"]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for l </a:t>
            </a:r>
            <a:r>
              <a:rPr lang="en-IN" sz="2000" b="1" dirty="0">
                <a:solidFill>
                  <a:srgbClr val="AA22FF"/>
                </a:solidFill>
                <a:latin typeface=""/>
              </a:rPr>
              <a:t>in languages:</a:t>
            </a:r>
          </a:p>
          <a:p>
            <a:r>
              <a:rPr lang="en-IN" sz="2000" dirty="0">
                <a:latin typeface=""/>
              </a:rPr>
              <a:t>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print(l)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815C4-8DCA-4EAE-AF28-9BC35462E9C2}"/>
              </a:ext>
            </a:extLst>
          </p:cNvPr>
          <p:cNvSpPr txBox="1"/>
          <p:nvPr/>
        </p:nvSpPr>
        <p:spPr>
          <a:xfrm>
            <a:off x="481475" y="3389727"/>
            <a:ext cx="4191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C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C++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Java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75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420785" y="527405"/>
            <a:ext cx="85047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loop with a </a:t>
            </a:r>
            <a:r>
              <a:rPr lang="en-US" altLang="en-US" sz="2000" b="1" dirty="0">
                <a:solidFill>
                  <a:srgbClr val="FFC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String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41EF5-0BAB-40E1-97CD-524593BC8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90" t="35083" r="65752" b="52620"/>
          <a:stretch/>
        </p:blipFill>
        <p:spPr>
          <a:xfrm>
            <a:off x="347958" y="1086565"/>
            <a:ext cx="4224042" cy="1188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EE906C-11D0-4EB3-94A5-A9CE7A88D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30" t="46743" r="77847" b="36756"/>
          <a:stretch/>
        </p:blipFill>
        <p:spPr>
          <a:xfrm>
            <a:off x="1205712" y="2410003"/>
            <a:ext cx="946769" cy="1425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9AD5A8-A29D-43B8-B534-C5DD21499E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49" t="48614" r="51947" b="34230"/>
          <a:stretch/>
        </p:blipFill>
        <p:spPr>
          <a:xfrm>
            <a:off x="4754072" y="1070952"/>
            <a:ext cx="4224042" cy="1500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5CE969-8085-4B2E-B3D7-656D80BD1B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49" t="65324" r="78216" b="26495"/>
          <a:stretch/>
        </p:blipFill>
        <p:spPr>
          <a:xfrm>
            <a:off x="4572000" y="2754967"/>
            <a:ext cx="1881400" cy="9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range() function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10393" y="527405"/>
            <a:ext cx="85047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000" b="0" i="0" dirty="0">
                <a:solidFill>
                  <a:srgbClr val="FF66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range()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0" i="0" dirty="0">
                <a:solidFill>
                  <a:srgbClr val="FF6600"/>
                </a:solidFill>
                <a:effectLst/>
                <a:latin typeface="Verdana" panose="020B0604030504040204" pitchFamily="34" charset="0"/>
              </a:rPr>
              <a:t>function returns a sequence of numbers, starting from 0 by default, and increments by 1 (by default), and ends at a specified number(n -1).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FF1FF9-900C-4C81-B24A-1FB37D5D6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08" t="45310" r="64425" b="28960"/>
          <a:stretch/>
        </p:blipFill>
        <p:spPr>
          <a:xfrm>
            <a:off x="360095" y="1969217"/>
            <a:ext cx="2609682" cy="1890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57A6DE-69F8-4558-95D1-2A92C6F10C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64" t="44995" r="60796" b="27316"/>
          <a:stretch/>
        </p:blipFill>
        <p:spPr>
          <a:xfrm>
            <a:off x="3346056" y="1969217"/>
            <a:ext cx="2609682" cy="1963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20338E-2DB1-4035-9DBA-D69AAF8372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08" t="45310" r="59734" b="31724"/>
          <a:stretch/>
        </p:blipFill>
        <p:spPr>
          <a:xfrm>
            <a:off x="6148527" y="1981108"/>
            <a:ext cx="2702740" cy="19273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DA7AD6-DE0A-4181-ACCC-5A576A247AC0}"/>
              </a:ext>
            </a:extLst>
          </p:cNvPr>
          <p:cNvSpPr txBox="1"/>
          <p:nvPr/>
        </p:nvSpPr>
        <p:spPr>
          <a:xfrm>
            <a:off x="564418" y="4246763"/>
            <a:ext cx="1865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without start and increment part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E7DAE9-559F-4E46-9F7A-75109233F18E}"/>
              </a:ext>
            </a:extLst>
          </p:cNvPr>
          <p:cNvSpPr txBox="1"/>
          <p:nvPr/>
        </p:nvSpPr>
        <p:spPr>
          <a:xfrm>
            <a:off x="3346056" y="4247733"/>
            <a:ext cx="186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without  increment part(</a:t>
            </a:r>
            <a:r>
              <a:rPr lang="en-US" sz="1600" b="1" dirty="0" err="1">
                <a:solidFill>
                  <a:srgbClr val="002060"/>
                </a:solidFill>
              </a:rPr>
              <a:t>start,end</a:t>
            </a:r>
            <a:r>
              <a:rPr lang="en-US" sz="1600" b="1" dirty="0">
                <a:solidFill>
                  <a:srgbClr val="002060"/>
                </a:solidFill>
              </a:rPr>
              <a:t>)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DC7A4-93AA-46B5-9B50-8540AF66363B}"/>
              </a:ext>
            </a:extLst>
          </p:cNvPr>
          <p:cNvSpPr txBox="1"/>
          <p:nvPr/>
        </p:nvSpPr>
        <p:spPr>
          <a:xfrm>
            <a:off x="6567289" y="4246763"/>
            <a:ext cx="1865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with All 3 parts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5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range() function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A7AD6-DE0A-4181-ACCC-5A576A247AC0}"/>
              </a:ext>
            </a:extLst>
          </p:cNvPr>
          <p:cNvSpPr txBox="1"/>
          <p:nvPr/>
        </p:nvSpPr>
        <p:spPr>
          <a:xfrm>
            <a:off x="3327547" y="3651900"/>
            <a:ext cx="242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Reverse order printing</a:t>
            </a:r>
            <a:endParaRPr lang="en-IN" sz="1600" b="1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8CEFA-F340-4D11-BFC3-4EE3BBCB5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3" t="35713" r="56018" b="23067"/>
          <a:stretch/>
        </p:blipFill>
        <p:spPr>
          <a:xfrm>
            <a:off x="469337" y="1092425"/>
            <a:ext cx="3455299" cy="2468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B8C28-0527-4A51-BD64-EE24B4C43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46" t="36028" r="58673" b="33137"/>
          <a:stretch/>
        </p:blipFill>
        <p:spPr>
          <a:xfrm>
            <a:off x="4572000" y="1157161"/>
            <a:ext cx="2896949" cy="21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Nested loops can be used as we use in C/C++/Java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836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pass statement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13288" y="527405"/>
            <a:ext cx="88203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000" b="1" i="0" dirty="0">
                <a:solidFill>
                  <a:srgbClr val="00B050"/>
                </a:solidFill>
                <a:effectLst/>
                <a:latin typeface="+mj-lt"/>
              </a:rPr>
              <a:t>The pass statement is a null statement.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000" b="1" dirty="0">
                <a:solidFill>
                  <a:srgbClr val="FF0066"/>
                </a:solidFill>
                <a:latin typeface="+mj-lt"/>
              </a:rPr>
              <a:t>N</a:t>
            </a:r>
            <a:r>
              <a:rPr lang="en-US" sz="2000" b="1" i="0" dirty="0">
                <a:solidFill>
                  <a:srgbClr val="FF0066"/>
                </a:solidFill>
                <a:effectLst/>
                <a:latin typeface="+mj-lt"/>
              </a:rPr>
              <a:t>othing happens when the pass is executed. It results in no operation (NOP).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</a:rPr>
              <a:t>In Python a loop or function cannot have an empty body. </a:t>
            </a:r>
            <a:r>
              <a:rPr lang="en-US" altLang="en-US" sz="2000" b="1" dirty="0">
                <a:solidFill>
                  <a:srgbClr val="7030A0"/>
                </a:solidFill>
                <a:ea typeface="Times New Roman" panose="02020603050405020304" pitchFamily="18" charset="0"/>
              </a:rPr>
              <a:t>Suppose we have a loop or a function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7030A0"/>
                </a:solidFill>
                <a:latin typeface="+mj-lt"/>
                <a:ea typeface="Times New Roman" panose="02020603050405020304" pitchFamily="18" charset="0"/>
              </a:rPr>
              <a:t>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</a:rPr>
              <a:t>hat is not implemented yet, but we want to implement it in the future.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+mj-lt"/>
                <a:ea typeface="Times New Roman" panose="02020603050405020304" pitchFamily="18" charset="0"/>
              </a:rPr>
              <a:t>So, we use the pass statement to construct a body that does nothing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3B45F-0478-46C0-92FD-F2AE1DCA4EE6}"/>
              </a:ext>
            </a:extLst>
          </p:cNvPr>
          <p:cNvSpPr txBox="1"/>
          <p:nvPr/>
        </p:nvSpPr>
        <p:spPr>
          <a:xfrm>
            <a:off x="323682" y="3123554"/>
            <a:ext cx="245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>
                <a:latin typeface=""/>
              </a:rPr>
              <a:t>list1 </a:t>
            </a:r>
            <a:r>
              <a:rPr lang="da-DK" sz="1800" dirty="0">
                <a:solidFill>
                  <a:srgbClr val="666666"/>
                </a:solidFill>
                <a:latin typeface=""/>
              </a:rPr>
              <a:t>= [</a:t>
            </a:r>
            <a:r>
              <a:rPr lang="da-DK" sz="1800" dirty="0">
                <a:solidFill>
                  <a:srgbClr val="BA2121"/>
                </a:solidFill>
                <a:latin typeface=""/>
              </a:rPr>
              <a:t>'p', 'a', 's', 's']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val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list1: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pass</a:t>
            </a:r>
          </a:p>
          <a:p>
            <a:endParaRPr lang="en-IN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917B3-FF7B-4E75-8450-2A16137F59F0}"/>
              </a:ext>
            </a:extLst>
          </p:cNvPr>
          <p:cNvSpPr txBox="1"/>
          <p:nvPr/>
        </p:nvSpPr>
        <p:spPr>
          <a:xfrm>
            <a:off x="3431022" y="3123554"/>
            <a:ext cx="218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fun(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args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pass</a:t>
            </a:r>
          </a:p>
          <a:p>
            <a:endParaRPr lang="en-IN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B85E0-6EE0-4E8D-A47E-C30FA60083CB}"/>
              </a:ext>
            </a:extLst>
          </p:cNvPr>
          <p:cNvSpPr txBox="1"/>
          <p:nvPr/>
        </p:nvSpPr>
        <p:spPr>
          <a:xfrm>
            <a:off x="6360342" y="3123554"/>
            <a:ext cx="226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MyClass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pass 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0954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Manishkumar R Solanki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hlinkClick r:id="rId3"/>
              </a:rPr>
              <a:t>manish_ratilal2002@yahoo.com</a:t>
            </a:r>
            <a:endParaRPr lang="fr-FR" sz="2400" dirty="0"/>
          </a:p>
          <a:p>
            <a:pPr lvl="0">
              <a:spcBef>
                <a:spcPts val="0"/>
              </a:spcBef>
              <a:buNone/>
            </a:pPr>
            <a:r>
              <a:rPr lang="fr-FR" sz="2400" dirty="0"/>
              <a:t>SBMP</a:t>
            </a:r>
            <a:endParaRPr lang="en"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/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813014" y="2330515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Exercises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Exercises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F37E6-5F6C-4EBE-9316-F92F86AB17F9}"/>
              </a:ext>
            </a:extLst>
          </p:cNvPr>
          <p:cNvSpPr txBox="1"/>
          <p:nvPr/>
        </p:nvSpPr>
        <p:spPr>
          <a:xfrm>
            <a:off x="598811" y="448091"/>
            <a:ext cx="80596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sz="1800" b="1" i="0" dirty="0">
                <a:solidFill>
                  <a:srgbClr val="00B050"/>
                </a:solidFill>
                <a:effectLst/>
                <a:latin typeface="Helvetica" panose="020B0604020202020204" pitchFamily="34" charset="0"/>
              </a:rPr>
              <a:t>Write a Python program to check a triangle is equilateral, isosceles or scalene. </a:t>
            </a:r>
          </a:p>
          <a:p>
            <a:pPr algn="just"/>
            <a:r>
              <a:rPr lang="en-US" sz="1800" i="0" u="sng" dirty="0">
                <a:effectLst/>
                <a:latin typeface="Helvetica" panose="020B0604020202020204" pitchFamily="34" charset="0"/>
              </a:rPr>
              <a:t>Note :</a:t>
            </a:r>
          </a:p>
          <a:p>
            <a:pPr algn="just"/>
            <a:r>
              <a:rPr lang="en-US" sz="1800" i="0" dirty="0">
                <a:solidFill>
                  <a:srgbClr val="FF0066"/>
                </a:solidFill>
                <a:effectLst/>
                <a:latin typeface="Helvetica" panose="020B0604020202020204" pitchFamily="34" charset="0"/>
              </a:rPr>
              <a:t>An equilateral triangle is a triangle in which all three sides are equal.</a:t>
            </a:r>
          </a:p>
          <a:p>
            <a:pPr algn="just"/>
            <a:r>
              <a:rPr lang="en-US" sz="1800" i="0" dirty="0">
                <a:solidFill>
                  <a:srgbClr val="FF0066"/>
                </a:solidFill>
                <a:effectLst/>
                <a:latin typeface="Helvetica" panose="020B0604020202020204" pitchFamily="34" charset="0"/>
              </a:rPr>
              <a:t>A scalene triangle is a triangle that has three unequal sides.</a:t>
            </a:r>
          </a:p>
          <a:p>
            <a:pPr algn="just"/>
            <a:r>
              <a:rPr lang="en-US" sz="1800" i="0" dirty="0">
                <a:solidFill>
                  <a:srgbClr val="FF0066"/>
                </a:solidFill>
                <a:effectLst/>
                <a:latin typeface="Helvetica" panose="020B0604020202020204" pitchFamily="34" charset="0"/>
              </a:rPr>
              <a:t>An isosceles triangle is a triangle with (at least) two equal sides</a:t>
            </a:r>
            <a:r>
              <a:rPr lang="en-US" sz="1800" i="0" dirty="0">
                <a:effectLst/>
                <a:latin typeface="Helvetica" panose="020B0604020202020204" pitchFamily="34" charset="0"/>
              </a:rPr>
              <a:t>.</a:t>
            </a:r>
          </a:p>
          <a:p>
            <a:pPr algn="just"/>
            <a:endParaRPr lang="en-US" sz="1800" i="0" dirty="0">
              <a:effectLst/>
              <a:latin typeface="Helvetica" panose="020B0604020202020204" pitchFamily="34" charset="0"/>
            </a:endParaRPr>
          </a:p>
          <a:p>
            <a:pPr algn="just"/>
            <a:r>
              <a:rPr lang="en-US" sz="1800" i="0" dirty="0">
                <a:effectLst/>
                <a:latin typeface="Helvetica" panose="020B0604020202020204" pitchFamily="34" charset="0"/>
              </a:rPr>
              <a:t>Expected Output:</a:t>
            </a:r>
          </a:p>
          <a:p>
            <a:pPr algn="just"/>
            <a:endParaRPr lang="en-US" sz="1800" i="0" dirty="0">
              <a:effectLst/>
              <a:latin typeface="Helvetica" panose="020B0604020202020204" pitchFamily="34" charset="0"/>
            </a:endParaRPr>
          </a:p>
          <a:p>
            <a:pPr algn="just"/>
            <a:r>
              <a:rPr lang="en-US" sz="1800" i="0" dirty="0">
                <a:solidFill>
                  <a:srgbClr val="002060"/>
                </a:solidFill>
                <a:effectLst/>
                <a:latin typeface="Helvetica" panose="020B0604020202020204" pitchFamily="34" charset="0"/>
              </a:rPr>
              <a:t>Input lengths of the triangle sides:                                    </a:t>
            </a:r>
          </a:p>
          <a:p>
            <a:pPr algn="just"/>
            <a:r>
              <a:rPr lang="en-US" sz="1800" i="0" dirty="0">
                <a:solidFill>
                  <a:srgbClr val="002060"/>
                </a:solidFill>
                <a:effectLst/>
                <a:latin typeface="Helvetica" panose="020B0604020202020204" pitchFamily="34" charset="0"/>
              </a:rPr>
              <a:t>x: 6                                                                    </a:t>
            </a:r>
          </a:p>
          <a:p>
            <a:pPr algn="just"/>
            <a:r>
              <a:rPr lang="en-US" sz="1800" i="0" dirty="0">
                <a:solidFill>
                  <a:srgbClr val="002060"/>
                </a:solidFill>
                <a:effectLst/>
                <a:latin typeface="Helvetica" panose="020B0604020202020204" pitchFamily="34" charset="0"/>
              </a:rPr>
              <a:t>y: 8                                                                    </a:t>
            </a:r>
          </a:p>
          <a:p>
            <a:pPr algn="just"/>
            <a:r>
              <a:rPr lang="en-US" sz="1800" i="0" dirty="0">
                <a:solidFill>
                  <a:srgbClr val="002060"/>
                </a:solidFill>
                <a:effectLst/>
                <a:latin typeface="Helvetica" panose="020B0604020202020204" pitchFamily="34" charset="0"/>
              </a:rPr>
              <a:t>z: 12                                                                   </a:t>
            </a:r>
          </a:p>
          <a:p>
            <a:pPr algn="just"/>
            <a:r>
              <a:rPr lang="en-US" sz="1800" i="0" dirty="0">
                <a:solidFill>
                  <a:srgbClr val="002060"/>
                </a:solidFill>
                <a:effectLst/>
                <a:latin typeface="Helvetica" panose="020B0604020202020204" pitchFamily="34" charset="0"/>
              </a:rPr>
              <a:t>Scalene triangle </a:t>
            </a: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4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Exercises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F37E6-5F6C-4EBE-9316-F92F86AB17F9}"/>
              </a:ext>
            </a:extLst>
          </p:cNvPr>
          <p:cNvSpPr txBox="1"/>
          <p:nvPr/>
        </p:nvSpPr>
        <p:spPr>
          <a:xfrm>
            <a:off x="314879" y="647363"/>
            <a:ext cx="86996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algn="just"/>
            <a:r>
              <a:rPr lang="en-US" sz="2000" b="1" dirty="0">
                <a:latin typeface="Helvetica" panose="020B0604020202020204" pitchFamily="34" charset="0"/>
              </a:rPr>
              <a:t>Q:</a:t>
            </a:r>
            <a:r>
              <a:rPr lang="en-US" sz="20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7030A0"/>
                </a:solidFill>
                <a:effectLst/>
                <a:latin typeface="Helvetica" panose="020B0604020202020204" pitchFamily="34" charset="0"/>
              </a:rPr>
              <a:t>Write a Python program which iterates the integers from 1 to 50. For multiples of three print "Fizz" instead of the number and for the multiples of five print "Buzz". For numbers which are multiples of both three and five print "</a:t>
            </a:r>
            <a:r>
              <a:rPr lang="en-US" sz="2000" b="0" i="0" dirty="0" err="1">
                <a:solidFill>
                  <a:srgbClr val="7030A0"/>
                </a:solidFill>
                <a:effectLst/>
                <a:latin typeface="Helvetica" panose="020B0604020202020204" pitchFamily="34" charset="0"/>
              </a:rPr>
              <a:t>FizzBuzz</a:t>
            </a:r>
            <a:r>
              <a:rPr lang="en-US" sz="2000" b="0" i="0" dirty="0">
                <a:solidFill>
                  <a:srgbClr val="7030A0"/>
                </a:solidFill>
                <a:effectLst/>
                <a:latin typeface="Helvetica" panose="020B0604020202020204" pitchFamily="34" charset="0"/>
              </a:rPr>
              <a:t>".</a:t>
            </a:r>
          </a:p>
          <a:p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b="0" i="1" dirty="0">
                <a:solidFill>
                  <a:srgbClr val="00B050"/>
                </a:solidFill>
                <a:effectLst/>
                <a:latin typeface="Helvetica" panose="020B0604020202020204" pitchFamily="34" charset="0"/>
              </a:rPr>
              <a:t>Sample Output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Helvetica" panose="020B0604020202020204" pitchFamily="34" charset="0"/>
              </a:rPr>
              <a:t> :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b="0" i="0" dirty="0" err="1">
                <a:solidFill>
                  <a:srgbClr val="FF0066"/>
                </a:solidFill>
                <a:effectLst/>
                <a:latin typeface="Helvetica" panose="020B0604020202020204" pitchFamily="34" charset="0"/>
              </a:rPr>
              <a:t>fizzbuzz</a:t>
            </a:r>
            <a:br>
              <a:rPr lang="en-US" sz="2000" dirty="0">
                <a:solidFill>
                  <a:srgbClr val="FF0066"/>
                </a:solidFill>
              </a:rPr>
            </a:br>
            <a:r>
              <a:rPr lang="en-US" sz="2000" b="0" i="0" dirty="0">
                <a:solidFill>
                  <a:srgbClr val="FF0066"/>
                </a:solidFill>
                <a:effectLst/>
                <a:latin typeface="Helvetica" panose="020B0604020202020204" pitchFamily="34" charset="0"/>
              </a:rPr>
              <a:t>1</a:t>
            </a:r>
            <a:br>
              <a:rPr lang="en-US" sz="2000" dirty="0">
                <a:solidFill>
                  <a:srgbClr val="FF0066"/>
                </a:solidFill>
              </a:rPr>
            </a:br>
            <a:r>
              <a:rPr lang="en-US" sz="2000" b="0" i="0" dirty="0">
                <a:solidFill>
                  <a:srgbClr val="FF0066"/>
                </a:solidFill>
                <a:effectLst/>
                <a:latin typeface="Helvetica" panose="020B0604020202020204" pitchFamily="34" charset="0"/>
              </a:rPr>
              <a:t>2</a:t>
            </a:r>
            <a:br>
              <a:rPr lang="en-US" sz="2000" dirty="0">
                <a:solidFill>
                  <a:srgbClr val="FF0066"/>
                </a:solidFill>
              </a:rPr>
            </a:br>
            <a:r>
              <a:rPr lang="en-US" sz="2000" b="0" i="0" dirty="0">
                <a:solidFill>
                  <a:srgbClr val="FF0066"/>
                </a:solidFill>
                <a:effectLst/>
                <a:latin typeface="Helvetica" panose="020B0604020202020204" pitchFamily="34" charset="0"/>
              </a:rPr>
              <a:t>fizz</a:t>
            </a:r>
            <a:br>
              <a:rPr lang="en-US" sz="2000" dirty="0">
                <a:solidFill>
                  <a:srgbClr val="FF0066"/>
                </a:solidFill>
              </a:rPr>
            </a:br>
            <a:r>
              <a:rPr lang="en-US" sz="2000" b="0" i="0" dirty="0">
                <a:solidFill>
                  <a:srgbClr val="FF0066"/>
                </a:solidFill>
                <a:effectLst/>
                <a:latin typeface="Helvetica" panose="020B0604020202020204" pitchFamily="34" charset="0"/>
              </a:rPr>
              <a:t>4</a:t>
            </a:r>
            <a:br>
              <a:rPr lang="en-US" sz="2000" dirty="0">
                <a:solidFill>
                  <a:srgbClr val="FF0066"/>
                </a:solidFill>
              </a:rPr>
            </a:br>
            <a:r>
              <a:rPr lang="en-US" sz="2000" b="0" i="0" dirty="0">
                <a:solidFill>
                  <a:srgbClr val="FF0066"/>
                </a:solidFill>
                <a:effectLst/>
                <a:latin typeface="Helvetica" panose="020B0604020202020204" pitchFamily="34" charset="0"/>
              </a:rPr>
              <a:t>buzz</a:t>
            </a:r>
            <a:endParaRPr lang="en-IN" sz="2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9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Exercises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F37E6-5F6C-4EBE-9316-F92F86AB17F9}"/>
              </a:ext>
            </a:extLst>
          </p:cNvPr>
          <p:cNvSpPr txBox="1"/>
          <p:nvPr/>
        </p:nvSpPr>
        <p:spPr>
          <a:xfrm>
            <a:off x="314879" y="647363"/>
            <a:ext cx="86996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b="1" dirty="0">
                <a:latin typeface="Helvetica" panose="020B0604020202020204" pitchFamily="34" charset="0"/>
              </a:rPr>
              <a:t>Q:</a:t>
            </a:r>
            <a:r>
              <a:rPr lang="en-US" sz="20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7030A0"/>
                </a:solidFill>
                <a:effectLst/>
                <a:latin typeface="Helvetica" panose="020B0604020202020204" pitchFamily="34" charset="0"/>
              </a:rPr>
              <a:t>Write a Python program which calculates the frequency of students for the given range of marks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Helvetica" panose="020B0604020202020204" pitchFamily="34" charset="0"/>
              </a:rPr>
              <a:t>: </a:t>
            </a:r>
          </a:p>
          <a:p>
            <a:r>
              <a:rPr lang="en-US" sz="2000" dirty="0">
                <a:solidFill>
                  <a:srgbClr val="00B050"/>
                </a:solidFill>
                <a:latin typeface="Helvetica" panose="020B0604020202020204" pitchFamily="34" charset="0"/>
              </a:rPr>
              <a:t>i.e. </a:t>
            </a:r>
            <a:r>
              <a:rPr lang="en-US" sz="2000" b="0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For the marks entered for 20 students out of 100</a:t>
            </a:r>
          </a:p>
          <a:p>
            <a:pPr marL="457200" indent="-457200">
              <a:buAutoNum type="alphaLcPeriod"/>
            </a:pPr>
            <a:r>
              <a:rPr lang="en-US" sz="2000" dirty="0">
                <a:solidFill>
                  <a:srgbClr val="00B050"/>
                </a:solidFill>
                <a:latin typeface="Helvetica" panose="020B0604020202020204" pitchFamily="34" charset="0"/>
              </a:rPr>
              <a:t>0-39   = 2</a:t>
            </a:r>
          </a:p>
          <a:p>
            <a:pPr marL="457200" indent="-457200">
              <a:buAutoNum type="alphaLcPeriod"/>
            </a:pPr>
            <a:r>
              <a:rPr lang="en-US" sz="2000" dirty="0">
                <a:solidFill>
                  <a:srgbClr val="00B050"/>
                </a:solidFill>
                <a:latin typeface="Helvetica" panose="020B0604020202020204" pitchFamily="34" charset="0"/>
              </a:rPr>
              <a:t>40-59 = 4</a:t>
            </a:r>
          </a:p>
          <a:p>
            <a:pPr marL="457200" indent="-457200">
              <a:buAutoNum type="alphaLcPeriod"/>
            </a:pPr>
            <a:r>
              <a:rPr lang="en-US" sz="2000" dirty="0">
                <a:solidFill>
                  <a:srgbClr val="00B050"/>
                </a:solidFill>
                <a:latin typeface="Helvetica" panose="020B0604020202020204" pitchFamily="34" charset="0"/>
              </a:rPr>
              <a:t>60-69 = 10</a:t>
            </a:r>
          </a:p>
          <a:p>
            <a:pPr marL="457200" indent="-457200">
              <a:buAutoNum type="alphaLcPeriod"/>
            </a:pPr>
            <a:r>
              <a:rPr lang="en-US" sz="2000" dirty="0">
                <a:solidFill>
                  <a:srgbClr val="00B050"/>
                </a:solidFill>
                <a:latin typeface="Helvetica" panose="020B0604020202020204" pitchFamily="34" charset="0"/>
              </a:rPr>
              <a:t>70-89 = 3</a:t>
            </a:r>
          </a:p>
          <a:p>
            <a:pPr marL="457200" indent="-457200">
              <a:buAutoNum type="alphaLcPeriod"/>
            </a:pPr>
            <a:r>
              <a:rPr lang="en-US" sz="2000" dirty="0">
                <a:solidFill>
                  <a:srgbClr val="00B050"/>
                </a:solidFill>
                <a:latin typeface="Helvetica" panose="020B0604020202020204" pitchFamily="34" charset="0"/>
              </a:rPr>
              <a:t>90-100=1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IN" sz="2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47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Exercises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F37E6-5F6C-4EBE-9316-F92F86AB17F9}"/>
              </a:ext>
            </a:extLst>
          </p:cNvPr>
          <p:cNvSpPr txBox="1"/>
          <p:nvPr/>
        </p:nvSpPr>
        <p:spPr>
          <a:xfrm>
            <a:off x="314879" y="647363"/>
            <a:ext cx="80596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b="1" dirty="0">
                <a:solidFill>
                  <a:srgbClr val="00B050"/>
                </a:solidFill>
                <a:latin typeface="Helvetica" panose="020B0604020202020204" pitchFamily="34" charset="0"/>
              </a:rPr>
              <a:t>Q: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Helvetica" panose="020B0604020202020204" pitchFamily="34" charset="0"/>
              </a:rPr>
              <a:t>Write a Python program to create the multiplication table (from 1 to 10) of a number. </a:t>
            </a:r>
          </a:p>
          <a:p>
            <a:endParaRPr lang="en-US" sz="1600" b="1" i="0" dirty="0">
              <a:effectLst/>
              <a:latin typeface="Helvetica" panose="020B0604020202020204" pitchFamily="34" charset="0"/>
            </a:endParaRPr>
          </a:p>
          <a:p>
            <a:r>
              <a:rPr lang="en-US" sz="1600" b="1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Expected Output:</a:t>
            </a:r>
          </a:p>
          <a:p>
            <a:r>
              <a:rPr lang="en-US" sz="1600" b="1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Input a number: 6                                                       </a:t>
            </a:r>
          </a:p>
          <a:p>
            <a:r>
              <a:rPr lang="en-US" sz="1600" b="1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6 x 1 = 6                                                               </a:t>
            </a:r>
          </a:p>
          <a:p>
            <a:r>
              <a:rPr lang="en-US" sz="1600" b="1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6 x 2 = 12                                                              </a:t>
            </a:r>
          </a:p>
          <a:p>
            <a:r>
              <a:rPr lang="en-US" sz="1600" b="1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6 x 3 = 18                                                              </a:t>
            </a:r>
          </a:p>
          <a:p>
            <a:r>
              <a:rPr lang="en-US" sz="1600" b="1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6 x 4 = 24                                                              </a:t>
            </a:r>
          </a:p>
          <a:p>
            <a:r>
              <a:rPr lang="en-US" sz="1600" b="1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6 x 5 = 30                                                              </a:t>
            </a:r>
          </a:p>
          <a:p>
            <a:r>
              <a:rPr lang="en-US" sz="1600" b="1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6 x 6 = 36                                                              </a:t>
            </a:r>
          </a:p>
          <a:p>
            <a:r>
              <a:rPr lang="en-US" sz="1600" b="1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6 x 7 = 42                                                              </a:t>
            </a:r>
          </a:p>
          <a:p>
            <a:r>
              <a:rPr lang="en-US" sz="1600" b="1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6 x 8 = 48                                                              </a:t>
            </a:r>
          </a:p>
          <a:p>
            <a:r>
              <a:rPr lang="en-US" sz="1600" b="1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6 x 9 = 54                                                              </a:t>
            </a:r>
          </a:p>
          <a:p>
            <a:r>
              <a:rPr lang="en-US" sz="1600" b="1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6 x 10 = 60 </a:t>
            </a:r>
            <a:endParaRPr lang="en-IN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87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Exercises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F37E6-5F6C-4EBE-9316-F92F86AB17F9}"/>
              </a:ext>
            </a:extLst>
          </p:cNvPr>
          <p:cNvSpPr txBox="1"/>
          <p:nvPr/>
        </p:nvSpPr>
        <p:spPr>
          <a:xfrm>
            <a:off x="307497" y="679730"/>
            <a:ext cx="876367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Q1: Write a Python script to calculate the BMI of a person.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BMI Categories: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Underweight = &lt;18.5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Normal weight = 18.5–24.9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Overweight = 25–29.9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Obesity = BMI of 30 or greater</a:t>
            </a:r>
            <a:endParaRPr lang="en-US" sz="1800" dirty="0">
              <a:solidFill>
                <a:srgbClr val="C00000"/>
              </a:solidFill>
            </a:endParaRPr>
          </a:p>
          <a:p>
            <a:pPr algn="just"/>
            <a:r>
              <a:rPr lang="en-US" sz="2000" dirty="0">
                <a:solidFill>
                  <a:srgbClr val="00B050"/>
                </a:solidFill>
              </a:rPr>
              <a:t>Q2: Write a Python script to calculate the summation of first 20 natural numbers.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Q3: Calculate electricity bill of your house.</a:t>
            </a:r>
          </a:p>
          <a:p>
            <a:pPr algn="just"/>
            <a:r>
              <a:rPr lang="en-US" sz="2000" dirty="0">
                <a:solidFill>
                  <a:srgbClr val="FF0066"/>
                </a:solidFill>
              </a:rPr>
              <a:t>Q4: Calculate the net salary of an employee from the given details of basic salary, allowances and income tax slabs.</a:t>
            </a:r>
          </a:p>
          <a:p>
            <a:pPr algn="just"/>
            <a:r>
              <a:rPr lang="en-US" sz="2000" dirty="0">
                <a:solidFill>
                  <a:srgbClr val="FF0066"/>
                </a:solidFill>
              </a:rPr>
              <a:t>Q5: Factorial of a given number.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</a:rPr>
              <a:t>Q6: Triangle Pattern Programs of  C/C++</a:t>
            </a:r>
          </a:p>
          <a:p>
            <a:pPr algn="just"/>
            <a:r>
              <a:rPr lang="en-IN" sz="2000" dirty="0"/>
              <a:t>Q7: Mathematical Series Problems</a:t>
            </a:r>
          </a:p>
        </p:txBody>
      </p:sp>
    </p:spTree>
    <p:extLst>
      <p:ext uri="{BB962C8B-B14F-4D97-AF65-F5344CB8AC3E}">
        <p14:creationId xmlns:p14="http://schemas.microsoft.com/office/powerpoint/2010/main" val="1931675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3A8B-5EE9-4E72-A009-83A0C85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0D9A-1703-455D-A3FF-731C1871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76" y="0"/>
            <a:ext cx="7154896" cy="4661400"/>
          </a:xfrm>
        </p:spPr>
        <p:txBody>
          <a:bodyPr/>
          <a:lstStyle/>
          <a:p>
            <a:r>
              <a:rPr lang="en-IN" sz="1800" u="sng" dirty="0">
                <a:solidFill>
                  <a:srgbClr val="000000"/>
                </a:solidFill>
                <a:latin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https://realpython.com/python-data-types/</a:t>
            </a:r>
            <a:endParaRPr lang="en-IN" sz="1800" u="sng" dirty="0">
              <a:solidFill>
                <a:srgbClr val="000000"/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https://www.guru99.com/python-operators-complete-tutorial.html</a:t>
            </a:r>
            <a:endParaRPr lang="en-US" sz="18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https://data-flair.training/blogs/python-operator/</a:t>
            </a:r>
            <a:r>
              <a:rPr lang="en-US" sz="18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(python operator image)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https://www.programiz.com/python-programming/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6"/>
              </a:rPr>
              <a:t>https://www.w3schools.com/python/python_for_loops.asp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</a:rPr>
              <a:t>Exercises: https://www.w3resource.com/python-exercises/python-conditional-statements-and-loop-exercises.php</a:t>
            </a: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81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accent3"/>
                </a:solidFill>
              </a:rPr>
              <a:t>THANKS!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Any questions?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You can find me at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-US" sz="2400" dirty="0"/>
              <a:t>manish_ratilal2002@yahoo.com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9456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Students will be able to:</a:t>
            </a:r>
            <a:endParaRPr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3535E-FAC8-48D9-A38C-0446EDB938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68665" y="783214"/>
            <a:ext cx="6603101" cy="466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Apply different types of if statements in Python programs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Apply switcher statements in Python programs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Apply while and for loops in Python programs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Use range() function in Python programs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C000"/>
                </a:solidFill>
              </a:rPr>
              <a:t>Use pass statement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76200" indent="0">
              <a:buNone/>
            </a:pPr>
            <a:endParaRPr lang="en-IN" dirty="0"/>
          </a:p>
        </p:txBody>
      </p:sp>
      <p:grpSp>
        <p:nvGrpSpPr>
          <p:cNvPr id="13" name="Shape 314">
            <a:extLst>
              <a:ext uri="{FF2B5EF4-FFF2-40B4-BE49-F238E27FC236}">
                <a16:creationId xmlns:a16="http://schemas.microsoft.com/office/drawing/2014/main" id="{E6EE1B53-F4A9-483F-8A23-0D58D7E21973}"/>
              </a:ext>
            </a:extLst>
          </p:cNvPr>
          <p:cNvGrpSpPr/>
          <p:nvPr/>
        </p:nvGrpSpPr>
        <p:grpSpPr>
          <a:xfrm>
            <a:off x="8035390" y="119670"/>
            <a:ext cx="852361" cy="810915"/>
            <a:chOff x="584925" y="238125"/>
            <a:chExt cx="415200" cy="525100"/>
          </a:xfrm>
        </p:grpSpPr>
        <p:sp>
          <p:nvSpPr>
            <p:cNvPr id="14" name="Shape 315">
              <a:extLst>
                <a:ext uri="{FF2B5EF4-FFF2-40B4-BE49-F238E27FC236}">
                  <a16:creationId xmlns:a16="http://schemas.microsoft.com/office/drawing/2014/main" id="{DE3B8BF6-B7D3-4A74-AF49-35C1786ABBF8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16">
              <a:extLst>
                <a:ext uri="{FF2B5EF4-FFF2-40B4-BE49-F238E27FC236}">
                  <a16:creationId xmlns:a16="http://schemas.microsoft.com/office/drawing/2014/main" id="{9FAFE8E6-2C70-437D-86ED-319196BA6B0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17">
              <a:extLst>
                <a:ext uri="{FF2B5EF4-FFF2-40B4-BE49-F238E27FC236}">
                  <a16:creationId xmlns:a16="http://schemas.microsoft.com/office/drawing/2014/main" id="{454CA80A-2EEF-4CC3-9386-149686E82DC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18">
              <a:extLst>
                <a:ext uri="{FF2B5EF4-FFF2-40B4-BE49-F238E27FC236}">
                  <a16:creationId xmlns:a16="http://schemas.microsoft.com/office/drawing/2014/main" id="{5716F5D0-9B69-445F-BD52-43C611DD552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19">
              <a:extLst>
                <a:ext uri="{FF2B5EF4-FFF2-40B4-BE49-F238E27FC236}">
                  <a16:creationId xmlns:a16="http://schemas.microsoft.com/office/drawing/2014/main" id="{453D0A7F-C432-488F-9D68-1D32F93BA7D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20">
              <a:extLst>
                <a:ext uri="{FF2B5EF4-FFF2-40B4-BE49-F238E27FC236}">
                  <a16:creationId xmlns:a16="http://schemas.microsoft.com/office/drawing/2014/main" id="{76DEB9E6-49FF-4257-BA98-019D0164AC5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952E5-0774-418F-9E7C-3101E479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5" y="894295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Montserrat"/>
                <a:sym typeface="Montserrat"/>
              </a:rPr>
              <a:t>Conditional Statements</a:t>
            </a:r>
            <a:endParaRPr sz="2800" b="1" dirty="0">
              <a:solidFill>
                <a:srgbClr val="00B0F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295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420785" y="881504"/>
            <a:ext cx="850472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Used when we want to check only one condition.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[We don’t want to handle otherwise(else) part]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Syntax: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Expression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Indented Block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2000" b="1" dirty="0">
              <a:solidFill>
                <a:srgbClr val="FFC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2000" b="1" dirty="0">
                <a:solidFill>
                  <a:srgbClr val="FFC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Example:</a:t>
            </a:r>
          </a:p>
          <a:p>
            <a:r>
              <a:rPr lang="en-US" sz="2000" dirty="0">
                <a:latin typeface=""/>
              </a:rPr>
              <a:t>age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20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US" sz="2000" dirty="0">
                <a:solidFill>
                  <a:srgbClr val="BA2121"/>
                </a:solidFill>
                <a:latin typeface=""/>
              </a:rPr>
              <a:t>"Enter the age:"))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if age 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&gt;= 60:</a:t>
            </a:r>
          </a:p>
          <a:p>
            <a:r>
              <a:rPr lang="en-US" sz="2000" dirty="0">
                <a:latin typeface="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"You are a senior citizen")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"End of script")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F3FCE-0D5B-4584-8688-5722F71FD29E}"/>
              </a:ext>
            </a:extLst>
          </p:cNvPr>
          <p:cNvSpPr txBox="1"/>
          <p:nvPr/>
        </p:nvSpPr>
        <p:spPr>
          <a:xfrm>
            <a:off x="5915277" y="2479471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age:56</a:t>
            </a:r>
          </a:p>
          <a:p>
            <a:r>
              <a:rPr lang="en-US" dirty="0"/>
              <a:t>End of script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EAEC0-F589-425A-8EFF-36C500A06AA2}"/>
              </a:ext>
            </a:extLst>
          </p:cNvPr>
          <p:cNvSpPr txBox="1"/>
          <p:nvPr/>
        </p:nvSpPr>
        <p:spPr>
          <a:xfrm>
            <a:off x="5915277" y="3308543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age:89</a:t>
            </a:r>
          </a:p>
          <a:p>
            <a:r>
              <a:rPr lang="en-US" dirty="0"/>
              <a:t>You are a senior citizen</a:t>
            </a:r>
          </a:p>
          <a:p>
            <a:r>
              <a:rPr lang="en-US" dirty="0"/>
              <a:t>End of 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9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If…else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420785" y="728535"/>
            <a:ext cx="85047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Used when we want to check exactly 2 different conditions.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[We want to handle otherwise(else) part as well]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Syntax: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Expression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Indented Block 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else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Indented Block 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2000" b="1" dirty="0">
                <a:solidFill>
                  <a:srgbClr val="FFC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Example:</a:t>
            </a:r>
          </a:p>
          <a:p>
            <a:r>
              <a:rPr lang="en-US" sz="1800" dirty="0">
                <a:latin typeface=""/>
              </a:rPr>
              <a:t>age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"Enter the age:"))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if age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&gt;= 60: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  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"You are a senior citizen")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else: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  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"You are not a senior citizen")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"End of script")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F3FCE-0D5B-4584-8688-5722F71FD29E}"/>
              </a:ext>
            </a:extLst>
          </p:cNvPr>
          <p:cNvSpPr txBox="1"/>
          <p:nvPr/>
        </p:nvSpPr>
        <p:spPr>
          <a:xfrm>
            <a:off x="5996198" y="2724005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age:56</a:t>
            </a:r>
          </a:p>
          <a:p>
            <a:r>
              <a:rPr lang="en-US" dirty="0"/>
              <a:t>You are not a senior citizen</a:t>
            </a:r>
          </a:p>
          <a:p>
            <a:r>
              <a:rPr lang="en-US" dirty="0"/>
              <a:t>End of script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EAEC0-F589-425A-8EFF-36C500A06AA2}"/>
              </a:ext>
            </a:extLst>
          </p:cNvPr>
          <p:cNvSpPr txBox="1"/>
          <p:nvPr/>
        </p:nvSpPr>
        <p:spPr>
          <a:xfrm>
            <a:off x="5980015" y="3794178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age:60</a:t>
            </a:r>
          </a:p>
          <a:p>
            <a:r>
              <a:rPr lang="en-US" dirty="0"/>
              <a:t>You are a senior citizen</a:t>
            </a:r>
          </a:p>
          <a:p>
            <a:r>
              <a:rPr lang="en-US" dirty="0"/>
              <a:t>End of 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3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If…</a:t>
            </a:r>
            <a:r>
              <a:rPr lang="en-IN" sz="2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elif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…else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420785" y="527405"/>
            <a:ext cx="850472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Used when we want to check </a:t>
            </a:r>
            <a: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more than 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conditions.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Syntax: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Expression_1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Indented Block 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elif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Expression_2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Indented Block 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elif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Expression_3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Indented Block 3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...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...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else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Indented Block 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7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7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7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If…</a:t>
            </a:r>
            <a:r>
              <a:rPr lang="en-IN" sz="2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elif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…else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420785" y="527405"/>
            <a:ext cx="850472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Example:</a:t>
            </a:r>
          </a:p>
          <a:p>
            <a:r>
              <a:rPr lang="en-US" sz="2000" dirty="0">
                <a:latin typeface=""/>
              </a:rPr>
              <a:t>age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20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US" sz="2000" dirty="0">
                <a:solidFill>
                  <a:srgbClr val="BA2121"/>
                </a:solidFill>
                <a:latin typeface=""/>
              </a:rPr>
              <a:t>"Enter the age:"))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if age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&lt;13:</a:t>
            </a:r>
          </a:p>
          <a:p>
            <a:r>
              <a:rPr lang="en-US" sz="2000" b="1" dirty="0">
                <a:solidFill>
                  <a:srgbClr val="008000"/>
                </a:solidFill>
                <a:latin typeface=""/>
              </a:rPr>
              <a:t>  print(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"You are a child.")</a:t>
            </a:r>
          </a:p>
          <a:p>
            <a:r>
              <a:rPr lang="en-US" sz="2000" b="1" dirty="0" err="1">
                <a:solidFill>
                  <a:srgbClr val="008000"/>
                </a:solidFill>
                <a:latin typeface=""/>
              </a:rPr>
              <a:t>elif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 age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&gt;=13 </a:t>
            </a:r>
            <a:r>
              <a:rPr lang="en-US" sz="2000" b="1" dirty="0">
                <a:solidFill>
                  <a:srgbClr val="AA22FF"/>
                </a:solidFill>
                <a:latin typeface=""/>
              </a:rPr>
              <a:t>and age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&lt;18 :</a:t>
            </a:r>
          </a:p>
          <a:p>
            <a:r>
              <a:rPr lang="en-US" sz="2000" b="1" dirty="0">
                <a:solidFill>
                  <a:srgbClr val="008000"/>
                </a:solidFill>
                <a:latin typeface=""/>
              </a:rPr>
              <a:t>  print(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"You are a teen ager.")</a:t>
            </a:r>
          </a:p>
          <a:p>
            <a:r>
              <a:rPr lang="en-US" sz="2000" b="1" dirty="0" err="1">
                <a:solidFill>
                  <a:srgbClr val="008000"/>
                </a:solidFill>
                <a:latin typeface=""/>
              </a:rPr>
              <a:t>elif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 age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&gt;=18 </a:t>
            </a:r>
            <a:r>
              <a:rPr lang="en-US" sz="2000" b="1" dirty="0">
                <a:solidFill>
                  <a:srgbClr val="AA22FF"/>
                </a:solidFill>
                <a:latin typeface=""/>
              </a:rPr>
              <a:t>and age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&lt;60 :</a:t>
            </a:r>
          </a:p>
          <a:p>
            <a:r>
              <a:rPr lang="en-US" sz="2000" b="1" dirty="0">
                <a:solidFill>
                  <a:srgbClr val="008000"/>
                </a:solidFill>
                <a:latin typeface=""/>
              </a:rPr>
              <a:t>  print(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"You are an adult.")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else:</a:t>
            </a:r>
          </a:p>
          <a:p>
            <a:r>
              <a:rPr lang="en-US" sz="2000" b="1" dirty="0">
                <a:solidFill>
                  <a:srgbClr val="008000"/>
                </a:solidFill>
                <a:latin typeface=""/>
              </a:rPr>
              <a:t>  print(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"You are a senior citizen.")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"End of script")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F3FCE-0D5B-4584-8688-5722F71FD29E}"/>
              </a:ext>
            </a:extLst>
          </p:cNvPr>
          <p:cNvSpPr txBox="1"/>
          <p:nvPr/>
        </p:nvSpPr>
        <p:spPr>
          <a:xfrm>
            <a:off x="5628009" y="1154150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age:10</a:t>
            </a:r>
          </a:p>
          <a:p>
            <a:r>
              <a:rPr lang="en-US" dirty="0"/>
              <a:t>You are a child.</a:t>
            </a:r>
          </a:p>
          <a:p>
            <a:r>
              <a:rPr lang="en-US" dirty="0"/>
              <a:t>End of script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EAEC0-F589-425A-8EFF-36C500A06AA2}"/>
              </a:ext>
            </a:extLst>
          </p:cNvPr>
          <p:cNvSpPr txBox="1"/>
          <p:nvPr/>
        </p:nvSpPr>
        <p:spPr>
          <a:xfrm>
            <a:off x="5615874" y="2069307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age:15</a:t>
            </a:r>
          </a:p>
          <a:p>
            <a:r>
              <a:rPr lang="en-US" dirty="0"/>
              <a:t>You are a teen ager.</a:t>
            </a:r>
          </a:p>
          <a:p>
            <a:r>
              <a:rPr lang="en-US" dirty="0"/>
              <a:t>End of script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E277A-0993-424A-A6CA-818C417CF060}"/>
              </a:ext>
            </a:extLst>
          </p:cNvPr>
          <p:cNvSpPr txBox="1"/>
          <p:nvPr/>
        </p:nvSpPr>
        <p:spPr>
          <a:xfrm>
            <a:off x="5630709" y="2927820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age:50</a:t>
            </a:r>
          </a:p>
          <a:p>
            <a:r>
              <a:rPr lang="en-US" dirty="0"/>
              <a:t>You are an adult.</a:t>
            </a:r>
          </a:p>
          <a:p>
            <a:r>
              <a:rPr lang="en-US" dirty="0"/>
              <a:t>End of script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32195-B00D-4BFB-8A5E-B9C1A3247DF6}"/>
              </a:ext>
            </a:extLst>
          </p:cNvPr>
          <p:cNvSpPr txBox="1"/>
          <p:nvPr/>
        </p:nvSpPr>
        <p:spPr>
          <a:xfrm>
            <a:off x="5632058" y="4059939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age:60</a:t>
            </a:r>
          </a:p>
          <a:p>
            <a:r>
              <a:rPr lang="en-US" dirty="0"/>
              <a:t>You are a senior citizen.</a:t>
            </a:r>
          </a:p>
          <a:p>
            <a:r>
              <a:rPr lang="en-US" dirty="0"/>
              <a:t>End of 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47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6" y="14907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0860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switcher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420785" y="527405"/>
            <a:ext cx="8504729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switch…case is not available in Python as C/C++/JAVA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We have to define a function to provide switcher as shown below: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Example: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week(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i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IN" sz="1800" dirty="0">
                <a:latin typeface=""/>
              </a:rPr>
              <a:t>        switcher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={</a:t>
            </a:r>
          </a:p>
          <a:p>
            <a:r>
              <a:rPr lang="en-IN" sz="1800" dirty="0">
                <a:latin typeface=""/>
              </a:rPr>
              <a:t>               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0: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'Sunday',</a:t>
            </a:r>
          </a:p>
          <a:p>
            <a:r>
              <a:rPr lang="en-IN" sz="1800" dirty="0">
                <a:latin typeface=""/>
              </a:rPr>
              <a:t>               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1: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'Monday',</a:t>
            </a:r>
          </a:p>
          <a:p>
            <a:r>
              <a:rPr lang="en-IN" sz="1800" dirty="0">
                <a:latin typeface=""/>
              </a:rPr>
              <a:t>               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2: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'Tuesday',</a:t>
            </a:r>
          </a:p>
          <a:p>
            <a:r>
              <a:rPr lang="en-IN" sz="1800" dirty="0">
                <a:latin typeface=""/>
              </a:rPr>
              <a:t>               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3: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'Wednesday',</a:t>
            </a:r>
          </a:p>
          <a:p>
            <a:r>
              <a:rPr lang="en-IN" sz="1800" dirty="0">
                <a:latin typeface=""/>
              </a:rPr>
              <a:t>               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4: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'Thursday',</a:t>
            </a:r>
          </a:p>
          <a:p>
            <a:r>
              <a:rPr lang="en-IN" sz="1800" dirty="0">
                <a:latin typeface=""/>
              </a:rPr>
              <a:t>               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5: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'Friday',</a:t>
            </a:r>
          </a:p>
          <a:p>
            <a:r>
              <a:rPr lang="en-IN" sz="1800" dirty="0">
                <a:latin typeface=""/>
              </a:rPr>
              <a:t>               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6: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'Saturday'</a:t>
            </a:r>
          </a:p>
          <a:p>
            <a:r>
              <a:rPr lang="en-IN" sz="1800" dirty="0">
                <a:latin typeface=""/>
              </a:rPr>
              <a:t>                }</a:t>
            </a:r>
          </a:p>
          <a:p>
            <a:r>
              <a:rPr lang="en-US" sz="1800" dirty="0">
                <a:latin typeface="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switcher</a:t>
            </a:r>
            <a:r>
              <a:rPr lang="en-US" sz="1800" b="1" dirty="0" err="1">
                <a:solidFill>
                  <a:srgbClr val="666666"/>
                </a:solidFill>
                <a:latin typeface=""/>
              </a:rPr>
              <a:t>.get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800" b="1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,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"Invalid day of week")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print(week(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7))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F3FCE-0D5B-4584-8688-5722F71FD29E}"/>
              </a:ext>
            </a:extLst>
          </p:cNvPr>
          <p:cNvSpPr txBox="1"/>
          <p:nvPr/>
        </p:nvSpPr>
        <p:spPr>
          <a:xfrm>
            <a:off x="5514721" y="158165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Invalid day of week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EAEC0-F589-425A-8EFF-36C500A06AA2}"/>
              </a:ext>
            </a:extLst>
          </p:cNvPr>
          <p:cNvSpPr txBox="1"/>
          <p:nvPr/>
        </p:nvSpPr>
        <p:spPr>
          <a:xfrm>
            <a:off x="5514721" y="2451245"/>
            <a:ext cx="320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we provide value of </a:t>
            </a:r>
            <a:r>
              <a:rPr lang="en-US" sz="1600" dirty="0" err="1"/>
              <a:t>i</a:t>
            </a:r>
            <a:r>
              <a:rPr lang="en-US" sz="1600" dirty="0"/>
              <a:t> from 0 to 6, it will display valid Week Day.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757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AC0FCDDB419E41B0E3DF0624D341D0" ma:contentTypeVersion="2" ma:contentTypeDescription="Create a new document." ma:contentTypeScope="" ma:versionID="161ac44f9b2c368503a437938d8aab13">
  <xsd:schema xmlns:xsd="http://www.w3.org/2001/XMLSchema" xmlns:xs="http://www.w3.org/2001/XMLSchema" xmlns:p="http://schemas.microsoft.com/office/2006/metadata/properties" xmlns:ns2="cd629af8-7c8d-4c27-b945-2737d479d939" targetNamespace="http://schemas.microsoft.com/office/2006/metadata/properties" ma:root="true" ma:fieldsID="1f83f81c487951d8b051ce1dbc0e4c2c" ns2:_="">
    <xsd:import namespace="cd629af8-7c8d-4c27-b945-2737d479d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29af8-7c8d-4c27-b945-2737d479d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88E943-8DED-4851-AD60-3535783A7C7F}"/>
</file>

<file path=customXml/itemProps2.xml><?xml version="1.0" encoding="utf-8"?>
<ds:datastoreItem xmlns:ds="http://schemas.openxmlformats.org/officeDocument/2006/customXml" ds:itemID="{A7F7FB2F-5D10-41DA-B1AB-5DCCC0BCACDD}"/>
</file>

<file path=customXml/itemProps3.xml><?xml version="1.0" encoding="utf-8"?>
<ds:datastoreItem xmlns:ds="http://schemas.openxmlformats.org/officeDocument/2006/customXml" ds:itemID="{0895845D-4A14-458D-B796-3C057FE9CBA9}"/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1452</Words>
  <Application>Microsoft Office PowerPoint</Application>
  <PresentationFormat>On-screen Show (16:9)</PresentationFormat>
  <Paragraphs>243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Times New Roman</vt:lpstr>
      <vt:lpstr>Consolas</vt:lpstr>
      <vt:lpstr>verdana</vt:lpstr>
      <vt:lpstr>Helvetica</vt:lpstr>
      <vt:lpstr>Montserrat</vt:lpstr>
      <vt:lpstr>Calibri</vt:lpstr>
      <vt:lpstr>Roboto</vt:lpstr>
      <vt:lpstr>Wingdings</vt:lpstr>
      <vt:lpstr>Aemelia template</vt:lpstr>
      <vt:lpstr>Python Control Flow</vt:lpstr>
      <vt:lpstr>PowerPoint Presentation</vt:lpstr>
      <vt:lpstr>Students will be able to: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mrs</dc:creator>
  <cp:lastModifiedBy>Manish Solanki</cp:lastModifiedBy>
  <cp:revision>144</cp:revision>
  <dcterms:modified xsi:type="dcterms:W3CDTF">2022-03-03T05:55:39Z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0x010100EFAC0FCDDB419E41B0E3DF0624D341D0</vt:lpwstr>
  </property>
</Properties>
</file>