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7"/>
  </p:notesMasterIdLst>
  <p:sldIdLst>
    <p:sldId id="256" r:id="rId2"/>
    <p:sldId id="258" r:id="rId3"/>
    <p:sldId id="288" r:id="rId4"/>
    <p:sldId id="308" r:id="rId5"/>
    <p:sldId id="312" r:id="rId6"/>
    <p:sldId id="316" r:id="rId7"/>
    <p:sldId id="317" r:id="rId8"/>
    <p:sldId id="320" r:id="rId9"/>
    <p:sldId id="321" r:id="rId10"/>
    <p:sldId id="322" r:id="rId11"/>
    <p:sldId id="315" r:id="rId12"/>
    <p:sldId id="319" r:id="rId13"/>
    <p:sldId id="337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59" r:id="rId22"/>
    <p:sldId id="331" r:id="rId23"/>
    <p:sldId id="332" r:id="rId24"/>
    <p:sldId id="333" r:id="rId25"/>
    <p:sldId id="334" r:id="rId26"/>
    <p:sldId id="335" r:id="rId27"/>
    <p:sldId id="336" r:id="rId28"/>
    <p:sldId id="338" r:id="rId29"/>
    <p:sldId id="339" r:id="rId30"/>
    <p:sldId id="340" r:id="rId31"/>
    <p:sldId id="424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64" r:id="rId45"/>
    <p:sldId id="394" r:id="rId46"/>
    <p:sldId id="395" r:id="rId47"/>
    <p:sldId id="421" r:id="rId48"/>
    <p:sldId id="423" r:id="rId49"/>
    <p:sldId id="354" r:id="rId50"/>
    <p:sldId id="355" r:id="rId51"/>
    <p:sldId id="356" r:id="rId52"/>
    <p:sldId id="357" r:id="rId53"/>
    <p:sldId id="358" r:id="rId54"/>
    <p:sldId id="359" r:id="rId55"/>
    <p:sldId id="366" r:id="rId56"/>
    <p:sldId id="362" r:id="rId57"/>
    <p:sldId id="360" r:id="rId58"/>
    <p:sldId id="363" r:id="rId59"/>
    <p:sldId id="365" r:id="rId60"/>
    <p:sldId id="368" r:id="rId61"/>
    <p:sldId id="367" r:id="rId62"/>
    <p:sldId id="330" r:id="rId63"/>
    <p:sldId id="369" r:id="rId64"/>
    <p:sldId id="370" r:id="rId65"/>
    <p:sldId id="371" r:id="rId66"/>
    <p:sldId id="372" r:id="rId67"/>
    <p:sldId id="373" r:id="rId68"/>
    <p:sldId id="376" r:id="rId69"/>
    <p:sldId id="374" r:id="rId70"/>
    <p:sldId id="375" r:id="rId71"/>
    <p:sldId id="377" r:id="rId72"/>
    <p:sldId id="378" r:id="rId73"/>
    <p:sldId id="380" r:id="rId74"/>
    <p:sldId id="381" r:id="rId75"/>
    <p:sldId id="379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3" r:id="rId87"/>
    <p:sldId id="396" r:id="rId88"/>
    <p:sldId id="397" r:id="rId89"/>
    <p:sldId id="398" r:id="rId90"/>
    <p:sldId id="399" r:id="rId91"/>
    <p:sldId id="400" r:id="rId92"/>
    <p:sldId id="425" r:id="rId93"/>
    <p:sldId id="401" r:id="rId94"/>
    <p:sldId id="402" r:id="rId95"/>
    <p:sldId id="403" r:id="rId96"/>
    <p:sldId id="404" r:id="rId97"/>
    <p:sldId id="405" r:id="rId98"/>
    <p:sldId id="392" r:id="rId99"/>
    <p:sldId id="406" r:id="rId100"/>
    <p:sldId id="407" r:id="rId101"/>
    <p:sldId id="411" r:id="rId102"/>
    <p:sldId id="410" r:id="rId103"/>
    <p:sldId id="412" r:id="rId104"/>
    <p:sldId id="413" r:id="rId105"/>
    <p:sldId id="409" r:id="rId106"/>
    <p:sldId id="415" r:id="rId107"/>
    <p:sldId id="414" r:id="rId108"/>
    <p:sldId id="416" r:id="rId109"/>
    <p:sldId id="417" r:id="rId110"/>
    <p:sldId id="418" r:id="rId111"/>
    <p:sldId id="419" r:id="rId112"/>
    <p:sldId id="420" r:id="rId113"/>
    <p:sldId id="422" r:id="rId114"/>
    <p:sldId id="298" r:id="rId115"/>
    <p:sldId id="309" r:id="rId1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8"/>
      <p:bold r:id="rId119"/>
      <p:italic r:id="rId120"/>
      <p:boldItalic r:id="rId121"/>
    </p:embeddedFont>
    <p:embeddedFont>
      <p:font typeface="Consolas" panose="020B0609020204030204" pitchFamily="49" charset="0"/>
      <p:regular r:id="rId122"/>
      <p:bold r:id="rId123"/>
      <p:italic r:id="rId124"/>
      <p:boldItalic r:id="rId125"/>
    </p:embeddedFont>
    <p:embeddedFont>
      <p:font typeface="Helvetica" panose="020B0604020202020204" pitchFamily="34" charset="0"/>
      <p:regular r:id="rId126"/>
      <p:bold r:id="rId127"/>
      <p:italic r:id="rId128"/>
      <p:boldItalic r:id="rId129"/>
    </p:embeddedFont>
    <p:embeddedFont>
      <p:font typeface="Lora" pitchFamily="2" charset="0"/>
      <p:regular r:id="rId130"/>
      <p:bold r:id="rId131"/>
      <p:italic r:id="rId132"/>
      <p:boldItalic r:id="rId133"/>
    </p:embeddedFont>
    <p:embeddedFont>
      <p:font typeface="Montserrat" panose="00000500000000000000" pitchFamily="2" charset="0"/>
      <p:regular r:id="rId134"/>
      <p:bold r:id="rId135"/>
      <p:italic r:id="rId136"/>
      <p:boldItalic r:id="rId137"/>
    </p:embeddedFont>
    <p:embeddedFont>
      <p:font typeface="Roboto" panose="02000000000000000000" pitchFamily="2" charset="0"/>
      <p:regular r:id="rId138"/>
      <p:bold r:id="rId139"/>
      <p:italic r:id="rId140"/>
      <p:boldItalic r:id="rId141"/>
    </p:embeddedFont>
    <p:embeddedFont>
      <p:font typeface="verdana" panose="020B0604030504040204" pitchFamily="34" charset="0"/>
      <p:regular r:id="rId142"/>
      <p:bold r:id="rId143"/>
      <p:italic r:id="rId144"/>
      <p:boldItalic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CC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8" autoAdjust="0"/>
  </p:normalViewPr>
  <p:slideViewPr>
    <p:cSldViewPr snapToGrid="0">
      <p:cViewPr varScale="1">
        <p:scale>
          <a:sx n="103" d="100"/>
          <a:sy n="103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21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font" Target="fonts/font11.fntdata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font" Target="fonts/font1.fntdata"/><Relationship Id="rId134" Type="http://schemas.openxmlformats.org/officeDocument/2006/relationships/font" Target="fonts/font17.fntdata"/><Relationship Id="rId139" Type="http://schemas.openxmlformats.org/officeDocument/2006/relationships/font" Target="fonts/font2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7.fntdata"/><Relationship Id="rId129" Type="http://schemas.openxmlformats.org/officeDocument/2006/relationships/font" Target="fonts/font1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23.fntdata"/><Relationship Id="rId145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2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13.fntdata"/><Relationship Id="rId135" Type="http://schemas.openxmlformats.org/officeDocument/2006/relationships/font" Target="fonts/font18.fntdata"/><Relationship Id="rId151" Type="http://schemas.openxmlformats.org/officeDocument/2006/relationships/customXml" Target="../customXml/item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3.fntdata"/><Relationship Id="rId125" Type="http://schemas.openxmlformats.org/officeDocument/2006/relationships/font" Target="fonts/font8.fntdata"/><Relationship Id="rId141" Type="http://schemas.openxmlformats.org/officeDocument/2006/relationships/font" Target="fonts/font24.fntdata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4.fntdata"/><Relationship Id="rId136" Type="http://schemas.openxmlformats.org/officeDocument/2006/relationships/font" Target="fonts/font1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9.fntdata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4.fntdata"/><Relationship Id="rId142" Type="http://schemas.openxmlformats.org/officeDocument/2006/relationships/font" Target="fonts/font2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5.fntdata"/><Relationship Id="rId143" Type="http://schemas.openxmlformats.org/officeDocument/2006/relationships/font" Target="fonts/font26.fntdata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6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6.fntdata"/><Relationship Id="rId144" Type="http://schemas.openxmlformats.org/officeDocument/2006/relationships/font" Target="fonts/font27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00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8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69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661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476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753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97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446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80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64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913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19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3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70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398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22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4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2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969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658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23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83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99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585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81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2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1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08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377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609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86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2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252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610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36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773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2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506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630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2974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549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92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264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756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8795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1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30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7985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770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31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069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795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3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1368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0605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115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48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1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194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0954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670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7073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1403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24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010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707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42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24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9228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526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938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473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387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4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string/casefold" TargetMode="External"/><Relationship Id="rId2" Type="http://schemas.openxmlformats.org/officeDocument/2006/relationships/hyperlink" Target="https://www.geeksforgeeks.org/python-strin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lpython.com/iterate-through-dictionary-python/" TargetMode="External"/><Relationship Id="rId5" Type="http://schemas.openxmlformats.org/officeDocument/2006/relationships/hyperlink" Target="https://realpython.com/python-dicts/#dvalues" TargetMode="External"/><Relationship Id="rId4" Type="http://schemas.openxmlformats.org/officeDocument/2006/relationships/hyperlink" Target="https://www.geeksforgeeks.org/python-dictionary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list/revers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programiz.com/python-programming/methods/list/cou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rogramiz.com/python-programming/methods/list/clear" TargetMode="External"/><Relationship Id="rId11" Type="http://schemas.openxmlformats.org/officeDocument/2006/relationships/hyperlink" Target="https://www.programiz.com/python-programming/methods/list/index" TargetMode="External"/><Relationship Id="rId5" Type="http://schemas.openxmlformats.org/officeDocument/2006/relationships/hyperlink" Target="https://www.programiz.com/python-programming/methods/list/insert" TargetMode="External"/><Relationship Id="rId10" Type="http://schemas.openxmlformats.org/officeDocument/2006/relationships/hyperlink" Target="https://www.programiz.com/python-programming/methods/list/copy" TargetMode="External"/><Relationship Id="rId4" Type="http://schemas.openxmlformats.org/officeDocument/2006/relationships/hyperlink" Target="https://www.programiz.com/python-programming/methods/list/extend" TargetMode="External"/><Relationship Id="rId9" Type="http://schemas.openxmlformats.org/officeDocument/2006/relationships/hyperlink" Target="https://www.programiz.com/python-programming/methods/list/sor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list/copy" TargetMode="External"/><Relationship Id="rId2" Type="http://schemas.openxmlformats.org/officeDocument/2006/relationships/hyperlink" Target="https://www.programiz.com/python-programming/methods/list/clear" TargetMode="Externa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String, List, Tuple, Dictionary, Set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Elements of a string can not be deleted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del s1[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3]</a:t>
            </a:r>
            <a:endParaRPr lang="en-IN" sz="2400" dirty="0">
              <a:solidFill>
                <a:srgbClr val="BA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A87F-7BE0-454A-8EE5-3E1850DB76DE}"/>
              </a:ext>
            </a:extLst>
          </p:cNvPr>
          <p:cNvSpPr txBox="1"/>
          <p:nvPr/>
        </p:nvSpPr>
        <p:spPr>
          <a:xfrm>
            <a:off x="283931" y="3107431"/>
            <a:ext cx="8398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File "D:\SBMP\SUBJECTS\Python\Progs\strmodify.py", line 2, in &lt;module&gt;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del s1[3]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TypeError</a:t>
            </a:r>
            <a:r>
              <a:rPr lang="en-US" sz="2000" dirty="0">
                <a:solidFill>
                  <a:srgbClr val="FF0000"/>
                </a:solidFill>
              </a:rPr>
              <a:t>: 'str' object doesn't support item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5EB07-F03F-411A-AE0B-73DB1CD1B0F4}"/>
              </a:ext>
            </a:extLst>
          </p:cNvPr>
          <p:cNvSpPr txBox="1"/>
          <p:nvPr/>
        </p:nvSpPr>
        <p:spPr>
          <a:xfrm>
            <a:off x="283931" y="279965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2541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0E70-8CAA-450F-8979-189A33B87057}"/>
              </a:ext>
            </a:extLst>
          </p:cNvPr>
          <p:cNvSpPr txBox="1"/>
          <p:nvPr/>
        </p:nvSpPr>
        <p:spPr>
          <a:xfrm>
            <a:off x="566442" y="397946"/>
            <a:ext cx="8043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 2, 3,4,5}</a:t>
            </a:r>
          </a:p>
          <a:p>
            <a:r>
              <a:rPr lang="en-IN" sz="1800" dirty="0">
                <a:latin typeface=""/>
              </a:rPr>
              <a:t>x2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"Union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|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.union(x2))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"Intersection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&amp;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.intersection(x2))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"Difference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.difference(x2))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"Symmetric difference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^x2)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.symmetric_difference(x2))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#x1.isdisjoint(x2) returns True if x1 and x2 have no elements in common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"Disjoint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.isdisjoint(x2))</a:t>
            </a:r>
          </a:p>
        </p:txBody>
      </p:sp>
    </p:spTree>
    <p:extLst>
      <p:ext uri="{BB962C8B-B14F-4D97-AF65-F5344CB8AC3E}">
        <p14:creationId xmlns:p14="http://schemas.microsoft.com/office/powerpoint/2010/main" val="10332265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F3637-DD1F-4844-AE79-088E9DA4B536}"/>
              </a:ext>
            </a:extLst>
          </p:cNvPr>
          <p:cNvSpPr txBox="1"/>
          <p:nvPr/>
        </p:nvSpPr>
        <p:spPr>
          <a:xfrm>
            <a:off x="501707" y="480929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4060-7449-4FD0-BC47-CFC147C7D713}"/>
              </a:ext>
            </a:extLst>
          </p:cNvPr>
          <p:cNvSpPr txBox="1"/>
          <p:nvPr/>
        </p:nvSpPr>
        <p:spPr>
          <a:xfrm>
            <a:off x="776835" y="1006858"/>
            <a:ext cx="68944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6600"/>
                </a:solidFill>
              </a:rPr>
              <a:t>Union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2, 3,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2, 3,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Intersection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3}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3}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Difference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Symmetric difference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Disjoint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00773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1E8AB-F0E6-4801-A88E-7316B0C14713}"/>
              </a:ext>
            </a:extLst>
          </p:cNvPr>
          <p:cNvSpPr txBox="1"/>
          <p:nvPr/>
        </p:nvSpPr>
        <p:spPr>
          <a:xfrm>
            <a:off x="319636" y="906685"/>
            <a:ext cx="87272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 set x1 is considered a subset of another set x2 if every element of x1 is in x2.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 proper subset is the same as a subset, except that the sets can’t be identical. A set x1 is considered a proper subset of another set x2 if every element of x1 is in x2, and x1 and x2 are not equal.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 superset is the reverse of a subset. A set x1 is considered a superset of another set x2 if x1 contains every element of x2.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</a:rPr>
              <a:t>A proper superset is the same as a superset, except that the sets can’t be identical. A set x1 is considered a proper superset of another set x2 if x1 contains every element of x2, and x1 and x2 are not equal.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:a16="http://schemas.microsoft.com/office/drawing/2014/main" id="{1A0C0822-DD4D-471A-831E-947E43C4EFFA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meaning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616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0EA0-455E-4F0A-8B10-02B4C2B81933}"/>
              </a:ext>
            </a:extLst>
          </p:cNvPr>
          <p:cNvSpPr txBox="1"/>
          <p:nvPr/>
        </p:nvSpPr>
        <p:spPr>
          <a:xfrm>
            <a:off x="659500" y="271515"/>
            <a:ext cx="61459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subset</a:t>
            </a:r>
          </a:p>
          <a:p>
            <a:r>
              <a:rPr lang="en-IN" sz="1500" dirty="0">
                <a:latin typeface=""/>
              </a:rPr>
              <a:t>x1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{1,3}</a:t>
            </a:r>
          </a:p>
          <a:p>
            <a:r>
              <a:rPr lang="en-IN" sz="1500" dirty="0">
                <a:latin typeface=""/>
              </a:rPr>
              <a:t>x2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subset")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.issubset(x2))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&lt;=x2)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proper subset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proper subset")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&lt;x2)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&lt;x1)</a:t>
            </a:r>
          </a:p>
          <a:p>
            <a:r>
              <a:rPr lang="en-IN" sz="1500" dirty="0">
                <a:latin typeface=""/>
              </a:rPr>
              <a:t>x2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{1,3}</a:t>
            </a:r>
          </a:p>
          <a:p>
            <a:r>
              <a:rPr lang="en-IN" sz="1500" dirty="0">
                <a:latin typeface=""/>
              </a:rPr>
              <a:t>x1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superset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superset")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.issuperset(x2))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&gt;=x2)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proper superset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proper superset")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&gt;x2)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&gt;x1)</a:t>
            </a:r>
          </a:p>
        </p:txBody>
      </p:sp>
    </p:spTree>
    <p:extLst>
      <p:ext uri="{BB962C8B-B14F-4D97-AF65-F5344CB8AC3E}">
        <p14:creationId xmlns:p14="http://schemas.microsoft.com/office/powerpoint/2010/main" val="38726579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E0E05-0343-455F-9771-60D68A2A0714}"/>
              </a:ext>
            </a:extLst>
          </p:cNvPr>
          <p:cNvSpPr txBox="1"/>
          <p:nvPr/>
        </p:nvSpPr>
        <p:spPr>
          <a:xfrm>
            <a:off x="1047919" y="450694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859F1-B879-42FD-B6CB-7871AC9D2CAD}"/>
              </a:ext>
            </a:extLst>
          </p:cNvPr>
          <p:cNvSpPr txBox="1"/>
          <p:nvPr/>
        </p:nvSpPr>
        <p:spPr>
          <a:xfrm>
            <a:off x="1047919" y="1003816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Checking subset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proper subset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False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superset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proper superset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False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121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 observations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58AB-436C-4D82-811B-44A8E91666D3}"/>
              </a:ext>
            </a:extLst>
          </p:cNvPr>
          <p:cNvSpPr txBox="1"/>
          <p:nvPr/>
        </p:nvSpPr>
        <p:spPr>
          <a:xfrm>
            <a:off x="291313" y="971044"/>
            <a:ext cx="8796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Although the ^ operator allows multiple sets, the </a:t>
            </a:r>
            <a:r>
              <a:rPr lang="en-US" sz="1800" dirty="0" err="1">
                <a:solidFill>
                  <a:srgbClr val="C00000"/>
                </a:solidFill>
              </a:rPr>
              <a:t>symmetric_difference</a:t>
            </a:r>
            <a:r>
              <a:rPr lang="en-US" sz="1800" dirty="0">
                <a:solidFill>
                  <a:srgbClr val="C00000"/>
                </a:solidFill>
              </a:rPr>
              <a:t>() method doesn’t.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There is no operator that corresponds to the .</a:t>
            </a:r>
            <a:r>
              <a:rPr lang="en-US" sz="1800" dirty="0" err="1">
                <a:solidFill>
                  <a:srgbClr val="FF0000"/>
                </a:solidFill>
              </a:rPr>
              <a:t>isdisjoint</a:t>
            </a:r>
            <a:r>
              <a:rPr lang="en-US" sz="1800" dirty="0">
                <a:solidFill>
                  <a:srgbClr val="FF0000"/>
                </a:solidFill>
              </a:rPr>
              <a:t>() method.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C000"/>
                </a:solidFill>
              </a:rPr>
              <a:t>If </a:t>
            </a:r>
            <a:r>
              <a:rPr lang="en-US" sz="1800" dirty="0" err="1">
                <a:solidFill>
                  <a:srgbClr val="FFC000"/>
                </a:solidFill>
              </a:rPr>
              <a:t>isdisjoint</a:t>
            </a:r>
            <a:r>
              <a:rPr lang="en-US" sz="1800" dirty="0">
                <a:solidFill>
                  <a:srgbClr val="FFC000"/>
                </a:solidFill>
              </a:rPr>
              <a:t>() returns True then intersection operation will return nothing.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The &lt; operator is the only way to test whether a set is a proper subset. There is no corresponding method.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The &gt; operator is the only way to test whether a set is a proper superset. There is no corresponding method.</a:t>
            </a:r>
          </a:p>
        </p:txBody>
      </p:sp>
    </p:spTree>
    <p:extLst>
      <p:ext uri="{BB962C8B-B14F-4D97-AF65-F5344CB8AC3E}">
        <p14:creationId xmlns:p14="http://schemas.microsoft.com/office/powerpoint/2010/main" val="24874272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527D4DE-1D1D-4F80-9A3C-05F7E303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7136"/>
              </p:ext>
            </p:extLst>
          </p:nvPr>
        </p:nvGraphicFramePr>
        <p:xfrm>
          <a:off x="262991" y="371450"/>
          <a:ext cx="8618017" cy="3879815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1703374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6914643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add()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Adds an element to a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an element from the set. If element is not existing it  raises an exception.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discard()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an element from the set. If element is not existing it doesn’t raise exception.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clear()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all items from the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 random element from the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21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update()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union.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85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intersection_update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intersection.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580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difference_update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difference.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81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symmetric_difference_update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symmetric difference.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48208"/>
                  </a:ext>
                </a:extLst>
              </a:tr>
            </a:tbl>
          </a:graphicData>
        </a:graphic>
      </p:graphicFrame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FA2DEC62-6EBF-424F-A57D-A527EE1114EC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615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Modifying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0B343-E186-4F53-9574-3E85859F01C8}"/>
              </a:ext>
            </a:extLst>
          </p:cNvPr>
          <p:cNvSpPr txBox="1"/>
          <p:nvPr/>
        </p:nvSpPr>
        <p:spPr>
          <a:xfrm>
            <a:off x="246807" y="380326"/>
            <a:ext cx="46488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'Flash Drive', 'HDD', 'SSD'}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'DVD')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#if element is not existing remove() raises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an exception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'Flash Drive')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#x.remove('RAM') # raises exception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#Does nothing 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.discard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'RAM')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#Removes a random element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.pop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#Clears entire set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.clear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CAE6C-7CC9-46F5-8741-A60FCA0CD0C2}"/>
              </a:ext>
            </a:extLst>
          </p:cNvPr>
          <p:cNvSpPr txBox="1"/>
          <p:nvPr/>
        </p:nvSpPr>
        <p:spPr>
          <a:xfrm>
            <a:off x="4381837" y="31901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{'DVD', 'HDD', 'Flash Drive',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{'DVD', 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{'DVD', 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set()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4439C-CDE9-4BD5-90A8-1C4038DD32ED}"/>
              </a:ext>
            </a:extLst>
          </p:cNvPr>
          <p:cNvSpPr txBox="1"/>
          <p:nvPr/>
        </p:nvSpPr>
        <p:spPr>
          <a:xfrm>
            <a:off x="4381837" y="2780983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7763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Modifying Sets 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4439C-CDE9-4BD5-90A8-1C4038DD32ED}"/>
              </a:ext>
            </a:extLst>
          </p:cNvPr>
          <p:cNvSpPr txBox="1"/>
          <p:nvPr/>
        </p:nvSpPr>
        <p:spPr>
          <a:xfrm>
            <a:off x="6251097" y="2829536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A830D-9A49-4BB3-B258-D8910ADBB38D}"/>
              </a:ext>
            </a:extLst>
          </p:cNvPr>
          <p:cNvSpPr txBox="1"/>
          <p:nvPr/>
        </p:nvSpPr>
        <p:spPr>
          <a:xfrm>
            <a:off x="234670" y="655455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={1,2,3,4}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#x1.update(x2) and x1 |= x2 add to x1 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#any elements in x2 that x1 does not already have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.update([3,5])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&amp;= X2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.intersection_update([3,4])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x1 -=x2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.difference_update([1,2])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^=x2</a:t>
            </a:r>
          </a:p>
          <a:p>
            <a:r>
              <a:rPr lang="en-US" sz="1800" dirty="0">
                <a:latin typeface=""/>
              </a:rPr>
              <a:t>x1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.symmetric_difference_update([1,2])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587C1-41C8-4A9C-A64E-1E62385A5D17}"/>
              </a:ext>
            </a:extLst>
          </p:cNvPr>
          <p:cNvSpPr txBox="1"/>
          <p:nvPr/>
        </p:nvSpPr>
        <p:spPr>
          <a:xfrm>
            <a:off x="6210637" y="3299269"/>
            <a:ext cx="2540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{1, 2, 3, 4, 5}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{3, 4}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{3, 4}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{1, 2, 3, 4}</a:t>
            </a:r>
          </a:p>
        </p:txBody>
      </p:sp>
    </p:spTree>
    <p:extLst>
      <p:ext uri="{BB962C8B-B14F-4D97-AF65-F5344CB8AC3E}">
        <p14:creationId xmlns:p14="http://schemas.microsoft.com/office/powerpoint/2010/main" val="1834122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694387"/>
            <a:ext cx="869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, is in all respects exactly like a set,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except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that a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is immutable.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We can perform non-modifying operations on a </a:t>
            </a:r>
            <a:r>
              <a:rPr lang="en-US" sz="2000" dirty="0" err="1">
                <a:solidFill>
                  <a:srgbClr val="FF660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39991-EAF5-4DAE-9EA1-328B36711198}"/>
              </a:ext>
            </a:extLst>
          </p:cNvPr>
          <p:cNvSpPr txBox="1"/>
          <p:nvPr/>
        </p:nvSpPr>
        <p:spPr>
          <a:xfrm>
            <a:off x="627132" y="222999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x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'is', 'are', 'were'])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(x))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&amp; {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is','was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E580-AC66-434F-A634-24032A5656D5}"/>
              </a:ext>
            </a:extLst>
          </p:cNvPr>
          <p:cNvSpPr txBox="1"/>
          <p:nvPr/>
        </p:nvSpPr>
        <p:spPr>
          <a:xfrm>
            <a:off x="5199132" y="2252355"/>
            <a:ext cx="365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solidFill>
                  <a:srgbClr val="002060"/>
                </a:solidFill>
              </a:rPr>
              <a:t>frozenset</a:t>
            </a:r>
            <a:r>
              <a:rPr lang="en-IN" sz="1800" b="1" dirty="0">
                <a:solidFill>
                  <a:srgbClr val="002060"/>
                </a:solidFill>
              </a:rPr>
              <a:t>({'is', 'are', 'were'})</a:t>
            </a:r>
          </a:p>
          <a:p>
            <a:r>
              <a:rPr lang="en-IN" sz="1800" b="1" dirty="0">
                <a:solidFill>
                  <a:srgbClr val="002060"/>
                </a:solidFill>
              </a:rPr>
              <a:t>3</a:t>
            </a:r>
          </a:p>
          <a:p>
            <a:r>
              <a:rPr lang="en-IN" sz="1800" b="1" dirty="0" err="1">
                <a:solidFill>
                  <a:srgbClr val="002060"/>
                </a:solidFill>
              </a:rPr>
              <a:t>frozenset</a:t>
            </a:r>
            <a:r>
              <a:rPr lang="en-IN" sz="1800" b="1" dirty="0">
                <a:solidFill>
                  <a:srgbClr val="002060"/>
                </a:solidFill>
              </a:rPr>
              <a:t>({'is'})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4407-ADFD-43E6-B51F-D93B5BE7310C}"/>
              </a:ext>
            </a:extLst>
          </p:cNvPr>
          <p:cNvSpPr txBox="1"/>
          <p:nvPr/>
        </p:nvSpPr>
        <p:spPr>
          <a:xfrm>
            <a:off x="627132" y="3803257"/>
            <a:ext cx="788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Note: </a:t>
            </a:r>
            <a:r>
              <a:rPr lang="en-US" sz="1800" dirty="0">
                <a:solidFill>
                  <a:srgbClr val="FF0066"/>
                </a:solidFill>
              </a:rPr>
              <a:t>We can not apply add(), remove(), pop() and clear() methods.</a:t>
            </a:r>
            <a:endParaRPr lang="en-IN" sz="1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7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713658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-IN" dirty="0"/>
              <a:t>e can delete entire string i.e. del s1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4407-ADFD-43E6-B51F-D93B5BE7310C}"/>
              </a:ext>
            </a:extLst>
          </p:cNvPr>
          <p:cNvSpPr txBox="1"/>
          <p:nvPr/>
        </p:nvSpPr>
        <p:spPr>
          <a:xfrm>
            <a:off x="372235" y="2817571"/>
            <a:ext cx="857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u="sng" dirty="0"/>
              <a:t>Note: </a:t>
            </a:r>
            <a:r>
              <a:rPr lang="en-US" sz="1800" dirty="0">
                <a:solidFill>
                  <a:srgbClr val="FF0000"/>
                </a:solidFill>
              </a:rPr>
              <a:t>Python </a:t>
            </a:r>
            <a:r>
              <a:rPr lang="en-US" sz="1800" dirty="0">
                <a:solidFill>
                  <a:srgbClr val="00B050"/>
                </a:solidFill>
              </a:rPr>
              <a:t>does not perform augmented assignments </a:t>
            </a: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frozensets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in place</a:t>
            </a:r>
            <a:r>
              <a:rPr lang="en-US" sz="1800" dirty="0">
                <a:solidFill>
                  <a:srgbClr val="FF0000"/>
                </a:solidFill>
              </a:rPr>
              <a:t>. The statement x &amp;= s is effectively equivalent to x = x &amp; s. It isn’t modifying the original x. It is reassigning x to a new object, and the object x originally referenced is gone.</a:t>
            </a:r>
          </a:p>
          <a:p>
            <a:pPr algn="just"/>
            <a:r>
              <a:rPr lang="en-US" sz="1800" dirty="0">
                <a:solidFill>
                  <a:srgbClr val="FF0066"/>
                </a:solidFill>
              </a:rPr>
              <a:t>                  </a:t>
            </a:r>
            <a:r>
              <a:rPr lang="en-US" sz="1800" dirty="0">
                <a:solidFill>
                  <a:srgbClr val="7030A0"/>
                </a:solidFill>
              </a:rPr>
              <a:t>We can verify this with the id() function.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3CEC2-BE1B-4E96-9C2C-F89091EC0255}"/>
              </a:ext>
            </a:extLst>
          </p:cNvPr>
          <p:cNvSpPr txBox="1"/>
          <p:nvPr/>
        </p:nvSpPr>
        <p:spPr>
          <a:xfrm>
            <a:off x="441016" y="72853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Augmented operator assignments</a:t>
            </a:r>
          </a:p>
          <a:p>
            <a:r>
              <a:rPr lang="en-US" sz="1800" dirty="0">
                <a:latin typeface=""/>
              </a:rPr>
              <a:t>f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'I', 'We', 'You'])</a:t>
            </a:r>
          </a:p>
          <a:p>
            <a:r>
              <a:rPr lang="en-IN" sz="1800" dirty="0">
                <a:latin typeface=""/>
              </a:rPr>
              <a:t>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We','They','I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'}</a:t>
            </a:r>
          </a:p>
          <a:p>
            <a:r>
              <a:rPr lang="en-IN" sz="1800" dirty="0">
                <a:latin typeface=""/>
              </a:rPr>
              <a:t>f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&amp;= s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790A1-44D3-49F2-8F11-4C7909E67E96}"/>
              </a:ext>
            </a:extLst>
          </p:cNvPr>
          <p:cNvSpPr txBox="1"/>
          <p:nvPr/>
        </p:nvSpPr>
        <p:spPr>
          <a:xfrm>
            <a:off x="5413140" y="13402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frozenset</a:t>
            </a:r>
            <a:r>
              <a:rPr lang="en-IN" sz="1800" dirty="0"/>
              <a:t>({'We', 'I'})</a:t>
            </a:r>
          </a:p>
        </p:txBody>
      </p:sp>
    </p:spTree>
    <p:extLst>
      <p:ext uri="{BB962C8B-B14F-4D97-AF65-F5344CB8AC3E}">
        <p14:creationId xmlns:p14="http://schemas.microsoft.com/office/powerpoint/2010/main" val="10094347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7E1A5-A973-478D-8774-858AD43C2343}"/>
              </a:ext>
            </a:extLst>
          </p:cNvPr>
          <p:cNvSpPr txBox="1"/>
          <p:nvPr/>
        </p:nvSpPr>
        <p:spPr>
          <a:xfrm>
            <a:off x="292732" y="728535"/>
            <a:ext cx="8365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7030A0"/>
                </a:solidFill>
              </a:rPr>
              <a:t>Frozensets</a:t>
            </a:r>
            <a:r>
              <a:rPr lang="en-US" sz="1800" dirty="0">
                <a:solidFill>
                  <a:srgbClr val="7030A0"/>
                </a:solidFill>
              </a:rPr>
              <a:t> are useful in situations where you want to use a set, but you need an immutable object. For example, you can’t define a set whose elements are also sets, because set elements must be immutable.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87542-CAA1-48B1-925E-ABD75A66F425}"/>
              </a:ext>
            </a:extLst>
          </p:cNvPr>
          <p:cNvSpPr txBox="1"/>
          <p:nvPr/>
        </p:nvSpPr>
        <p:spPr>
          <a:xfrm>
            <a:off x="627133" y="1879251"/>
            <a:ext cx="2852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'Python'])</a:t>
            </a:r>
          </a:p>
          <a:p>
            <a:r>
              <a:rPr lang="en-IN" sz="1800" dirty="0">
                <a:latin typeface=""/>
              </a:rPr>
              <a:t>x2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'is'])</a:t>
            </a:r>
          </a:p>
          <a:p>
            <a:r>
              <a:rPr lang="en-IN" sz="1800" dirty="0">
                <a:latin typeface=""/>
              </a:rPr>
              <a:t>x3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'cool'])</a:t>
            </a:r>
          </a:p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{x1, x2, x3}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85FD-FF3B-47A9-8F43-82825D2A7BD9}"/>
              </a:ext>
            </a:extLst>
          </p:cNvPr>
          <p:cNvSpPr txBox="1"/>
          <p:nvPr/>
        </p:nvSpPr>
        <p:spPr>
          <a:xfrm>
            <a:off x="3800308" y="178691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0000"/>
                </a:solidFill>
              </a:rPr>
              <a:t>  File "D:\SBMP\SUBJECTS\Python\Python_Code\sets\frozenset.py", line 4, in &lt;module&gt;</a:t>
            </a:r>
          </a:p>
          <a:p>
            <a:r>
              <a:rPr lang="en-IN" dirty="0">
                <a:solidFill>
                  <a:srgbClr val="FF0000"/>
                </a:solidFill>
              </a:rPr>
              <a:t>    x = {x1, x2, x3}</a:t>
            </a:r>
          </a:p>
          <a:p>
            <a:r>
              <a:rPr lang="en-IN" dirty="0" err="1">
                <a:solidFill>
                  <a:srgbClr val="FF0000"/>
                </a:solidFill>
              </a:rPr>
              <a:t>TypeError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unhashable</a:t>
            </a:r>
            <a:r>
              <a:rPr lang="en-IN" dirty="0">
                <a:solidFill>
                  <a:srgbClr val="FF0000"/>
                </a:solidFill>
              </a:rPr>
              <a:t> type: 'set'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84D4E-43D3-4870-88B3-0594BAB21838}"/>
              </a:ext>
            </a:extLst>
          </p:cNvPr>
          <p:cNvSpPr txBox="1"/>
          <p:nvPr/>
        </p:nvSpPr>
        <p:spPr>
          <a:xfrm>
            <a:off x="627133" y="366759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x1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'Python'])</a:t>
            </a:r>
          </a:p>
          <a:p>
            <a:r>
              <a:rPr lang="en-IN" sz="1600" dirty="0">
                <a:latin typeface=""/>
              </a:rPr>
              <a:t>x2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'is'])</a:t>
            </a:r>
          </a:p>
          <a:p>
            <a:r>
              <a:rPr lang="en-IN" sz="1600" dirty="0">
                <a:latin typeface=""/>
              </a:rPr>
              <a:t>x3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'cool'])</a:t>
            </a:r>
          </a:p>
          <a:p>
            <a:r>
              <a:rPr lang="en-IN" sz="1600" dirty="0">
                <a:latin typeface=""/>
              </a:rPr>
              <a:t>x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{x1, x2, x3}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4A00A-09A6-413F-827E-33870598E180}"/>
              </a:ext>
            </a:extLst>
          </p:cNvPr>
          <p:cNvSpPr txBox="1"/>
          <p:nvPr/>
        </p:nvSpPr>
        <p:spPr>
          <a:xfrm>
            <a:off x="3660228" y="3685672"/>
            <a:ext cx="537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({'Python'}), 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({'cool'}), 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({'is'})}</a:t>
            </a:r>
          </a:p>
        </p:txBody>
      </p:sp>
    </p:spTree>
    <p:extLst>
      <p:ext uri="{BB962C8B-B14F-4D97-AF65-F5344CB8AC3E}">
        <p14:creationId xmlns:p14="http://schemas.microsoft.com/office/powerpoint/2010/main" val="19432039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7E1A5-A973-478D-8774-858AD43C2343}"/>
              </a:ext>
            </a:extLst>
          </p:cNvPr>
          <p:cNvSpPr txBox="1"/>
          <p:nvPr/>
        </p:nvSpPr>
        <p:spPr>
          <a:xfrm>
            <a:off x="292732" y="728535"/>
            <a:ext cx="836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7030A0"/>
                </a:solidFill>
              </a:rPr>
              <a:t>We can not add dictionaries in the set. But using </a:t>
            </a:r>
            <a:r>
              <a:rPr lang="en-US" sz="1800" dirty="0" err="1">
                <a:solidFill>
                  <a:srgbClr val="7030A0"/>
                </a:solidFill>
              </a:rPr>
              <a:t>frozenset</a:t>
            </a:r>
            <a:r>
              <a:rPr lang="en-US" sz="1800" dirty="0">
                <a:solidFill>
                  <a:srgbClr val="7030A0"/>
                </a:solidFill>
              </a:rPr>
              <a:t> we can do it. 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10C20-3A03-4BEE-B345-F17FA01C3220}"/>
              </a:ext>
            </a:extLst>
          </p:cNvPr>
          <p:cNvSpPr txBox="1"/>
          <p:nvPr/>
        </p:nvSpPr>
        <p:spPr>
          <a:xfrm>
            <a:off x="416740" y="255316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"/>
              </a:rPr>
              <a:t>x 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de-DE" sz="1800" dirty="0">
                <a:solidFill>
                  <a:srgbClr val="008000"/>
                </a:solidFill>
                <a:latin typeface=""/>
              </a:rPr>
              <a:t>frozenset({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1, 2, 3})</a:t>
            </a:r>
          </a:p>
          <a:p>
            <a:r>
              <a:rPr lang="en-IN" sz="1800" dirty="0">
                <a:latin typeface=""/>
              </a:rPr>
              <a:t>y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({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'a', 'b', 'c'})</a:t>
            </a:r>
          </a:p>
          <a:p>
            <a:r>
              <a:rPr lang="es-ES" sz="1800" dirty="0">
                <a:latin typeface=""/>
              </a:rPr>
              <a:t>d </a:t>
            </a:r>
            <a:r>
              <a:rPr lang="es-ES" sz="1800" dirty="0">
                <a:solidFill>
                  <a:srgbClr val="666666"/>
                </a:solidFill>
                <a:latin typeface=""/>
              </a:rPr>
              <a:t>= {x: </a:t>
            </a:r>
            <a:r>
              <a:rPr lang="es-ES" sz="1800" dirty="0">
                <a:solidFill>
                  <a:srgbClr val="BA2121"/>
                </a:solidFill>
                <a:latin typeface=""/>
              </a:rPr>
              <a:t>‘hi', y: ‘bye'}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BFC80-507D-4202-B27C-F10E53779402}"/>
              </a:ext>
            </a:extLst>
          </p:cNvPr>
          <p:cNvSpPr txBox="1"/>
          <p:nvPr/>
        </p:nvSpPr>
        <p:spPr>
          <a:xfrm>
            <a:off x="3712220" y="3284881"/>
            <a:ext cx="591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</a:t>
            </a:r>
            <a:r>
              <a:rPr lang="en-IN" sz="1600" b="1" dirty="0" err="1">
                <a:solidFill>
                  <a:srgbClr val="002060"/>
                </a:solidFill>
              </a:rPr>
              <a:t>frozenset</a:t>
            </a:r>
            <a:r>
              <a:rPr lang="en-IN" sz="1600" b="1" dirty="0">
                <a:solidFill>
                  <a:srgbClr val="002060"/>
                </a:solidFill>
              </a:rPr>
              <a:t>({1, 2, 3}): ‘hi', </a:t>
            </a:r>
            <a:r>
              <a:rPr lang="en-IN" sz="1600" b="1" dirty="0" err="1">
                <a:solidFill>
                  <a:srgbClr val="002060"/>
                </a:solidFill>
              </a:rPr>
              <a:t>frozenset</a:t>
            </a:r>
            <a:r>
              <a:rPr lang="en-IN" sz="1600" b="1" dirty="0">
                <a:solidFill>
                  <a:srgbClr val="002060"/>
                </a:solidFill>
              </a:rPr>
              <a:t>({'b', 'a', 'c'}): ‘bye'}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ECC04-31EA-49E4-9884-D14CDCC74C4E}"/>
              </a:ext>
            </a:extLst>
          </p:cNvPr>
          <p:cNvSpPr txBox="1"/>
          <p:nvPr/>
        </p:nvSpPr>
        <p:spPr>
          <a:xfrm>
            <a:off x="416740" y="1362247"/>
            <a:ext cx="4948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 2, 3}</a:t>
            </a:r>
          </a:p>
          <a:p>
            <a:r>
              <a:rPr lang="en-IN" sz="1800" dirty="0">
                <a:latin typeface=""/>
              </a:rPr>
              <a:t>y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'a', 'b', 'c'}</a:t>
            </a:r>
          </a:p>
          <a:p>
            <a:r>
              <a:rPr lang="es-ES" sz="1800" dirty="0">
                <a:latin typeface=""/>
              </a:rPr>
              <a:t>d </a:t>
            </a:r>
            <a:r>
              <a:rPr lang="es-ES" sz="1800" dirty="0">
                <a:solidFill>
                  <a:srgbClr val="666666"/>
                </a:solidFill>
                <a:latin typeface=""/>
              </a:rPr>
              <a:t>= {x: </a:t>
            </a:r>
            <a:r>
              <a:rPr lang="es-ES" sz="1800" dirty="0">
                <a:solidFill>
                  <a:srgbClr val="BA2121"/>
                </a:solidFill>
                <a:latin typeface=""/>
              </a:rPr>
              <a:t>'hi', y: 'bye'}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AB6DA-511E-4B3F-B155-2EEBD6D5216C}"/>
              </a:ext>
            </a:extLst>
          </p:cNvPr>
          <p:cNvSpPr txBox="1"/>
          <p:nvPr/>
        </p:nvSpPr>
        <p:spPr>
          <a:xfrm>
            <a:off x="3590841" y="1198752"/>
            <a:ext cx="49482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0000"/>
                </a:solidFill>
              </a:rPr>
              <a:t>  File "D:\SBMP\SUBJECTS\Python\Python_Code\sets\frozenset.py", line 3, in &lt;module&gt;</a:t>
            </a:r>
          </a:p>
          <a:p>
            <a:r>
              <a:rPr lang="en-IN" dirty="0">
                <a:solidFill>
                  <a:srgbClr val="FF0000"/>
                </a:solidFill>
              </a:rPr>
              <a:t>    d = {x: 'hi', y: 'bye'}</a:t>
            </a:r>
          </a:p>
          <a:p>
            <a:r>
              <a:rPr lang="en-IN" dirty="0" err="1">
                <a:solidFill>
                  <a:srgbClr val="FF0000"/>
                </a:solidFill>
              </a:rPr>
              <a:t>TypeError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unhashable</a:t>
            </a:r>
            <a:r>
              <a:rPr lang="en-IN" dirty="0">
                <a:solidFill>
                  <a:srgbClr val="FF0000"/>
                </a:solidFill>
              </a:rPr>
              <a:t> type: 'set'</a:t>
            </a:r>
          </a:p>
        </p:txBody>
      </p:sp>
    </p:spTree>
    <p:extLst>
      <p:ext uri="{BB962C8B-B14F-4D97-AF65-F5344CB8AC3E}">
        <p14:creationId xmlns:p14="http://schemas.microsoft.com/office/powerpoint/2010/main" val="37061373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03433-1B76-4CA4-82B1-BFFA33A4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1333"/>
              </p:ext>
            </p:extLst>
          </p:nvPr>
        </p:nvGraphicFramePr>
        <p:xfrm>
          <a:off x="678351" y="240030"/>
          <a:ext cx="7614605" cy="4663440"/>
        </p:xfrm>
        <a:graphic>
          <a:graphicData uri="http://schemas.openxmlformats.org/drawingml/2006/table">
            <a:tbl>
              <a:tblPr firstRow="1" firstCol="1" bandRow="1">
                <a:tableStyleId>{3A88AAB8-05BE-4719-900D-DC6FD972DB07}</a:tableStyleId>
              </a:tblPr>
              <a:tblGrid>
                <a:gridCol w="1522762">
                  <a:extLst>
                    <a:ext uri="{9D8B030D-6E8A-4147-A177-3AD203B41FA5}">
                      <a16:colId xmlns:a16="http://schemas.microsoft.com/office/drawing/2014/main" val="807072845"/>
                    </a:ext>
                  </a:extLst>
                </a:gridCol>
                <a:gridCol w="930356">
                  <a:extLst>
                    <a:ext uri="{9D8B030D-6E8A-4147-A177-3AD203B41FA5}">
                      <a16:colId xmlns:a16="http://schemas.microsoft.com/office/drawing/2014/main" val="110833206"/>
                    </a:ext>
                  </a:extLst>
                </a:gridCol>
                <a:gridCol w="1352594">
                  <a:extLst>
                    <a:ext uri="{9D8B030D-6E8A-4147-A177-3AD203B41FA5}">
                      <a16:colId xmlns:a16="http://schemas.microsoft.com/office/drawing/2014/main" val="3886537921"/>
                    </a:ext>
                  </a:extLst>
                </a:gridCol>
                <a:gridCol w="1690545">
                  <a:extLst>
                    <a:ext uri="{9D8B030D-6E8A-4147-A177-3AD203B41FA5}">
                      <a16:colId xmlns:a16="http://schemas.microsoft.com/office/drawing/2014/main" val="4009690408"/>
                    </a:ext>
                  </a:extLst>
                </a:gridCol>
                <a:gridCol w="2118348">
                  <a:extLst>
                    <a:ext uri="{9D8B030D-6E8A-4147-A177-3AD203B41FA5}">
                      <a16:colId xmlns:a16="http://schemas.microsoft.com/office/drawing/2014/main" val="2600322742"/>
                    </a:ext>
                  </a:extLst>
                </a:gridCol>
              </a:tblGrid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Attribute/Data Structure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List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Tuple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>
                          <a:solidFill>
                            <a:srgbClr val="7030A0"/>
                          </a:solidFill>
                          <a:effectLst/>
                        </a:rPr>
                        <a:t>Dictionary</a:t>
                      </a:r>
                      <a:endParaRPr lang="en-IN" sz="18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Set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096021593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Symbol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[ ]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( 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{ }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{ }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2274722206"/>
                  </a:ext>
                </a:extLst>
              </a:tr>
              <a:tr h="706213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Mutability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Yes but elements must be of type immutable i.e. string, tuple,  numbers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27548122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Order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Ordered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Ordered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Not Applicable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Un Ordered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2287883990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dynamic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Not 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dynamic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3471984075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Slicing/ Indexing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3055600535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Key-value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1830486501"/>
                  </a:ext>
                </a:extLst>
              </a:tr>
              <a:tr h="470808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Duplication of an element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Not for key but for value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356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2239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https://www.geeksforgeeks.org/python-strings/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https://www.programiz.com/python-programming/methods/string/casefold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https://www.geeksforgeeks.org/python-dictionary/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https://realpython.com/python-dicts/#dvalues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https://realpython.com/iterate-through-dictionary-python/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https://realpython.com/python-sets/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Any questions?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manish_ratilal2002@yahoo.com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600" b="1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 Slicing</a:t>
            </a:r>
          </a:p>
          <a:p>
            <a:pPr algn="ctr"/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j-lt"/>
              </a:rPr>
              <a:t>To access a range of characters in the String, method of slicing is used. </a:t>
            </a:r>
          </a:p>
          <a:p>
            <a:pPr marL="342900" indent="-342900" algn="l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j-lt"/>
              </a:rPr>
              <a:t>Slicing in a String is done by using a Slicing operator (colon).</a:t>
            </a:r>
          </a:p>
          <a:p>
            <a:br>
              <a:rPr lang="en-US" sz="2200" dirty="0"/>
            </a:b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Print from 3rd to (</a:t>
            </a:r>
            <a:r>
              <a:rPr lang="en-US" sz="2000" i="1" dirty="0" err="1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upto</a:t>
            </a:r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11th character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3:12]) </a:t>
            </a:r>
          </a:p>
          <a:p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Print from 3rd char to (</a:t>
            </a:r>
            <a:r>
              <a:rPr lang="en-US" sz="2000" i="1" dirty="0" err="1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upto</a:t>
            </a:r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third last char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3:-2]) </a:t>
            </a:r>
          </a:p>
          <a:p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CBC21-5B53-4445-A139-2CCF99ECE2EF}"/>
              </a:ext>
            </a:extLst>
          </p:cNvPr>
          <p:cNvSpPr txBox="1"/>
          <p:nvPr/>
        </p:nvSpPr>
        <p:spPr>
          <a:xfrm>
            <a:off x="6145901" y="2310140"/>
            <a:ext cx="2544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Python As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Python Aspirants!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3B1FA-5B4E-4A20-BB00-30BF6BA5B50C}"/>
              </a:ext>
            </a:extLst>
          </p:cNvPr>
          <p:cNvSpPr txBox="1"/>
          <p:nvPr/>
        </p:nvSpPr>
        <p:spPr>
          <a:xfrm>
            <a:off x="6145900" y="200236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964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slicing i.e.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s:e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, elements are extracted from the index s up to end -1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36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6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21382" y="906560"/>
            <a:ext cx="89093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Strings in Python can be formatted using 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format()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method. </a:t>
            </a:r>
          </a:p>
          <a:p>
            <a:pPr algn="just" fontAlgn="base"/>
            <a:endParaRPr lang="en-US" sz="2200" b="0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Format method in String contains curly braces {} as placeholders which can hold arguments according to </a:t>
            </a:r>
            <a:r>
              <a:rPr lang="en-US" sz="2200" b="0" i="0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position or keyword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specify the order.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69932" y="510050"/>
            <a:ext cx="80434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"{} {} {}"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'For', 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IN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Positional Formatting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"{1} {0} {2}"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'For', 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IN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Keyword Formatting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"{l} {f} {s}"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.format(l 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f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'For', s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pPr algn="just" fontAlgn="base"/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C72B8-3E56-43D4-BD8E-37C310B71653}"/>
              </a:ext>
            </a:extLst>
          </p:cNvPr>
          <p:cNvSpPr txBox="1"/>
          <p:nvPr/>
        </p:nvSpPr>
        <p:spPr>
          <a:xfrm>
            <a:off x="3641414" y="388383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Logic For Survival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For Logic Survival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Logic For Survival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97E7A-5544-444B-B05D-CF04B595BB71}"/>
              </a:ext>
            </a:extLst>
          </p:cNvPr>
          <p:cNvSpPr txBox="1"/>
          <p:nvPr/>
        </p:nvSpPr>
        <p:spPr>
          <a:xfrm>
            <a:off x="3641414" y="357606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70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13288" y="728535"/>
            <a:ext cx="86813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70C0"/>
                </a:solidFill>
                <a:effectLst/>
                <a:latin typeface="+mj-lt"/>
              </a:rPr>
              <a:t>Integers such as Binary, hexadecimal, etc. and floats can be rounded or displayed in the exponent form with the use of format specifiers.</a:t>
            </a:r>
            <a:endParaRPr lang="en-IN" sz="2000" dirty="0">
              <a:solidFill>
                <a:srgbClr val="0070C0"/>
              </a:solidFill>
              <a:latin typeface="+mj-lt"/>
              <a:ea typeface="Verdana" panose="020B0604030504040204" pitchFamily="34" charset="0"/>
            </a:endParaRPr>
          </a:p>
          <a:p>
            <a:pPr algn="just" fontAlgn="base"/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FBBC2-7AE5-47B4-996D-53085F2902EA}"/>
              </a:ext>
            </a:extLst>
          </p:cNvPr>
          <p:cNvSpPr txBox="1"/>
          <p:nvPr/>
        </p:nvSpPr>
        <p:spPr>
          <a:xfrm>
            <a:off x="262991" y="1744198"/>
            <a:ext cx="50453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+mj-lt"/>
              </a:rPr>
              <a:t># Formatting of Integers into binary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"{0:b}"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.format(16)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  <a:p>
            <a:r>
              <a:rPr lang="en-US" sz="1800" i="1" dirty="0">
                <a:solidFill>
                  <a:srgbClr val="408080"/>
                </a:solidFill>
                <a:latin typeface="+mj-lt"/>
              </a:rPr>
              <a:t># Formatting of Floats in exponential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"{0:e}"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.format(165.6458)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+mj-lt"/>
              </a:rPr>
              <a:t># Rounding off Integers 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"{0:.2f}"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.format(1/6)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91B3A-EB66-4A0D-B470-99BCC42AB8CD}"/>
              </a:ext>
            </a:extLst>
          </p:cNvPr>
          <p:cNvSpPr txBox="1"/>
          <p:nvPr/>
        </p:nvSpPr>
        <p:spPr>
          <a:xfrm>
            <a:off x="5560542" y="2202418"/>
            <a:ext cx="29819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10000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1.656458e+02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0.17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3ED2E-2380-44BE-8B31-AFFF5C47E6BF}"/>
              </a:ext>
            </a:extLst>
          </p:cNvPr>
          <p:cNvSpPr txBox="1"/>
          <p:nvPr/>
        </p:nvSpPr>
        <p:spPr>
          <a:xfrm>
            <a:off x="5560542" y="189464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512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7B997C-0D34-4D75-90E4-9AFD08F75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91415"/>
              </p:ext>
            </p:extLst>
          </p:nvPr>
        </p:nvGraphicFramePr>
        <p:xfrm>
          <a:off x="450206" y="728535"/>
          <a:ext cx="7849274" cy="4289235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2212074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5637200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length of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8951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capitalize()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the first character to upper case.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casefold</a:t>
                      </a:r>
                      <a:r>
                        <a:rPr lang="en-US" dirty="0"/>
                        <a:t>() </a:t>
                      </a:r>
                      <a:r>
                        <a:rPr lang="en-US"/>
                        <a:t>/ lower()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string into lower case.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the number of times a specified value occurs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Searches the string for a specified value and returns the position of where it was found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string where a specified value is replaced with a specified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Splits the string at the specified separator, and returns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127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strip()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trimmed version of the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8235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swapcase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Swaps cases, lower case becomes upper case and vice versa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019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title()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the first character of each word to upper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78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join()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</a:t>
                      </a:r>
                      <a:r>
                        <a:rPr lang="en-US" dirty="0" err="1"/>
                        <a:t>iterable</a:t>
                      </a:r>
                      <a:r>
                        <a:rPr lang="en-US" dirty="0"/>
                        <a:t> elements with specified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41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517891" y="793019"/>
            <a:ext cx="7574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B050"/>
                </a:solidFill>
                <a:effectLst/>
                <a:latin typeface="+mj-lt"/>
              </a:rPr>
              <a:t>string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+mj-lt"/>
              </a:rPr>
              <a:t>.count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+mj-lt"/>
              </a:rPr>
              <a:t>(</a:t>
            </a:r>
            <a:r>
              <a:rPr lang="en-US" sz="2000" b="1" i="1" dirty="0">
                <a:solidFill>
                  <a:srgbClr val="00B050"/>
                </a:solidFill>
                <a:effectLst/>
                <a:latin typeface="+mj-lt"/>
              </a:rPr>
              <a:t>value, start, end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+mj-lt"/>
              </a:rPr>
              <a:t>)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value= char or string to be searched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start= start index (optional,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default value=0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end= end index (optional,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default value=last index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) </a:t>
            </a:r>
            <a:endParaRPr lang="en-IN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8EB6E-C375-4044-8B36-3A0730FA2089}"/>
              </a:ext>
            </a:extLst>
          </p:cNvPr>
          <p:cNvSpPr txBox="1"/>
          <p:nvPr/>
        </p:nvSpPr>
        <p:spPr>
          <a:xfrm>
            <a:off x="517891" y="275004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"/>
              </a:rPr>
              <a:t>str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"An apple in a day, keeps doctor away."</a:t>
            </a:r>
          </a:p>
          <a:p>
            <a:r>
              <a:rPr lang="en-IN" sz="1600" dirty="0">
                <a:latin typeface=""/>
              </a:rPr>
              <a:t>c1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'apple')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print(c1)</a:t>
            </a:r>
          </a:p>
          <a:p>
            <a:r>
              <a:rPr lang="en-IN" sz="1600" dirty="0">
                <a:latin typeface=""/>
              </a:rPr>
              <a:t>c2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print(c2)</a:t>
            </a:r>
          </a:p>
          <a:p>
            <a:r>
              <a:rPr lang="en-US" sz="1600" dirty="0">
                <a:latin typeface=""/>
              </a:rPr>
              <a:t>c2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'a',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0A779-1722-4914-AC39-E3346956B03C}"/>
              </a:ext>
            </a:extLst>
          </p:cNvPr>
          <p:cNvSpPr txBox="1"/>
          <p:nvPr/>
        </p:nvSpPr>
        <p:spPr>
          <a:xfrm>
            <a:off x="5405911" y="3152517"/>
            <a:ext cx="32201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Today is Monday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5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4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52932-8B53-4D7C-A9BE-9C12E350DB10}"/>
              </a:ext>
            </a:extLst>
          </p:cNvPr>
          <p:cNvSpPr txBox="1"/>
          <p:nvPr/>
        </p:nvSpPr>
        <p:spPr>
          <a:xfrm>
            <a:off x="5405479" y="275004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474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591683"/>
            <a:ext cx="8692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The find() method finds the first occurrence of the specified value.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find() method returns -1 if the value is not found.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The find() method is almost the same as the index() method, the only difference is that the index() method raises an exception if the value is not found.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14494-5355-4C59-A5D7-C6E7FB522ECC}"/>
              </a:ext>
            </a:extLst>
          </p:cNvPr>
          <p:cNvSpPr txBox="1"/>
          <p:nvPr/>
        </p:nvSpPr>
        <p:spPr>
          <a:xfrm>
            <a:off x="457200" y="269398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#finding index of a string/char</a:t>
            </a:r>
          </a:p>
          <a:p>
            <a:r>
              <a:rPr lang="en-IN" sz="1800" dirty="0">
                <a:latin typeface=""/>
              </a:rPr>
              <a:t>str2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"Hello Friends!!!"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print(str2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.find(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print(str2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.find(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"g"))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D796A-6133-4E68-B00B-F90AC5C2E723}"/>
              </a:ext>
            </a:extLst>
          </p:cNvPr>
          <p:cNvSpPr txBox="1"/>
          <p:nvPr/>
        </p:nvSpPr>
        <p:spPr>
          <a:xfrm>
            <a:off x="5607000" y="3032539"/>
            <a:ext cx="118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807D1-5006-4291-A8D4-8CDF1903023E}"/>
              </a:ext>
            </a:extLst>
          </p:cNvPr>
          <p:cNvSpPr txBox="1"/>
          <p:nvPr/>
        </p:nvSpPr>
        <p:spPr>
          <a:xfrm>
            <a:off x="5518769" y="260437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61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hlinkClick r:id="rId3"/>
              </a:rPr>
              <a:t>manish_ratilal2002@yahoo.com</a:t>
            </a:r>
            <a:endParaRPr lang="fr-FR" sz="2400" dirty="0"/>
          </a:p>
          <a:p>
            <a:pPr lvl="0">
              <a:spcBef>
                <a:spcPts val="0"/>
              </a:spcBef>
              <a:buNone/>
            </a:pPr>
            <a:r>
              <a:rPr lang="fr-FR" sz="2400" dirty="0"/>
              <a:t>SBMP</a:t>
            </a: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591683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partition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strval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It returns the tuple with 3 parts . i.e. first part = before the given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, second part=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 and third part= portion after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.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If the </a:t>
            </a:r>
            <a:r>
              <a:rPr lang="en-US" sz="2000" dirty="0" err="1">
                <a:solidFill>
                  <a:srgbClr val="FF0066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FF0066"/>
                </a:solidFill>
                <a:latin typeface="+mj-lt"/>
              </a:rPr>
              <a:t> is not there inside string then the first part=entire string and second and third parts are written </a:t>
            </a:r>
            <a:r>
              <a:rPr lang="en-US" sz="2000">
                <a:solidFill>
                  <a:srgbClr val="FF0066"/>
                </a:solidFill>
                <a:latin typeface="+mj-lt"/>
              </a:rPr>
              <a:t>as null.</a:t>
            </a:r>
            <a:endParaRPr lang="en-US" sz="2000" dirty="0">
              <a:solidFill>
                <a:srgbClr val="FF0066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390088" y="253067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#partition</a:t>
            </a:r>
          </a:p>
          <a:p>
            <a:r>
              <a:rPr lang="en-US" sz="1800" dirty="0">
                <a:latin typeface=""/>
              </a:rPr>
              <a:t>str3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"Covid19 is the deadliest virus"</a:t>
            </a:r>
          </a:p>
          <a:p>
            <a:r>
              <a:rPr lang="en-IN" sz="1800" dirty="0">
                <a:latin typeface=""/>
              </a:rPr>
              <a:t>s4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str3.partition(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"deadliest")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print(s4)</a:t>
            </a:r>
          </a:p>
          <a:p>
            <a:r>
              <a:rPr lang="en-IN" sz="1800" dirty="0">
                <a:latin typeface=""/>
              </a:rPr>
              <a:t>s5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str3.partition(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"happiest")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955DB-7DE9-476E-B794-ABCE4B4BB194}"/>
              </a:ext>
            </a:extLst>
          </p:cNvPr>
          <p:cNvSpPr txBox="1"/>
          <p:nvPr/>
        </p:nvSpPr>
        <p:spPr>
          <a:xfrm>
            <a:off x="4345496" y="3303710"/>
            <a:ext cx="4051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('Covid19 is the ', 'deadliest', ' virus')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('Covid19 is the deadliest virus', '', '')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4345496" y="2969887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983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05515" y="0"/>
            <a:ext cx="5792700" cy="771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Exercises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25956-BBFE-4FAA-98A4-7D91AB880F5F}"/>
              </a:ext>
            </a:extLst>
          </p:cNvPr>
          <p:cNvSpPr txBox="1"/>
          <p:nvPr/>
        </p:nvSpPr>
        <p:spPr>
          <a:xfrm>
            <a:off x="396510" y="1806608"/>
            <a:ext cx="8172956" cy="255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Count number of words from a given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Check whether given email address contains both ‘@’ and ‘.’ symbol or not.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Display different words of a given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the file name from the given file path and display it on the screen. Also display the message with which application this file should be opened.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i.e.     The input string is “d:/subjects/Java/Exercises/Exercise1.doc”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5.   Search a particular word in a given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Lists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8121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728535"/>
            <a:ext cx="8692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Lists are just like dynamic sized arrays.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(like vector in C++ and </a:t>
            </a:r>
            <a:r>
              <a:rPr lang="en-US" sz="2000" dirty="0" err="1">
                <a:solidFill>
                  <a:srgbClr val="FFC000"/>
                </a:solidFill>
                <a:latin typeface="+mj-lt"/>
              </a:rPr>
              <a:t>ArrayList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 in Java).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Lists need not be homogeneous. It can contain datatypes like integers, strings, as well as objects.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Lists are mutable, so they can be modified(altered).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Lists in Python are ordered and have a definite count.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The indexing of a list starts from 0 index.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Lists allow duplicating of elements.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Lists allow us to perform operations such as slicing, searching, adding, and removing elements.</a:t>
            </a:r>
            <a:endParaRPr lang="en-IN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28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25642" y="424571"/>
            <a:ext cx="4079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7030A0"/>
                </a:solidFill>
                <a:latin typeface="+mj-lt"/>
              </a:rPr>
              <a:t>Lists are represented by [ ] 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Examples: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#Empty list</a:t>
            </a:r>
          </a:p>
          <a:p>
            <a:r>
              <a:rPr lang="en-IN" sz="1600" dirty="0">
                <a:latin typeface=""/>
              </a:rPr>
              <a:t>le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"Empty List: ")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print(le)</a:t>
            </a:r>
          </a:p>
          <a:p>
            <a:r>
              <a:rPr lang="en-IN" sz="1600" dirty="0">
                <a:latin typeface=""/>
              </a:rPr>
              <a:t>ln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 20, 30]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print(ln)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#repitiion of elements </a:t>
            </a:r>
          </a:p>
          <a:p>
            <a:r>
              <a:rPr lang="en-IN" sz="1600" dirty="0" err="1">
                <a:latin typeface=""/>
              </a:rPr>
              <a:t>lnr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 20, 30,20,10,40]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lnr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600" dirty="0">
                <a:latin typeface=""/>
              </a:rPr>
              <a:t>ls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"one", "man", "army"]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#List indexing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0])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2])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#heterogeneous elements</a:t>
            </a:r>
          </a:p>
          <a:p>
            <a:r>
              <a:rPr lang="it-IT" sz="1600" dirty="0">
                <a:latin typeface=""/>
              </a:rPr>
              <a:t>l1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= [1, 2,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'hi',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it-IT" sz="1600" dirty="0">
                <a:solidFill>
                  <a:srgbClr val="008000"/>
                </a:solidFill>
                <a:latin typeface=""/>
              </a:rPr>
              <a:t>True,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7,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'all']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print(l1)</a:t>
            </a:r>
          </a:p>
          <a:p>
            <a:endParaRPr lang="en-US" sz="1600" dirty="0">
              <a:solidFill>
                <a:schemeClr val="bg2"/>
              </a:solidFill>
              <a:latin typeface="+mj-lt"/>
            </a:endParaRPr>
          </a:p>
          <a:p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506E1-CA51-4048-A875-D95628A8327B}"/>
              </a:ext>
            </a:extLst>
          </p:cNvPr>
          <p:cNvSpPr txBox="1"/>
          <p:nvPr/>
        </p:nvSpPr>
        <p:spPr>
          <a:xfrm>
            <a:off x="4191673" y="564768"/>
            <a:ext cx="3429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print the last element of list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-1]) 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print the third last element of list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-3])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CF42C-688C-4D6C-BBBE-3B69854F39B1}"/>
              </a:ext>
            </a:extLst>
          </p:cNvPr>
          <p:cNvSpPr txBox="1"/>
          <p:nvPr/>
        </p:nvSpPr>
        <p:spPr>
          <a:xfrm>
            <a:off x="4191673" y="2001820"/>
            <a:ext cx="36980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Empty List: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[10, 20, 30]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[10, 20, 30, 20, 10, 40]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['one', 'man', 'army']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one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army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[1, 2, 'hi', 5, True, 7, 'all']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all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True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C7917-5366-42B2-AED2-BE876DA96AA3}"/>
              </a:ext>
            </a:extLst>
          </p:cNvPr>
          <p:cNvSpPr txBox="1"/>
          <p:nvPr/>
        </p:nvSpPr>
        <p:spPr>
          <a:xfrm>
            <a:off x="4191673" y="174591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385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Multidimensional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F7EB9-38C2-430A-B46A-516BB77BEB24}"/>
              </a:ext>
            </a:extLst>
          </p:cNvPr>
          <p:cNvSpPr txBox="1"/>
          <p:nvPr/>
        </p:nvSpPr>
        <p:spPr>
          <a:xfrm>
            <a:off x="311544" y="841461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lmdim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'Welcome' , ['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all','friends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’] ]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8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Multi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-Dimensional List: ")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Indexing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0])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#multidimensional index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1][0])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1][1])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4D768-E122-40BA-8272-06F4C4FF28CD}"/>
              </a:ext>
            </a:extLst>
          </p:cNvPr>
          <p:cNvSpPr txBox="1"/>
          <p:nvPr/>
        </p:nvSpPr>
        <p:spPr>
          <a:xfrm>
            <a:off x="5110120" y="1126035"/>
            <a:ext cx="2852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7030A0"/>
                </a:solidFill>
              </a:rPr>
              <a:t>Multi-Dimensional List:</a:t>
            </a:r>
          </a:p>
          <a:p>
            <a:r>
              <a:rPr lang="en-IN" sz="1800" dirty="0">
                <a:solidFill>
                  <a:srgbClr val="7030A0"/>
                </a:solidFill>
              </a:rPr>
              <a:t>['Welcome', ['all', 'friends']]</a:t>
            </a:r>
          </a:p>
          <a:p>
            <a:r>
              <a:rPr lang="en-IN" sz="1800" dirty="0">
                <a:solidFill>
                  <a:srgbClr val="7030A0"/>
                </a:solidFill>
              </a:rPr>
              <a:t>Welcome</a:t>
            </a:r>
          </a:p>
          <a:p>
            <a:r>
              <a:rPr lang="en-IN" sz="1800" dirty="0">
                <a:solidFill>
                  <a:srgbClr val="7030A0"/>
                </a:solidFill>
              </a:rPr>
              <a:t>['all', 'friends']</a:t>
            </a:r>
          </a:p>
          <a:p>
            <a:r>
              <a:rPr lang="en-IN" sz="1800" dirty="0">
                <a:solidFill>
                  <a:srgbClr val="7030A0"/>
                </a:solidFill>
              </a:rPr>
              <a:t>all</a:t>
            </a:r>
          </a:p>
          <a:p>
            <a:r>
              <a:rPr lang="en-IN" sz="1800" dirty="0">
                <a:solidFill>
                  <a:srgbClr val="7030A0"/>
                </a:solidFill>
              </a:rPr>
              <a:t>friends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E846E-E4D8-498A-8786-AD59D5AA659C}"/>
              </a:ext>
            </a:extLst>
          </p:cNvPr>
          <p:cNvSpPr txBox="1"/>
          <p:nvPr/>
        </p:nvSpPr>
        <p:spPr>
          <a:xfrm>
            <a:off x="5055499" y="81825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774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Slicing Lists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CAB6-38EE-4468-983E-FF641131CF63}"/>
              </a:ext>
            </a:extLst>
          </p:cNvPr>
          <p:cNvSpPr txBox="1"/>
          <p:nvPr/>
        </p:nvSpPr>
        <p:spPr>
          <a:xfrm>
            <a:off x="125425" y="559731"/>
            <a:ext cx="7974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We can access a range of items in a list by using the slicing operator </a:t>
            </a:r>
            <a:r>
              <a:rPr lang="en-US" sz="1800" b="1" dirty="0">
                <a:solidFill>
                  <a:srgbClr val="00B050"/>
                </a:solidFill>
              </a:rPr>
              <a:t>:(colon)</a:t>
            </a:r>
            <a:r>
              <a:rPr lang="en-US" sz="1800" b="1" dirty="0"/>
              <a:t>.</a:t>
            </a:r>
            <a:endParaRPr lang="en-IN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5543C-5607-4BD8-A3B3-EBB4C31A794E}"/>
              </a:ext>
            </a:extLst>
          </p:cNvPr>
          <p:cNvSpPr txBox="1"/>
          <p:nvPr/>
        </p:nvSpPr>
        <p:spPr>
          <a:xfrm>
            <a:off x="271083" y="1475226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List slicing in Python</a:t>
            </a:r>
          </a:p>
          <a:p>
            <a:r>
              <a:rPr lang="en-IN" sz="1600" dirty="0" err="1">
                <a:latin typeface=""/>
              </a:rPr>
              <a:t>mlist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P','y','t','h','o','n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index 2 to 4 (5-1)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2:5])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beginning index </a:t>
            </a:r>
            <a:r>
              <a:rPr lang="en-US" sz="1600" i="1" dirty="0" err="1">
                <a:solidFill>
                  <a:srgbClr val="408080"/>
                </a:solidFill>
                <a:latin typeface=""/>
              </a:rPr>
              <a:t>upto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 -2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[: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-3])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index 2 to end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2:])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elements beginning to end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[:])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39058-B20B-4E53-A4AB-2F2D8414620B}"/>
              </a:ext>
            </a:extLst>
          </p:cNvPr>
          <p:cNvSpPr txBox="1"/>
          <p:nvPr/>
        </p:nvSpPr>
        <p:spPr>
          <a:xfrm>
            <a:off x="5660379" y="1879081"/>
            <a:ext cx="29576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['t', 'h', 'o']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['P', 'y', 't']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['t', 'h', 'o', 'n']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['P', 'y', 't', 'h', 'o', 'n']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05AB1-334A-4E61-BF70-11CD9D18D846}"/>
              </a:ext>
            </a:extLst>
          </p:cNvPr>
          <p:cNvSpPr txBox="1"/>
          <p:nvPr/>
        </p:nvSpPr>
        <p:spPr>
          <a:xfrm>
            <a:off x="5660379" y="158774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171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Add/Change List Elements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CAB6-38EE-4468-983E-FF641131CF63}"/>
              </a:ext>
            </a:extLst>
          </p:cNvPr>
          <p:cNvSpPr txBox="1"/>
          <p:nvPr/>
        </p:nvSpPr>
        <p:spPr>
          <a:xfrm>
            <a:off x="125425" y="559731"/>
            <a:ext cx="797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As Lists are mutable, we can add or change the elements to the list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BAD29-4B80-4076-93DE-2847F596C880}"/>
              </a:ext>
            </a:extLst>
          </p:cNvPr>
          <p:cNvSpPr txBox="1"/>
          <p:nvPr/>
        </p:nvSpPr>
        <p:spPr>
          <a:xfrm>
            <a:off x="246807" y="1224311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Correcting mistake values in a list</a:t>
            </a:r>
          </a:p>
          <a:p>
            <a:r>
              <a:rPr lang="de-DE" sz="1800" dirty="0">
                <a:latin typeface=""/>
              </a:rPr>
              <a:t>mlist 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= [2, 4, 6, 8]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change the 1st item    </a:t>
            </a:r>
          </a:p>
          <a:p>
            <a:r>
              <a:rPr lang="en-IN" sz="1800" dirty="0" err="1">
                <a:latin typeface=""/>
              </a:rPr>
              <a:t>mlist</a:t>
            </a:r>
            <a:r>
              <a:rPr lang="en-IN" sz="1800" dirty="0">
                <a:latin typeface=""/>
              </a:rPr>
              <a:t>[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0] = 1          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change 2nd to 4th items</a:t>
            </a:r>
          </a:p>
          <a:p>
            <a:r>
              <a:rPr lang="de-DE" sz="1800" dirty="0">
                <a:latin typeface=""/>
              </a:rPr>
              <a:t>mlist[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1:4] = [3, 5, 7]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59211-128F-4822-B146-B1F53DD6305A}"/>
              </a:ext>
            </a:extLst>
          </p:cNvPr>
          <p:cNvSpPr txBox="1"/>
          <p:nvPr/>
        </p:nvSpPr>
        <p:spPr>
          <a:xfrm>
            <a:off x="5878863" y="1925419"/>
            <a:ext cx="1501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[1, 4, 6, 8]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[1, 3, 5, 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CD81-9BE0-4D7D-A2FA-263BFBD0A583}"/>
              </a:ext>
            </a:extLst>
          </p:cNvPr>
          <p:cNvSpPr txBox="1"/>
          <p:nvPr/>
        </p:nvSpPr>
        <p:spPr>
          <a:xfrm>
            <a:off x="5878863" y="161764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92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3B5F994-AC0B-40FE-A3D1-6FB3295EA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08939"/>
              </p:ext>
            </p:extLst>
          </p:nvPr>
        </p:nvGraphicFramePr>
        <p:xfrm>
          <a:off x="450206" y="728535"/>
          <a:ext cx="7849274" cy="4132510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2212074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5637200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append()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 an element to the end of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8951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extend()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Add all elements of a list to the another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insert()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Inserts an item at the defined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item from the list at specified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item from the list at specified index. If index is not specified, the last index element is removed.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clear()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Removes all items from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count()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Returns the count of the number of items passed as an argument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127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reverse()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Reverses the order of items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8235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sort()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Sorts items in a list in ascending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019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copy()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Returns a shallow copy of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78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index()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Returns the index of the first matched item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2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append() &amp; extend()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67995-D3E2-49F3-924F-B7AF5E963272}"/>
              </a:ext>
            </a:extLst>
          </p:cNvPr>
          <p:cNvSpPr txBox="1"/>
          <p:nvPr/>
        </p:nvSpPr>
        <p:spPr>
          <a:xfrm>
            <a:off x="198255" y="1257574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fruits list</a:t>
            </a:r>
          </a:p>
          <a:p>
            <a:r>
              <a:rPr lang="en-IN" sz="1800" dirty="0">
                <a:latin typeface=""/>
              </a:rPr>
              <a:t>fruits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'apple', 'orange']</a:t>
            </a:r>
          </a:p>
          <a:p>
            <a:r>
              <a:rPr lang="fr-FR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fr-FR" sz="1800" b="1" dirty="0">
                <a:solidFill>
                  <a:srgbClr val="BA2121"/>
                </a:solidFill>
                <a:latin typeface=""/>
              </a:rPr>
              <a:t>'Original fruits list: ', fruits)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'fig' is appended to the fruits list</a:t>
            </a:r>
          </a:p>
          <a:p>
            <a:r>
              <a:rPr lang="en-IN" sz="1800" dirty="0" err="1">
                <a:latin typeface=""/>
              </a:rPr>
              <a:t>fruits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'fig')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Updated fruits list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'Updated fruits list: ', fruits)</a:t>
            </a:r>
          </a:p>
          <a:p>
            <a:r>
              <a:rPr lang="en-IN" sz="1800" dirty="0">
                <a:latin typeface=""/>
              </a:rPr>
              <a:t>f1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plum','kiwi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800" dirty="0" err="1">
                <a:latin typeface=""/>
              </a:rPr>
              <a:t>fruits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.extend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(f1)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'Extended fruits list: ', fruits)</a:t>
            </a:r>
          </a:p>
          <a:p>
            <a:r>
              <a:rPr lang="en-IN" sz="1800" dirty="0" err="1">
                <a:latin typeface=""/>
              </a:rPr>
              <a:t>summer_fruits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grapes','mango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800" dirty="0" err="1">
                <a:latin typeface=""/>
              </a:rPr>
              <a:t>fruits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summer_fruits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‘Appended fruits list: ', fruits)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55FA4-37FA-4EDA-8FAF-A8B45DE757F8}"/>
              </a:ext>
            </a:extLst>
          </p:cNvPr>
          <p:cNvSpPr txBox="1"/>
          <p:nvPr/>
        </p:nvSpPr>
        <p:spPr>
          <a:xfrm>
            <a:off x="4086476" y="1985858"/>
            <a:ext cx="51289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6600"/>
                </a:solidFill>
              </a:rPr>
              <a:t>Original fruits list:  ['apple', 'orange']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Updated fruits list:  ['apple', 'orange', 'fig']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Extended fruits list:  ['apple', 'orange', 'fig', 'plum', 'kiwi’]</a:t>
            </a:r>
          </a:p>
          <a:p>
            <a:r>
              <a:rPr lang="en-IN" sz="1600" dirty="0" err="1">
                <a:solidFill>
                  <a:srgbClr val="FF6600"/>
                </a:solidFill>
              </a:rPr>
              <a:t>Apended</a:t>
            </a:r>
            <a:r>
              <a:rPr lang="en-IN" sz="1600" dirty="0">
                <a:solidFill>
                  <a:srgbClr val="FF6600"/>
                </a:solidFill>
              </a:rPr>
              <a:t> fruits list:  ['apple', 'orange', 'fig', 'plum', 'kiwi', ['grapes', 'mango']]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06614" y="611243"/>
            <a:ext cx="8325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we want to add a iterable(</a:t>
            </a:r>
            <a:r>
              <a:rPr lang="en-US" sz="1800" dirty="0" err="1"/>
              <a:t>string,list,tuple,set</a:t>
            </a:r>
            <a:r>
              <a:rPr lang="en-US" sz="1800" dirty="0"/>
              <a:t>) as an element of another list then we should use append() otherwise use extend()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E85E5-AE8D-451C-971B-4A52CD1EF0B3}"/>
              </a:ext>
            </a:extLst>
          </p:cNvPr>
          <p:cNvSpPr txBox="1"/>
          <p:nvPr/>
        </p:nvSpPr>
        <p:spPr>
          <a:xfrm>
            <a:off x="4121475" y="171634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10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Students will be able to:</a:t>
            </a:r>
            <a:endParaRPr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various string functions in python scripts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acquainted  with Lists in python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4208" y="1968511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extend(), </a:t>
            </a:r>
            <a:r>
              <a:rPr lang="en-US" sz="2400" dirty="0">
                <a:solidFill>
                  <a:srgbClr val="00B050"/>
                </a:solidFill>
              </a:rPr>
              <a:t>takes an iterable (list, set, tuple or string), and adds each element of the iterable to the list one at a time.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append(), </a:t>
            </a:r>
            <a:r>
              <a:rPr lang="en-US" sz="2400" dirty="0">
                <a:solidFill>
                  <a:srgbClr val="C00000"/>
                </a:solidFill>
              </a:rPr>
              <a:t>adds its argument to the end of the list as a single item, [when the append() function takes an iterable as its argument, it will treat it as a single object.]</a:t>
            </a:r>
            <a:endParaRPr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9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4208" y="1968511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We can concatenate 2 lists using ‘+’ operator also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L1=[1,2,4]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L2=L1+[5,6,7]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Print(L2)</a:t>
            </a:r>
            <a:endParaRPr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insert() &amp; remove()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643611"/>
            <a:ext cx="87284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The insert() method inserts an element to the list at the specified index.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Syntax:</a:t>
            </a:r>
            <a:r>
              <a:rPr lang="en-US" sz="1800" dirty="0"/>
              <a:t>    </a:t>
            </a:r>
            <a:r>
              <a:rPr lang="en-US" sz="2000" dirty="0" err="1">
                <a:solidFill>
                  <a:srgbClr val="FF6600"/>
                </a:solidFill>
              </a:rPr>
              <a:t>list.insert</a:t>
            </a:r>
            <a:r>
              <a:rPr lang="en-US" sz="2000" dirty="0">
                <a:solidFill>
                  <a:srgbClr val="FF6600"/>
                </a:solidFill>
              </a:rPr>
              <a:t>(index, element)  </a:t>
            </a:r>
            <a:r>
              <a:rPr lang="en-US" sz="2000" dirty="0" err="1">
                <a:solidFill>
                  <a:srgbClr val="FF0000"/>
                </a:solidFill>
              </a:rPr>
              <a:t>list.remove</a:t>
            </a:r>
            <a:r>
              <a:rPr lang="en-US" sz="2000" dirty="0">
                <a:solidFill>
                  <a:srgbClr val="FF0000"/>
                </a:solidFill>
              </a:rPr>
              <a:t>(element)</a:t>
            </a:r>
          </a:p>
          <a:p>
            <a:pPr algn="l"/>
            <a:r>
              <a:rPr lang="en-US" sz="2000" b="1" i="0" dirty="0">
                <a:effectLst/>
                <a:latin typeface="euclid_circular_a"/>
              </a:rPr>
              <a:t>index</a:t>
            </a:r>
            <a:r>
              <a:rPr lang="en-US" sz="2000" b="0" i="0" dirty="0">
                <a:effectLst/>
                <a:latin typeface="euclid_circular_a"/>
              </a:rPr>
              <a:t> - the index where the element needs to be inserted</a:t>
            </a:r>
          </a:p>
          <a:p>
            <a:pPr algn="l"/>
            <a:r>
              <a:rPr lang="en-US" sz="2000" b="1" i="0" dirty="0">
                <a:effectLst/>
                <a:latin typeface="euclid_circular_a"/>
              </a:rPr>
              <a:t>element</a:t>
            </a:r>
            <a:r>
              <a:rPr lang="en-US" sz="2000" b="0" i="0" dirty="0">
                <a:effectLst/>
                <a:latin typeface="euclid_circular_a"/>
              </a:rPr>
              <a:t> - the element to be inserted in the list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2E7E-1386-418A-B6F8-1FBD2D128FB6}"/>
              </a:ext>
            </a:extLst>
          </p:cNvPr>
          <p:cNvSpPr txBox="1"/>
          <p:nvPr/>
        </p:nvSpPr>
        <p:spPr>
          <a:xfrm>
            <a:off x="122798" y="2681287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latin typeface=""/>
              </a:rPr>
              <a:t>vowel </a:t>
            </a:r>
            <a:r>
              <a:rPr lang="nl-NL" sz="2000" dirty="0">
                <a:solidFill>
                  <a:srgbClr val="666666"/>
                </a:solidFill>
                <a:latin typeface=""/>
              </a:rPr>
              <a:t>= [</a:t>
            </a:r>
            <a:r>
              <a:rPr lang="nl-NL" sz="2000" dirty="0">
                <a:solidFill>
                  <a:srgbClr val="BA2121"/>
                </a:solidFill>
                <a:latin typeface=""/>
              </a:rPr>
              <a:t>'a', 'e', 'i', 'u']</a:t>
            </a:r>
          </a:p>
          <a:p>
            <a:r>
              <a:rPr lang="en-US" sz="2000" i="1" dirty="0">
                <a:solidFill>
                  <a:srgbClr val="408080"/>
                </a:solidFill>
                <a:latin typeface=""/>
              </a:rPr>
              <a:t># 'o' is inserted at index 3</a:t>
            </a:r>
          </a:p>
          <a:p>
            <a:r>
              <a:rPr lang="en-IN" sz="2000" dirty="0" err="1">
                <a:latin typeface=""/>
              </a:rPr>
              <a:t>vowel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.insert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(3, 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'o')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'Updated List:', vowel)</a:t>
            </a:r>
          </a:p>
          <a:p>
            <a:r>
              <a:rPr lang="en-IN" sz="1800" dirty="0" err="1">
                <a:latin typeface=""/>
              </a:rPr>
              <a:t>vowel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'a');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'Updated List after removal:', vowel)</a:t>
            </a:r>
          </a:p>
          <a:p>
            <a:endParaRPr lang="en-IN" sz="20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CC4BF-2FD2-4E8E-B0AC-D79326EB5D48}"/>
              </a:ext>
            </a:extLst>
          </p:cNvPr>
          <p:cNvSpPr txBox="1"/>
          <p:nvPr/>
        </p:nvSpPr>
        <p:spPr>
          <a:xfrm>
            <a:off x="3989373" y="3022978"/>
            <a:ext cx="493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Updated List: ['a', 'e', '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', 'o', 'u']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Updated List after removal: ['e', '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', 'o', 'u']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5FB91-81A9-40F1-A731-F08B2B6B9B99}"/>
              </a:ext>
            </a:extLst>
          </p:cNvPr>
          <p:cNvSpPr txBox="1"/>
          <p:nvPr/>
        </p:nvSpPr>
        <p:spPr>
          <a:xfrm>
            <a:off x="3989373" y="261246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07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a list contains duplicate elements, the remove() method only removes the first matching element.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493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81148" y="0"/>
            <a:ext cx="6706880" cy="2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an element doesn’t exist in the list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2E7E-1386-418A-B6F8-1FBD2D128FB6}"/>
              </a:ext>
            </a:extLst>
          </p:cNvPr>
          <p:cNvSpPr txBox="1"/>
          <p:nvPr/>
        </p:nvSpPr>
        <p:spPr>
          <a:xfrm>
            <a:off x="179441" y="1451297"/>
            <a:ext cx="50237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latin typeface=""/>
              </a:rPr>
              <a:t>vowel </a:t>
            </a:r>
            <a:r>
              <a:rPr lang="nl-NL" sz="2000" dirty="0">
                <a:solidFill>
                  <a:srgbClr val="666666"/>
                </a:solidFill>
                <a:latin typeface=""/>
              </a:rPr>
              <a:t>= [</a:t>
            </a:r>
            <a:r>
              <a:rPr lang="nl-NL" sz="2000" dirty="0">
                <a:solidFill>
                  <a:srgbClr val="BA2121"/>
                </a:solidFill>
                <a:latin typeface=""/>
              </a:rPr>
              <a:t>'a', 'e', 'i', 'u']</a:t>
            </a:r>
          </a:p>
          <a:p>
            <a:r>
              <a:rPr lang="en-IN" sz="1800" dirty="0" err="1">
                <a:latin typeface=""/>
              </a:rPr>
              <a:t>vowel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‘z');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'Updated list after removal:', vowel)</a:t>
            </a:r>
          </a:p>
          <a:p>
            <a:endParaRPr lang="en-IN" sz="20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155C6-79F7-444D-89A8-31D82567F748}"/>
              </a:ext>
            </a:extLst>
          </p:cNvPr>
          <p:cNvSpPr txBox="1"/>
          <p:nvPr/>
        </p:nvSpPr>
        <p:spPr>
          <a:xfrm>
            <a:off x="3143756" y="2981287"/>
            <a:ext cx="587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File "D:\SBMP\SUBJECTS\Python\Progs\lists\list_methods.py", line 24, in &lt;module&gt;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  </a:t>
            </a:r>
            <a:r>
              <a:rPr lang="en-IN" sz="1800" dirty="0" err="1">
                <a:solidFill>
                  <a:srgbClr val="FF0000"/>
                </a:solidFill>
              </a:rPr>
              <a:t>vowel.remove</a:t>
            </a:r>
            <a:r>
              <a:rPr lang="en-IN" sz="1800" dirty="0">
                <a:solidFill>
                  <a:srgbClr val="FF0000"/>
                </a:solidFill>
              </a:rPr>
              <a:t>('z');</a:t>
            </a:r>
          </a:p>
          <a:p>
            <a:r>
              <a:rPr lang="en-IN" sz="1800" dirty="0" err="1">
                <a:solidFill>
                  <a:srgbClr val="FF0000"/>
                </a:solidFill>
              </a:rPr>
              <a:t>ValueError</a:t>
            </a:r>
            <a:r>
              <a:rPr lang="en-IN" sz="1800" dirty="0">
                <a:solidFill>
                  <a:srgbClr val="FF0000"/>
                </a:solidFill>
              </a:rPr>
              <a:t>: </a:t>
            </a:r>
            <a:r>
              <a:rPr lang="en-IN" sz="1800" dirty="0" err="1">
                <a:solidFill>
                  <a:srgbClr val="FF0000"/>
                </a:solidFill>
              </a:rPr>
              <a:t>list.remove</a:t>
            </a:r>
            <a:r>
              <a:rPr lang="en-IN" sz="1800" dirty="0">
                <a:solidFill>
                  <a:srgbClr val="FF0000"/>
                </a:solidFill>
              </a:rPr>
              <a:t>(x): x not in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E3F61-5508-40C4-AED9-3D1519CD6079}"/>
              </a:ext>
            </a:extLst>
          </p:cNvPr>
          <p:cNvSpPr txBox="1"/>
          <p:nvPr/>
        </p:nvSpPr>
        <p:spPr>
          <a:xfrm>
            <a:off x="3212538" y="262055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03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pop()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The pop() method takes a single argument (index).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The argument passed to the method is optional. If not passed, the </a:t>
            </a:r>
            <a:r>
              <a:rPr lang="en-US" sz="2000" b="1" dirty="0">
                <a:solidFill>
                  <a:srgbClr val="FF0066"/>
                </a:solidFill>
              </a:rPr>
              <a:t>default index of the last item is passed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FF6600"/>
                </a:solidFill>
              </a:rPr>
              <a:t>If the index passed to the method is not in range, it throws </a:t>
            </a:r>
            <a:r>
              <a:rPr lang="en-US" sz="2000" b="1" dirty="0" err="1">
                <a:solidFill>
                  <a:srgbClr val="FF0000"/>
                </a:solidFill>
              </a:rPr>
              <a:t>IndexError</a:t>
            </a:r>
            <a:r>
              <a:rPr lang="en-US" sz="2000" b="1" dirty="0">
                <a:solidFill>
                  <a:srgbClr val="FF0000"/>
                </a:solidFill>
              </a:rPr>
              <a:t>: pop index out of range exception.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57B40-B692-4FE1-A14A-45E2C133011F}"/>
              </a:ext>
            </a:extLst>
          </p:cNvPr>
          <p:cNvSpPr txBox="1"/>
          <p:nvPr/>
        </p:nvSpPr>
        <p:spPr>
          <a:xfrm>
            <a:off x="214439" y="2312806"/>
            <a:ext cx="52234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dtabases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 list</a:t>
            </a:r>
          </a:p>
          <a:p>
            <a:r>
              <a:rPr lang="en-IN" sz="1600" dirty="0">
                <a:latin typeface=""/>
              </a:rPr>
              <a:t>databases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'MSSQL', 'MySQL', 'SQLITE', 'Firebase']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remove and return the 2nd item</a:t>
            </a:r>
          </a:p>
          <a:p>
            <a:r>
              <a:rPr lang="en-IN" sz="1600" dirty="0" err="1">
                <a:latin typeface=""/>
              </a:rPr>
              <a:t>ret_val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databases.pop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Value:',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ret_val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List:',databases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#without index</a:t>
            </a:r>
          </a:p>
          <a:p>
            <a:r>
              <a:rPr lang="en-IN" sz="1600" dirty="0">
                <a:latin typeface=""/>
              </a:rPr>
              <a:t>ret_val1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databases.pop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Value:', ret_val1)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List:',databases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2F3A8-220E-40C3-95A4-6E7E3A79B924}"/>
              </a:ext>
            </a:extLst>
          </p:cNvPr>
          <p:cNvSpPr txBox="1"/>
          <p:nvPr/>
        </p:nvSpPr>
        <p:spPr>
          <a:xfrm>
            <a:off x="4191673" y="337071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7030A0"/>
                </a:solidFill>
              </a:rPr>
              <a:t>Poped</a:t>
            </a:r>
            <a:r>
              <a:rPr lang="en-IN" sz="1600" b="1" dirty="0">
                <a:solidFill>
                  <a:srgbClr val="7030A0"/>
                </a:solidFill>
              </a:rPr>
              <a:t> Value: MySQL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Updated List: ['MSSQL', 'SQLITE', 'Firebase']</a:t>
            </a:r>
          </a:p>
          <a:p>
            <a:r>
              <a:rPr lang="en-IN" sz="1600" b="1" dirty="0" err="1">
                <a:solidFill>
                  <a:srgbClr val="7030A0"/>
                </a:solidFill>
              </a:rPr>
              <a:t>Poped</a:t>
            </a:r>
            <a:r>
              <a:rPr lang="en-IN" sz="1600" b="1" dirty="0">
                <a:solidFill>
                  <a:srgbClr val="7030A0"/>
                </a:solidFill>
              </a:rPr>
              <a:t> Value: Firebase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Updated List: ['MSSQL', 'SQLITE']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F8AA-4158-40DB-997A-20FCFE4B4414}"/>
              </a:ext>
            </a:extLst>
          </p:cNvPr>
          <p:cNvSpPr txBox="1"/>
          <p:nvPr/>
        </p:nvSpPr>
        <p:spPr>
          <a:xfrm>
            <a:off x="4191673" y="2951287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524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clear() &amp; count()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The clear() method only empties the given list. It doesn't return any value.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7030A0"/>
                </a:solidFill>
              </a:rPr>
              <a:t>The count() method returns the number of times element appears in the list.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C67C9-E248-4BA2-AFCC-AF7890B60312}"/>
              </a:ext>
            </a:extLst>
          </p:cNvPr>
          <p:cNvSpPr txBox="1"/>
          <p:nvPr/>
        </p:nvSpPr>
        <p:spPr>
          <a:xfrm>
            <a:off x="271084" y="1608381"/>
            <a:ext cx="28119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Defining a list</a:t>
            </a:r>
          </a:p>
          <a:p>
            <a:r>
              <a:rPr lang="en-IN" sz="1600" dirty="0">
                <a:latin typeface=""/>
              </a:rPr>
              <a:t>list1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[1,2,3]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clearing the list</a:t>
            </a:r>
          </a:p>
          <a:p>
            <a:r>
              <a:rPr lang="en-IN" sz="1600" dirty="0">
                <a:latin typeface=""/>
              </a:rPr>
              <a:t>list1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.clear()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'List:', list1)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#Another way using del</a:t>
            </a:r>
          </a:p>
          <a:p>
            <a:r>
              <a:rPr lang="en-IN" sz="1600" dirty="0">
                <a:latin typeface=""/>
              </a:rPr>
              <a:t>list2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[10,20,30]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list2[:]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'List:', list2)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139ED-4A73-4F03-A437-94F5BE76C5FA}"/>
              </a:ext>
            </a:extLst>
          </p:cNvPr>
          <p:cNvSpPr txBox="1"/>
          <p:nvPr/>
        </p:nvSpPr>
        <p:spPr>
          <a:xfrm>
            <a:off x="384372" y="4122325"/>
            <a:ext cx="1019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List: []</a:t>
            </a:r>
          </a:p>
          <a:p>
            <a:r>
              <a:rPr lang="en-IN" sz="2000" dirty="0">
                <a:solidFill>
                  <a:srgbClr val="7030A0"/>
                </a:solidFill>
              </a:rPr>
              <a:t>List: 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6F552-1673-43D5-BFBA-2849717DBA78}"/>
              </a:ext>
            </a:extLst>
          </p:cNvPr>
          <p:cNvSpPr txBox="1"/>
          <p:nvPr/>
        </p:nvSpPr>
        <p:spPr>
          <a:xfrm>
            <a:off x="4122892" y="1833086"/>
            <a:ext cx="4616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demo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't', 'h', 'e', 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r','e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Occurance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of e=",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demo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'e'))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Occurence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of r=",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demo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'r'))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AD9BF-0FC3-4CB8-AFD5-293B6964AE53}"/>
              </a:ext>
            </a:extLst>
          </p:cNvPr>
          <p:cNvSpPr txBox="1"/>
          <p:nvPr/>
        </p:nvSpPr>
        <p:spPr>
          <a:xfrm>
            <a:off x="4191673" y="327159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Occurance</a:t>
            </a:r>
            <a:r>
              <a:rPr lang="en-US" sz="1600" b="1" dirty="0">
                <a:solidFill>
                  <a:srgbClr val="7030A0"/>
                </a:solidFill>
              </a:rPr>
              <a:t> of e= 2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Occurence</a:t>
            </a:r>
            <a:r>
              <a:rPr lang="en-US" sz="1600" b="1" dirty="0">
                <a:solidFill>
                  <a:srgbClr val="7030A0"/>
                </a:solidFill>
              </a:rPr>
              <a:t> of r= 1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08588-E87A-4303-855E-17CBD90F07DB}"/>
              </a:ext>
            </a:extLst>
          </p:cNvPr>
          <p:cNvSpPr txBox="1"/>
          <p:nvPr/>
        </p:nvSpPr>
        <p:spPr>
          <a:xfrm>
            <a:off x="271084" y="392227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7706-39BD-4F1B-8C63-57203B47CF4C}"/>
              </a:ext>
            </a:extLst>
          </p:cNvPr>
          <p:cNvSpPr txBox="1"/>
          <p:nvPr/>
        </p:nvSpPr>
        <p:spPr>
          <a:xfrm>
            <a:off x="4191673" y="294108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62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0"/>
            <a:ext cx="1152128" cy="7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reverse()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+mj-lt"/>
              </a:rPr>
              <a:t>The reverse() method reverses the elements of the list. It doesn’t return anything.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original list is modified</a:t>
            </a:r>
            <a:r>
              <a:rPr lang="en-US" sz="2000" dirty="0">
                <a:latin typeface="euclid_circular_a"/>
              </a:rPr>
              <a:t>.</a:t>
            </a:r>
            <a:endParaRPr lang="en-US" sz="2000" b="0" i="0" dirty="0">
              <a:effectLst/>
              <a:latin typeface="euclid_circular_a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8E14-2921-4DAD-9A49-D4B1C9C7C8C7}"/>
              </a:ext>
            </a:extLst>
          </p:cNvPr>
          <p:cNvSpPr txBox="1"/>
          <p:nvPr/>
        </p:nvSpPr>
        <p:spPr>
          <a:xfrm>
            <a:off x="348668" y="1771531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Operating System List</a:t>
            </a:r>
          </a:p>
          <a:p>
            <a:r>
              <a:rPr lang="en-IN" sz="1600" dirty="0">
                <a:latin typeface=""/>
              </a:rPr>
              <a:t>systems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'Windows', 'macOS', 'Linux']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'Original List:', systems)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List Reverse</a:t>
            </a:r>
          </a:p>
          <a:p>
            <a:r>
              <a:rPr lang="en-IN" sz="1600" dirty="0" err="1">
                <a:latin typeface=""/>
              </a:rPr>
              <a:t>systems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.reverse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updated list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List:', systems)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6339B-6C83-4461-BE76-73B34A8D1288}"/>
              </a:ext>
            </a:extLst>
          </p:cNvPr>
          <p:cNvSpPr txBox="1"/>
          <p:nvPr/>
        </p:nvSpPr>
        <p:spPr>
          <a:xfrm>
            <a:off x="190162" y="396857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Original List: ['Windows', 'macOS', 'Linux']</a:t>
            </a:r>
          </a:p>
          <a:p>
            <a:r>
              <a:rPr lang="en-IN" sz="1600" dirty="0">
                <a:solidFill>
                  <a:srgbClr val="7030A0"/>
                </a:solidFill>
              </a:rPr>
              <a:t>Updated List: ['Linux', 'macOS', 'Windows']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DEB72-2F6E-443F-A163-4432520E0EDF}"/>
              </a:ext>
            </a:extLst>
          </p:cNvPr>
          <p:cNvSpPr txBox="1"/>
          <p:nvPr/>
        </p:nvSpPr>
        <p:spPr>
          <a:xfrm>
            <a:off x="4675072" y="1109698"/>
            <a:ext cx="434613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Another way Reversing a list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#Syntax: 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reversed_list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 = systems[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start:stop:step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] </a:t>
            </a:r>
          </a:p>
          <a:p>
            <a:r>
              <a:rPr lang="en-IN" sz="1500" dirty="0" err="1">
                <a:latin typeface=""/>
              </a:rPr>
              <a:t>reversed_list</a:t>
            </a:r>
            <a:r>
              <a:rPr lang="en-IN" sz="1500" dirty="0">
                <a:latin typeface=""/>
              </a:rPr>
              <a:t>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systems[::-1]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updated list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'Updated List:', 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reversed_list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C1826-64A3-4669-8BF4-F4AC7B293ACA}"/>
              </a:ext>
            </a:extLst>
          </p:cNvPr>
          <p:cNvSpPr txBox="1"/>
          <p:nvPr/>
        </p:nvSpPr>
        <p:spPr>
          <a:xfrm>
            <a:off x="4675072" y="2910191"/>
            <a:ext cx="4572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Operating System List</a:t>
            </a:r>
          </a:p>
          <a:p>
            <a:r>
              <a:rPr lang="en-IN" sz="1500" dirty="0">
                <a:latin typeface=""/>
              </a:rPr>
              <a:t>systems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'Windows', 'macOS', 'Linux']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Printing Elements in Reversed Order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for o </a:t>
            </a:r>
            <a:r>
              <a:rPr lang="en-IN" sz="15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reversed(systems):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97F8-4DFF-4A30-B197-A1D72DC9BE61}"/>
              </a:ext>
            </a:extLst>
          </p:cNvPr>
          <p:cNvSpPr txBox="1"/>
          <p:nvPr/>
        </p:nvSpPr>
        <p:spPr>
          <a:xfrm>
            <a:off x="190162" y="362410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3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index()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+mj-lt"/>
              </a:rPr>
              <a:t>The index() method returns the index of the specified element in the list.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FC000"/>
                </a:solidFill>
                <a:effectLst/>
                <a:latin typeface="+mj-lt"/>
              </a:rPr>
              <a:t>The syntax of the list index() method is: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effectLst/>
                <a:latin typeface="+mj-lt"/>
              </a:rPr>
              <a:t>	</a:t>
            </a:r>
            <a:r>
              <a:rPr lang="en-US" sz="2000" b="0" i="0" dirty="0" err="1">
                <a:solidFill>
                  <a:srgbClr val="FF0066"/>
                </a:solidFill>
                <a:effectLst/>
                <a:latin typeface="+mj-lt"/>
              </a:rPr>
              <a:t>list.index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+mj-lt"/>
              </a:rPr>
              <a:t>(element, start, end)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52000-CDC2-4700-8962-B14AABD89766}"/>
              </a:ext>
            </a:extLst>
          </p:cNvPr>
          <p:cNvSpPr txBox="1"/>
          <p:nvPr/>
        </p:nvSpPr>
        <p:spPr>
          <a:xfrm>
            <a:off x="230623" y="2012990"/>
            <a:ext cx="33622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"/>
              </a:rPr>
              <a:t>l1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= [1, 2,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'hi',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it-IT" sz="1600" dirty="0">
                <a:solidFill>
                  <a:srgbClr val="008000"/>
                </a:solidFill>
                <a:latin typeface=""/>
              </a:rPr>
              <a:t>True,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7,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'all'] 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'hi')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True)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False)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D5FE6-2316-4EAD-B8E8-5EBF499AD956}"/>
              </a:ext>
            </a:extLst>
          </p:cNvPr>
          <p:cNvSpPr txBox="1"/>
          <p:nvPr/>
        </p:nvSpPr>
        <p:spPr>
          <a:xfrm>
            <a:off x="3855855" y="2115528"/>
            <a:ext cx="52153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Index: 2</a:t>
            </a:r>
          </a:p>
          <a:p>
            <a:r>
              <a:rPr lang="en-US" sz="1600" dirty="0">
                <a:solidFill>
                  <a:srgbClr val="7030A0"/>
                </a:solidFill>
              </a:rPr>
              <a:t>Index: 0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File "D:\SBMP\SUBJECTS\Python\Progs\lists\list_methods.py", line 6, in &lt;module&gt;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id = l1.index(False)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ValueError</a:t>
            </a:r>
            <a:r>
              <a:rPr lang="en-US" sz="1600" dirty="0">
                <a:solidFill>
                  <a:srgbClr val="7030A0"/>
                </a:solidFill>
              </a:rPr>
              <a:t>: False is not in list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35C5-CBFA-46B1-B008-253931D4C0CF}"/>
              </a:ext>
            </a:extLst>
          </p:cNvPr>
          <p:cNvSpPr txBox="1"/>
          <p:nvPr/>
        </p:nvSpPr>
        <p:spPr>
          <a:xfrm>
            <a:off x="5723092" y="173762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40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sort()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+mj-lt"/>
              </a:rPr>
              <a:t>The sort() method sorts the elements of a given list in a specific ascending or descending order.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59DBD-1D89-4557-B530-E2F17A12A2F8}"/>
              </a:ext>
            </a:extLst>
          </p:cNvPr>
          <p:cNvSpPr txBox="1"/>
          <p:nvPr/>
        </p:nvSpPr>
        <p:spPr>
          <a:xfrm>
            <a:off x="343912" y="1412784"/>
            <a:ext cx="50615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#Sorting in ascending order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 err="1">
                <a:latin typeface=""/>
              </a:rPr>
              <a:t>languages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.sort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",languages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#descending order</a:t>
            </a:r>
          </a:p>
          <a:p>
            <a:r>
              <a:rPr lang="en-IN" sz="1600" dirty="0" err="1">
                <a:latin typeface=""/>
              </a:rPr>
              <a:t>languages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.sort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(reverse=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True)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",languages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B8BB8-D971-469C-B2B2-947C3740096B}"/>
              </a:ext>
            </a:extLst>
          </p:cNvPr>
          <p:cNvSpPr txBox="1"/>
          <p:nvPr/>
        </p:nvSpPr>
        <p:spPr>
          <a:xfrm>
            <a:off x="343912" y="360488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sz="1600" dirty="0">
                <a:solidFill>
                  <a:srgbClr val="002060"/>
                </a:solidFill>
              </a:rPr>
              <a:t> ['C', 'C++', 'JAVA', 'PHP', 'Python', 'VB']</a:t>
            </a:r>
          </a:p>
          <a:p>
            <a:r>
              <a:rPr lang="en-IN" sz="1600" dirty="0">
                <a:solidFill>
                  <a:srgbClr val="002060"/>
                </a:solidFill>
              </a:rPr>
              <a:t>Descending order:</a:t>
            </a:r>
          </a:p>
          <a:p>
            <a:r>
              <a:rPr lang="en-IN" sz="1600" dirty="0">
                <a:solidFill>
                  <a:srgbClr val="002060"/>
                </a:solidFill>
              </a:rPr>
              <a:t> ['VB', 'Python', 'PHP', 'JAVA', 'C++', 'C']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6E8E8-DC72-4112-AF2A-01997E24B427}"/>
              </a:ext>
            </a:extLst>
          </p:cNvPr>
          <p:cNvSpPr txBox="1"/>
          <p:nvPr/>
        </p:nvSpPr>
        <p:spPr>
          <a:xfrm>
            <a:off x="343912" y="329710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3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Strings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sorted()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sorted() function returns a sorted list of the specified </a:t>
            </a:r>
            <a:r>
              <a:rPr lang="en-U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7FA9D-D68D-4C19-8020-A5E9C9BC7873}"/>
              </a:ext>
            </a:extLst>
          </p:cNvPr>
          <p:cNvSpPr txBox="1"/>
          <p:nvPr/>
        </p:nvSpPr>
        <p:spPr>
          <a:xfrm>
            <a:off x="489567" y="1178283"/>
            <a:ext cx="55875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#ascending order using sorted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asl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",asl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#descending order using sorted</a:t>
            </a:r>
          </a:p>
          <a:p>
            <a:r>
              <a:rPr lang="en-IN" sz="1600" dirty="0" err="1">
                <a:latin typeface=""/>
              </a:rPr>
              <a:t>dsl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dsl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0D4FA-1E39-4BED-B8AD-DCADACA90090}"/>
              </a:ext>
            </a:extLst>
          </p:cNvPr>
          <p:cNvSpPr txBox="1"/>
          <p:nvPr/>
        </p:nvSpPr>
        <p:spPr>
          <a:xfrm>
            <a:off x="489567" y="367449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b="1" dirty="0">
                <a:solidFill>
                  <a:srgbClr val="002060"/>
                </a:solidFill>
              </a:rPr>
              <a:t> ['C', 'C++', 'JAVA', 'PHP', 'Python', 'VB']</a:t>
            </a:r>
          </a:p>
          <a:p>
            <a:r>
              <a:rPr lang="en-IN" b="1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b="1" dirty="0">
                <a:solidFill>
                  <a:srgbClr val="002060"/>
                </a:solidFill>
              </a:rPr>
              <a:t> ['C', 'C++', 'JAVA', 'PHP', 'Python', 'VB']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2CB24-228C-4761-B9C0-166D011695BB}"/>
              </a:ext>
            </a:extLst>
          </p:cNvPr>
          <p:cNvSpPr txBox="1"/>
          <p:nvPr/>
        </p:nvSpPr>
        <p:spPr>
          <a:xfrm>
            <a:off x="482894" y="336671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4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sort() method modifies the original list whereas sorted() method doesn’t modify the original list rather it returns the sorted list.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14190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Deep Copy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copy one list to other list using = operator, it creates deep copy.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copy() method returns a shallow copy of the list.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60712-35B2-46A5-8467-A0A6D470A0CF}"/>
              </a:ext>
            </a:extLst>
          </p:cNvPr>
          <p:cNvSpPr txBox="1"/>
          <p:nvPr/>
        </p:nvSpPr>
        <p:spPr>
          <a:xfrm>
            <a:off x="424831" y="1782146"/>
            <a:ext cx="58464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l2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=languages</a:t>
            </a:r>
          </a:p>
          <a:p>
            <a:r>
              <a:rPr lang="en-IN" sz="1600" dirty="0">
                <a:latin typeface=""/>
              </a:rPr>
              <a:t>l2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.append(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"New List(l2)",l2)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"Original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List",languages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B7916-1509-40C9-A965-6EE51DDB0311}"/>
              </a:ext>
            </a:extLst>
          </p:cNvPr>
          <p:cNvSpPr txBox="1"/>
          <p:nvPr/>
        </p:nvSpPr>
        <p:spPr>
          <a:xfrm>
            <a:off x="424831" y="3623727"/>
            <a:ext cx="680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New List(l2) ['C', 'JAVA', 'C++', 'VB', 'Python', 'PHP', 'Perl']</a:t>
            </a:r>
          </a:p>
          <a:p>
            <a:r>
              <a:rPr lang="en-IN" b="1" dirty="0">
                <a:solidFill>
                  <a:srgbClr val="002060"/>
                </a:solidFill>
              </a:rPr>
              <a:t>Original List ['C', 'JAVA', 'C++', 'VB', 'Python', 'PHP', 'Perl']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282FE-485B-43DD-A93B-DAA1239ECCE5}"/>
              </a:ext>
            </a:extLst>
          </p:cNvPr>
          <p:cNvSpPr txBox="1"/>
          <p:nvPr/>
        </p:nvSpPr>
        <p:spPr>
          <a:xfrm>
            <a:off x="687824" y="331595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0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Shallow Copy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copy() method returns a shallow copy of the list.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DB6F7-8003-4ED3-84AA-FB56EAC13D7E}"/>
              </a:ext>
            </a:extLst>
          </p:cNvPr>
          <p:cNvSpPr txBox="1"/>
          <p:nvPr/>
        </p:nvSpPr>
        <p:spPr>
          <a:xfrm>
            <a:off x="441016" y="1107981"/>
            <a:ext cx="6073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#Shallow Copy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l3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languages.copy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l3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.append(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"New List(l3)",l3)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"Original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List",languages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D485B-69F9-4E11-8BD6-3E3106303696}"/>
              </a:ext>
            </a:extLst>
          </p:cNvPr>
          <p:cNvSpPr txBox="1"/>
          <p:nvPr/>
        </p:nvSpPr>
        <p:spPr>
          <a:xfrm>
            <a:off x="441016" y="3122382"/>
            <a:ext cx="5773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New List(l3) ['C', 'JAVA', 'C++', 'VB', 'Python', 'PHP', 'Perl']</a:t>
            </a:r>
          </a:p>
          <a:p>
            <a:r>
              <a:rPr lang="en-IN" b="1" dirty="0">
                <a:solidFill>
                  <a:srgbClr val="002060"/>
                </a:solidFill>
              </a:rPr>
              <a:t>Original List ['C', 'JAVA', 'C++', 'VB', 'Python', 'PHP']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4E79A-6402-4161-817D-345CCBC26766}"/>
              </a:ext>
            </a:extLst>
          </p:cNvPr>
          <p:cNvSpPr txBox="1"/>
          <p:nvPr/>
        </p:nvSpPr>
        <p:spPr>
          <a:xfrm>
            <a:off x="441016" y="2814605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9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a List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iterate through a list using for loop.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DC54F-A678-447F-98E0-4DBCFEDD48F6}"/>
              </a:ext>
            </a:extLst>
          </p:cNvPr>
          <p:cNvSpPr txBox="1"/>
          <p:nvPr/>
        </p:nvSpPr>
        <p:spPr>
          <a:xfrm>
            <a:off x="441016" y="1402365"/>
            <a:ext cx="6971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languages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 'JAVA', 'C++','VB’, 'Python’, 'PHP']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for item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languages: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  print(item)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E60A4-1F3B-4BDD-BB0E-8F7762EBF8D2}"/>
              </a:ext>
            </a:extLst>
          </p:cNvPr>
          <p:cNvSpPr txBox="1"/>
          <p:nvPr/>
        </p:nvSpPr>
        <p:spPr>
          <a:xfrm>
            <a:off x="497660" y="276684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</a:t>
            </a:r>
          </a:p>
          <a:p>
            <a:r>
              <a:rPr lang="en-IN" b="1" dirty="0">
                <a:solidFill>
                  <a:srgbClr val="002060"/>
                </a:solidFill>
              </a:rPr>
              <a:t>JAVA</a:t>
            </a:r>
          </a:p>
          <a:p>
            <a:r>
              <a:rPr lang="en-IN" b="1" dirty="0">
                <a:solidFill>
                  <a:srgbClr val="002060"/>
                </a:solidFill>
              </a:rPr>
              <a:t>C++</a:t>
            </a:r>
          </a:p>
          <a:p>
            <a:r>
              <a:rPr lang="en-IN" b="1" dirty="0">
                <a:solidFill>
                  <a:srgbClr val="002060"/>
                </a:solidFill>
              </a:rPr>
              <a:t>VB</a:t>
            </a:r>
          </a:p>
          <a:p>
            <a:r>
              <a:rPr lang="en-IN" b="1" dirty="0">
                <a:solidFill>
                  <a:srgbClr val="002060"/>
                </a:solidFill>
              </a:rPr>
              <a:t>Python</a:t>
            </a:r>
          </a:p>
          <a:p>
            <a:r>
              <a:rPr lang="en-IN" b="1" dirty="0">
                <a:solidFill>
                  <a:srgbClr val="002060"/>
                </a:solidFill>
              </a:rPr>
              <a:t>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FC05-4A99-46F8-891E-9D18C66739F1}"/>
              </a:ext>
            </a:extLst>
          </p:cNvPr>
          <p:cNvSpPr txBox="1"/>
          <p:nvPr/>
        </p:nvSpPr>
        <p:spPr>
          <a:xfrm>
            <a:off x="441016" y="241786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65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a new list using list comprehension with a single statement.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gives us concise and understandable way compared to loops.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</a:rPr>
              <a:t>Syntax:  </a:t>
            </a:r>
            <a:r>
              <a:rPr lang="en-US" sz="1800" b="1" dirty="0" err="1">
                <a:solidFill>
                  <a:srgbClr val="FF0066"/>
                </a:solidFill>
              </a:rPr>
              <a:t>new_list</a:t>
            </a:r>
            <a:r>
              <a:rPr lang="en-US" sz="1800" b="1" dirty="0">
                <a:solidFill>
                  <a:srgbClr val="FF0066"/>
                </a:solidFill>
              </a:rPr>
              <a:t> = [expression for member in </a:t>
            </a:r>
            <a:r>
              <a:rPr lang="en-US" sz="1800" b="1" dirty="0" err="1">
                <a:solidFill>
                  <a:srgbClr val="FF0066"/>
                </a:solidFill>
              </a:rPr>
              <a:t>iterable</a:t>
            </a:r>
            <a:r>
              <a:rPr lang="en-US" sz="1800" b="1" dirty="0">
                <a:solidFill>
                  <a:srgbClr val="FF0066"/>
                </a:solidFill>
              </a:rPr>
              <a:t>]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</a:rPr>
              <a:t>              </a:t>
            </a:r>
            <a:r>
              <a:rPr lang="en-US" sz="1800" b="1" dirty="0" err="1">
                <a:solidFill>
                  <a:srgbClr val="002060"/>
                </a:solidFill>
              </a:rPr>
              <a:t>new_list</a:t>
            </a:r>
            <a:r>
              <a:rPr lang="en-US" sz="1800" b="1" dirty="0">
                <a:solidFill>
                  <a:srgbClr val="002060"/>
                </a:solidFill>
              </a:rPr>
              <a:t> = [expression for member in </a:t>
            </a:r>
            <a:r>
              <a:rPr lang="en-US" sz="1800" b="1" dirty="0" err="1">
                <a:solidFill>
                  <a:srgbClr val="002060"/>
                </a:solidFill>
              </a:rPr>
              <a:t>iterable</a:t>
            </a:r>
            <a:r>
              <a:rPr lang="en-US" sz="1800" b="1" dirty="0">
                <a:solidFill>
                  <a:srgbClr val="002060"/>
                </a:solidFill>
              </a:rPr>
              <a:t> (if conditional)]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66"/>
                </a:solidFill>
              </a:rPr>
              <a:t>	</a:t>
            </a:r>
            <a:r>
              <a:rPr lang="en-US" sz="1800" b="1" dirty="0" err="1">
                <a:solidFill>
                  <a:srgbClr val="FF6600"/>
                </a:solidFill>
              </a:rPr>
              <a:t>new_list</a:t>
            </a:r>
            <a:r>
              <a:rPr lang="en-US" sz="1800" b="1" dirty="0">
                <a:solidFill>
                  <a:srgbClr val="FF6600"/>
                </a:solidFill>
              </a:rPr>
              <a:t> = [expression (if conditional) for member in </a:t>
            </a:r>
            <a:r>
              <a:rPr lang="en-US" sz="1800" b="1" dirty="0" err="1">
                <a:solidFill>
                  <a:srgbClr val="FF6600"/>
                </a:solidFill>
              </a:rPr>
              <a:t>iterable</a:t>
            </a:r>
            <a:r>
              <a:rPr lang="en-US" sz="1800" b="1" dirty="0">
                <a:solidFill>
                  <a:srgbClr val="FF6600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AB5FC-2F71-47E3-8FDB-D7580EE3DFC5}"/>
              </a:ext>
            </a:extLst>
          </p:cNvPr>
          <p:cNvSpPr txBox="1"/>
          <p:nvPr/>
        </p:nvSpPr>
        <p:spPr>
          <a:xfrm>
            <a:off x="975091" y="2825665"/>
            <a:ext cx="6542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sentence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'Unity has strength'</a:t>
            </a:r>
          </a:p>
          <a:p>
            <a:r>
              <a:rPr lang="en-IN" sz="1600" dirty="0">
                <a:latin typeface=""/>
              </a:rPr>
              <a:t>chars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sentence]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"All Characters=",chars)</a:t>
            </a:r>
          </a:p>
          <a:p>
            <a:r>
              <a:rPr lang="en-US" sz="1600" dirty="0">
                <a:latin typeface=""/>
              </a:rPr>
              <a:t>vowels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sentence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aeiou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vowels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=",vowels)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CF2C0-40CF-401E-95DA-A2F9F37B1004}"/>
              </a:ext>
            </a:extLst>
          </p:cNvPr>
          <p:cNvSpPr txBox="1"/>
          <p:nvPr/>
        </p:nvSpPr>
        <p:spPr>
          <a:xfrm>
            <a:off x="1035782" y="4295992"/>
            <a:ext cx="7815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All Characters= ['U', 'n', '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', 't', 'y', ' ', 'h', 'a', 's', ' ', 's', 't', 'r', 'e', 'n', 'g', 't', 'h']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vowels= ['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', 'a', 'e']</a:t>
            </a:r>
          </a:p>
        </p:txBody>
      </p:sp>
    </p:spTree>
    <p:extLst>
      <p:ext uri="{BB962C8B-B14F-4D97-AF65-F5344CB8AC3E}">
        <p14:creationId xmlns:p14="http://schemas.microsoft.com/office/powerpoint/2010/main" val="18704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A4647-B553-47FD-809C-484EA1C7C129}"/>
              </a:ext>
            </a:extLst>
          </p:cNvPr>
          <p:cNvSpPr txBox="1"/>
          <p:nvPr/>
        </p:nvSpPr>
        <p:spPr>
          <a:xfrm>
            <a:off x="505752" y="1083189"/>
            <a:ext cx="6922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"/>
              </a:rPr>
              <a:t>orig_prices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[1.25, -9.45, 10.22, 3.78, -5.92, 1.16]</a:t>
            </a:r>
          </a:p>
          <a:p>
            <a:r>
              <a:rPr lang="en-US" sz="1800" dirty="0">
                <a:latin typeface=""/>
              </a:rPr>
              <a:t>prices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&gt; 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else 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 err="1">
                <a:solidFill>
                  <a:srgbClr val="AA22FF"/>
                </a:solidFill>
                <a:latin typeface=""/>
              </a:rPr>
              <a:t>orig_prices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print(prices)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816CD-3D0B-485E-A234-3302E8E1D7AF}"/>
              </a:ext>
            </a:extLst>
          </p:cNvPr>
          <p:cNvSpPr txBox="1"/>
          <p:nvPr/>
        </p:nvSpPr>
        <p:spPr>
          <a:xfrm>
            <a:off x="562396" y="302497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[1.25, 0, 10.22, 3.78, 0, 1.16]</a:t>
            </a:r>
          </a:p>
        </p:txBody>
      </p:sp>
    </p:spTree>
    <p:extLst>
      <p:ext uri="{BB962C8B-B14F-4D97-AF65-F5344CB8AC3E}">
        <p14:creationId xmlns:p14="http://schemas.microsoft.com/office/powerpoint/2010/main" val="26800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Exercises</a:t>
            </a: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B2D0-9743-4DCE-A895-98DEE5429E22}"/>
              </a:ext>
            </a:extLst>
          </p:cNvPr>
          <p:cNvSpPr txBox="1"/>
          <p:nvPr/>
        </p:nvSpPr>
        <p:spPr>
          <a:xfrm>
            <a:off x="424831" y="1116562"/>
            <a:ext cx="75943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Python program to sum all the items in a list.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multiplies all the items in a list.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largest/smallest number from a list.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Write a Python Script to display numbers multiple of 3 and 5 from the given list.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Remove empty strings from the list of strings</a:t>
            </a:r>
          </a:p>
          <a:p>
            <a:r>
              <a:rPr lang="en-US" dirty="0">
                <a:latin typeface="Helvetica" panose="020B0604020202020204" pitchFamily="34" charset="0"/>
              </a:rPr>
              <a:t>	list1 = ["Mike", "", "Emma", "Kelly", "", "Brad"]</a:t>
            </a:r>
          </a:p>
          <a:p>
            <a:pPr marL="342900" indent="-342900">
              <a:buAutoNum type="arabicPeriod" startAt="6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</a:t>
            </a:r>
            <a:r>
              <a:rPr lang="en-US" dirty="0">
                <a:latin typeface="Helvetica" panose="020B0604020202020204" pitchFamily="34" charset="0"/>
              </a:rPr>
              <a:t>script to check duplicate element in the list.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Helvetica" panose="020B0604020202020204" pitchFamily="34" charset="0"/>
              </a:rPr>
              <a:t>Display words starts with ‘k’ from the given list of strings.</a:t>
            </a:r>
          </a:p>
          <a:p>
            <a:pPr marL="342900" indent="-342900">
              <a:buAutoNum type="arabicPeriod" startAt="6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script to display list with single of occurrenc</a:t>
            </a:r>
            <a:r>
              <a:rPr lang="en-US" dirty="0">
                <a:latin typeface="Helvetica" panose="020B0604020202020204" pitchFamily="34" charset="0"/>
              </a:rPr>
              <a:t>e element (</a:t>
            </a:r>
            <a:r>
              <a:rPr lang="en-US">
                <a:latin typeface="Helvetica" panose="020B0604020202020204" pitchFamily="34" charset="0"/>
              </a:rPr>
              <a:t>No duplication)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21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 Exercises</a:t>
            </a: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B2D0-9743-4DCE-A895-98DEE5429E22}"/>
              </a:ext>
            </a:extLst>
          </p:cNvPr>
          <p:cNvSpPr txBox="1"/>
          <p:nvPr/>
        </p:nvSpPr>
        <p:spPr>
          <a:xfrm>
            <a:off x="424831" y="1116562"/>
            <a:ext cx="75943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Python script to turn list numbers into squares.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words starts with ‘k’ from the given list of strings.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the words ending with ‘n’ from the given list of strings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the words having length greater than 3</a:t>
            </a:r>
          </a:p>
          <a:p>
            <a:pPr marL="342900" indent="-342900">
              <a:buFont typeface="Arial"/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remove duplicates from Dictionary.</a:t>
            </a:r>
            <a:endParaRPr lang="en-US" dirty="0">
              <a:latin typeface="Helvetica" panose="020B06040202020202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859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Tuples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304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92732" y="728535"/>
            <a:ext cx="3971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single Quotes </a:t>
            </a:r>
          </a:p>
          <a:p>
            <a:r>
              <a:rPr lang="en-IN" sz="1800">
                <a:latin typeface=""/>
              </a:rPr>
              <a:t>s1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'Single quatation string'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print(s1) 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double Quotes </a:t>
            </a:r>
          </a:p>
          <a:p>
            <a:r>
              <a:rPr lang="en-IN" sz="1800">
                <a:latin typeface=""/>
              </a:rPr>
              <a:t>s2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"Double quatation string"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print(s2) 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triple Quotes </a:t>
            </a:r>
          </a:p>
          <a:p>
            <a:r>
              <a:rPr lang="en-IN" sz="1800">
                <a:latin typeface=""/>
              </a:rPr>
              <a:t>s3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'''Tripple quatation string''';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print(s3) </a:t>
            </a:r>
          </a:p>
          <a:p>
            <a:r>
              <a:rPr lang="en-IN" sz="1800">
                <a:latin typeface=""/>
              </a:rPr>
              <a:t>  </a:t>
            </a:r>
          </a:p>
          <a:p>
            <a:r>
              <a:rPr lang="en-US" sz="1800" i="1">
                <a:solidFill>
                  <a:srgbClr val="408080"/>
                </a:solidFill>
                <a:latin typeface=""/>
              </a:rPr>
              <a:t># triple Quotes with multiple lines </a:t>
            </a:r>
          </a:p>
          <a:p>
            <a:r>
              <a:rPr lang="en-IN" sz="1800">
                <a:latin typeface=""/>
              </a:rPr>
              <a:t>sml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'''Fight </a:t>
            </a:r>
          </a:p>
          <a:p>
            <a:r>
              <a:rPr lang="en-IN" sz="1800">
                <a:solidFill>
                  <a:srgbClr val="BA2121"/>
                </a:solidFill>
                <a:latin typeface=""/>
              </a:rPr>
              <a:t>         with </a:t>
            </a:r>
          </a:p>
          <a:p>
            <a:r>
              <a:rPr lang="en-IN" sz="1800">
                <a:solidFill>
                  <a:srgbClr val="BA2121"/>
                </a:solidFill>
                <a:latin typeface=""/>
              </a:rPr>
              <a:t>         Corona.'''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print(sml)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488C0-46DF-45C3-9088-4FCEBBE73AFA}"/>
              </a:ext>
            </a:extLst>
          </p:cNvPr>
          <p:cNvSpPr txBox="1"/>
          <p:nvPr/>
        </p:nvSpPr>
        <p:spPr>
          <a:xfrm>
            <a:off x="5413140" y="1795804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Output</a:t>
            </a:r>
          </a:p>
          <a:p>
            <a:r>
              <a:rPr lang="en-US" sz="2000" dirty="0">
                <a:solidFill>
                  <a:srgbClr val="FF6600"/>
                </a:solidFill>
              </a:rPr>
              <a:t>Single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>
                <a:solidFill>
                  <a:srgbClr val="FF6600"/>
                </a:solidFill>
              </a:rPr>
              <a:t>Double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 err="1">
                <a:solidFill>
                  <a:srgbClr val="FF6600"/>
                </a:solidFill>
              </a:rPr>
              <a:t>Tripple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>
                <a:solidFill>
                  <a:srgbClr val="FF6600"/>
                </a:solidFill>
              </a:rPr>
              <a:t>Fight</a:t>
            </a:r>
          </a:p>
          <a:p>
            <a:r>
              <a:rPr lang="en-US" sz="2000" dirty="0">
                <a:solidFill>
                  <a:srgbClr val="FF6600"/>
                </a:solidFill>
              </a:rPr>
              <a:t>         with</a:t>
            </a:r>
          </a:p>
          <a:p>
            <a:r>
              <a:rPr lang="en-US" sz="2000" dirty="0">
                <a:solidFill>
                  <a:srgbClr val="FF6600"/>
                </a:solidFill>
              </a:rPr>
              <a:t>         Corona.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Tuples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A Tuple is a collection of Python objects separated by commas.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A tuple is similar to a list in terms of indexing, nested objects and repetition.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A tuple is immutable.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Elements are written within ( )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2E89-C373-4D27-9DE7-48854F68A8B8}"/>
              </a:ext>
            </a:extLst>
          </p:cNvPr>
          <p:cNvSpPr txBox="1"/>
          <p:nvPr/>
        </p:nvSpPr>
        <p:spPr>
          <a:xfrm>
            <a:off x="538121" y="2571750"/>
            <a:ext cx="3184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empty_tuple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empty_tuple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Usual way</a:t>
            </a:r>
          </a:p>
          <a:p>
            <a:r>
              <a:rPr lang="en-IN" sz="1800" dirty="0">
                <a:latin typeface=""/>
              </a:rPr>
              <a:t>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'python', 'coders')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print(t1)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Another way without ()</a:t>
            </a:r>
          </a:p>
          <a:p>
            <a:r>
              <a:rPr lang="en-IN" sz="1800" dirty="0">
                <a:latin typeface=""/>
              </a:rPr>
              <a:t>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'python', 'coders'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68E7-91F3-4486-8DB1-C319E4C3B315}"/>
              </a:ext>
            </a:extLst>
          </p:cNvPr>
          <p:cNvSpPr txBox="1"/>
          <p:nvPr/>
        </p:nvSpPr>
        <p:spPr>
          <a:xfrm>
            <a:off x="4814760" y="3043892"/>
            <a:ext cx="3115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66"/>
                </a:solidFill>
              </a:rPr>
              <a:t>()</a:t>
            </a:r>
          </a:p>
          <a:p>
            <a:r>
              <a:rPr lang="en-IN" sz="1800" b="1" dirty="0">
                <a:solidFill>
                  <a:srgbClr val="FF0066"/>
                </a:solidFill>
              </a:rPr>
              <a:t>('python', 'coders')</a:t>
            </a:r>
          </a:p>
          <a:p>
            <a:r>
              <a:rPr lang="en-IN" sz="1800" b="1" dirty="0">
                <a:solidFill>
                  <a:srgbClr val="FF0066"/>
                </a:solidFill>
              </a:rPr>
              <a:t>('python', 'coders')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AEE41-87BF-4C62-A5B3-A41314398509}"/>
              </a:ext>
            </a:extLst>
          </p:cNvPr>
          <p:cNvSpPr txBox="1"/>
          <p:nvPr/>
        </p:nvSpPr>
        <p:spPr>
          <a:xfrm>
            <a:off x="4891635" y="266891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6276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Concatenation &amp; Nesting of </a:t>
            </a:r>
            <a:r>
              <a:rPr lang="en-IN" sz="22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Concatenation of 2 tuples can be done by using + operator.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DF14-F363-4304-B4FF-D62E511B036A}"/>
              </a:ext>
            </a:extLst>
          </p:cNvPr>
          <p:cNvSpPr txBox="1"/>
          <p:nvPr/>
        </p:nvSpPr>
        <p:spPr>
          <a:xfrm>
            <a:off x="772788" y="1017713"/>
            <a:ext cx="34188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Concatenation of 2 tuples </a:t>
            </a:r>
          </a:p>
          <a:p>
            <a:r>
              <a:rPr lang="en-IN" sz="1600" dirty="0">
                <a:latin typeface=""/>
              </a:rPr>
              <a:t>t2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(10, 20, 30, 40) </a:t>
            </a:r>
          </a:p>
          <a:p>
            <a:r>
              <a:rPr lang="en-IN" sz="1600" dirty="0">
                <a:latin typeface=""/>
              </a:rPr>
              <a:t>t3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'python', 'coding') </a:t>
            </a:r>
          </a:p>
          <a:p>
            <a:r>
              <a:rPr lang="en-IN" sz="1600" dirty="0">
                <a:latin typeface=""/>
              </a:rPr>
              <a:t>t4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=t2+t3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6FD01-7A62-44AE-AEA9-8F4665AA52C9}"/>
              </a:ext>
            </a:extLst>
          </p:cNvPr>
          <p:cNvSpPr txBox="1"/>
          <p:nvPr/>
        </p:nvSpPr>
        <p:spPr>
          <a:xfrm>
            <a:off x="4524337" y="1226028"/>
            <a:ext cx="402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C000"/>
                </a:solidFill>
              </a:rPr>
              <a:t>(10, 20, 30, 40, 'python', 'coding')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F2B9C-EA7C-4249-BF40-BCED712ADF41}"/>
              </a:ext>
            </a:extLst>
          </p:cNvPr>
          <p:cNvSpPr txBox="1"/>
          <p:nvPr/>
        </p:nvSpPr>
        <p:spPr>
          <a:xfrm>
            <a:off x="772788" y="2855295"/>
            <a:ext cx="27634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#Nesting of tuples</a:t>
            </a:r>
          </a:p>
          <a:p>
            <a:r>
              <a:rPr lang="en-IN" sz="1600" dirty="0">
                <a:latin typeface=""/>
              </a:rPr>
              <a:t>t4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=(t2,t3)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42E92-D6A2-455D-835D-A0DEE43EF01B}"/>
              </a:ext>
            </a:extLst>
          </p:cNvPr>
          <p:cNvSpPr txBox="1"/>
          <p:nvPr/>
        </p:nvSpPr>
        <p:spPr>
          <a:xfrm>
            <a:off x="4413449" y="27576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((10, 20, 30, 40), ('python', 'coding'))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CEB57-8330-43AB-A5FD-7DFE6CE3EE57}"/>
              </a:ext>
            </a:extLst>
          </p:cNvPr>
          <p:cNvSpPr txBox="1"/>
          <p:nvPr/>
        </p:nvSpPr>
        <p:spPr>
          <a:xfrm>
            <a:off x="651409" y="4111828"/>
            <a:ext cx="2650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#Repition of tuples</a:t>
            </a:r>
          </a:p>
          <a:p>
            <a:r>
              <a:rPr lang="en-IN" sz="1600" dirty="0">
                <a:latin typeface=""/>
              </a:rPr>
              <a:t>tr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'logic',)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*3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print(tr)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03DB7-48A3-46B8-9BD0-918AF9BBF760}"/>
              </a:ext>
            </a:extLst>
          </p:cNvPr>
          <p:cNvSpPr txBox="1"/>
          <p:nvPr/>
        </p:nvSpPr>
        <p:spPr>
          <a:xfrm>
            <a:off x="4524337" y="4034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66"/>
                </a:solidFill>
              </a:rPr>
              <a:t>('logic', 'logic', 'logic')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E1A4A-82B4-4415-9965-85A911228EB3}"/>
              </a:ext>
            </a:extLst>
          </p:cNvPr>
          <p:cNvSpPr txBox="1"/>
          <p:nvPr/>
        </p:nvSpPr>
        <p:spPr>
          <a:xfrm>
            <a:off x="3206091" y="2764825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6537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Immutability of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Tuples can not be modified as they are immutable.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65CB8-A8F4-439C-A4FA-728D153F1EE5}"/>
              </a:ext>
            </a:extLst>
          </p:cNvPr>
          <p:cNvSpPr txBox="1"/>
          <p:nvPr/>
        </p:nvSpPr>
        <p:spPr>
          <a:xfrm>
            <a:off x="720191" y="1346955"/>
            <a:ext cx="5259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#code to test that tuples are immutable </a:t>
            </a:r>
          </a:p>
          <a:p>
            <a:r>
              <a:rPr lang="en-IN" sz="1800" dirty="0">
                <a:latin typeface=""/>
              </a:rPr>
              <a:t>tuple1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(5, 10, 15, 20) </a:t>
            </a:r>
          </a:p>
          <a:p>
            <a:r>
              <a:rPr lang="en-IN" sz="1800" dirty="0">
                <a:latin typeface=""/>
              </a:rPr>
              <a:t>tuple1[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0] = 40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print(tuple1)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469D3-9D20-4334-9B16-ABE5BABEEE9F}"/>
              </a:ext>
            </a:extLst>
          </p:cNvPr>
          <p:cNvSpPr txBox="1"/>
          <p:nvPr/>
        </p:nvSpPr>
        <p:spPr>
          <a:xfrm>
            <a:off x="481475" y="3257936"/>
            <a:ext cx="7545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File "D:\SBMP\SUBJECTS\Python\Progs\tuples\tuple1.py", line 25, in &lt;module&gt;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tuple1[0] = 40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TypeError</a:t>
            </a:r>
            <a:r>
              <a:rPr lang="en-US" sz="1600" dirty="0">
                <a:solidFill>
                  <a:srgbClr val="FF0000"/>
                </a:solidFill>
              </a:rPr>
              <a:t>: 'tuple' object does not support item assignment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6BA8-DA27-43B6-A493-8C39B1B826DA}"/>
              </a:ext>
            </a:extLst>
          </p:cNvPr>
          <p:cNvSpPr txBox="1"/>
          <p:nvPr/>
        </p:nvSpPr>
        <p:spPr>
          <a:xfrm>
            <a:off x="376281" y="295015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4167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Slicing in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Slicing can be done same as List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0BEE5-B4CD-4907-9C97-A735CC36CD08}"/>
              </a:ext>
            </a:extLst>
          </p:cNvPr>
          <p:cNvSpPr txBox="1"/>
          <p:nvPr/>
        </p:nvSpPr>
        <p:spPr>
          <a:xfrm>
            <a:off x="675684" y="1274872"/>
            <a:ext cx="5789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devices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'mouse' ,'keyboard', 'printer', 'monitor')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1:])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print(devices[::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-1])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2:4])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49F0-4B81-495C-B1C1-2F424B34F71E}"/>
              </a:ext>
            </a:extLst>
          </p:cNvPr>
          <p:cNvSpPr txBox="1"/>
          <p:nvPr/>
        </p:nvSpPr>
        <p:spPr>
          <a:xfrm>
            <a:off x="748513" y="312996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</a:rPr>
              <a:t>('keyboard', 'printer', 'monitor')</a:t>
            </a:r>
          </a:p>
          <a:p>
            <a:r>
              <a:rPr lang="en-IN" sz="1800" dirty="0">
                <a:solidFill>
                  <a:srgbClr val="002060"/>
                </a:solidFill>
              </a:rPr>
              <a:t>('monitor', 'printer', 'keyboard', 'mouse')</a:t>
            </a:r>
          </a:p>
          <a:p>
            <a:r>
              <a:rPr lang="en-IN" sz="1800" dirty="0">
                <a:solidFill>
                  <a:srgbClr val="002060"/>
                </a:solidFill>
              </a:rPr>
              <a:t>('printer', 'monitor')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19DB3-C415-43FD-8EA2-7CB647700B9E}"/>
              </a:ext>
            </a:extLst>
          </p:cNvPr>
          <p:cNvSpPr txBox="1"/>
          <p:nvPr/>
        </p:nvSpPr>
        <p:spPr>
          <a:xfrm>
            <a:off x="748513" y="275759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8528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488935" y="2307457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We can delete a tuple using del i.e. del t1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64935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Converting Lists into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tuple() method converts list into tuples.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D98EB-670F-4A9F-9C02-FAF6602D1A0A}"/>
              </a:ext>
            </a:extLst>
          </p:cNvPr>
          <p:cNvSpPr txBox="1"/>
          <p:nvPr/>
        </p:nvSpPr>
        <p:spPr>
          <a:xfrm>
            <a:off x="513845" y="1157856"/>
            <a:ext cx="5004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#Converting list to tuple</a:t>
            </a:r>
          </a:p>
          <a:p>
            <a:r>
              <a:rPr lang="en-IN" sz="1600" dirty="0">
                <a:latin typeface=""/>
              </a:rPr>
              <a:t>list1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[0, 1, 2] </a:t>
            </a:r>
          </a:p>
          <a:p>
            <a:r>
              <a:rPr lang="en-IN" sz="1600" dirty="0">
                <a:latin typeface=""/>
              </a:rPr>
              <a:t>t1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tuple(list1)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print(t1)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#Converting string chars to tuple elements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print(tuple(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'tuple')) </a:t>
            </a:r>
            <a:r>
              <a:rPr lang="en-US" sz="1600" b="1" i="1" dirty="0">
                <a:solidFill>
                  <a:srgbClr val="408080"/>
                </a:solidFill>
                <a:latin typeface=""/>
              </a:rPr>
              <a:t># string 'tuple'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6D71E-818F-4CC8-AA0C-C9BD17DD6550}"/>
              </a:ext>
            </a:extLst>
          </p:cNvPr>
          <p:cNvSpPr txBox="1"/>
          <p:nvPr/>
        </p:nvSpPr>
        <p:spPr>
          <a:xfrm>
            <a:off x="590720" y="34008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2060"/>
                </a:solidFill>
              </a:rPr>
              <a:t>(0, 1, 2)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('t', 'u', 'p', 'l', 'e')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27B7-AD28-4F93-BAE7-4EB96210667B}"/>
              </a:ext>
            </a:extLst>
          </p:cNvPr>
          <p:cNvSpPr txBox="1"/>
          <p:nvPr/>
        </p:nvSpPr>
        <p:spPr>
          <a:xfrm>
            <a:off x="521936" y="298417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06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2161800"/>
            <a:ext cx="8886989" cy="819900"/>
          </a:xfrm>
        </p:spPr>
        <p:txBody>
          <a:bodyPr/>
          <a:lstStyle/>
          <a:p>
            <a:pPr marL="101600" indent="0">
              <a:buNone/>
            </a:pPr>
            <a:r>
              <a:rPr lang="en-US" sz="2000" dirty="0"/>
              <a:t>tuple() method takes a single parameter which may be a list, string, set or even a dictionary( only keys are taken as elements) and converts them to a tuple.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8948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index() : returns index of the given element from the tuple.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415A2-6EEF-4C80-8ED1-ABA71FEE60E6}"/>
              </a:ext>
            </a:extLst>
          </p:cNvPr>
          <p:cNvSpPr txBox="1"/>
          <p:nvPr/>
        </p:nvSpPr>
        <p:spPr>
          <a:xfrm>
            <a:off x="505752" y="98977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Initialize a tuple</a:t>
            </a:r>
          </a:p>
          <a:p>
            <a:r>
              <a:rPr lang="en-IN" sz="1800" dirty="0">
                <a:latin typeface=""/>
              </a:rPr>
              <a:t>cities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Mumbai','Rajkot','Pune','Nagpur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')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.index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'Pune'))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.index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'Baroda'))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94A1-0171-414D-BCA6-F45CB5594231}"/>
              </a:ext>
            </a:extLst>
          </p:cNvPr>
          <p:cNvSpPr txBox="1"/>
          <p:nvPr/>
        </p:nvSpPr>
        <p:spPr>
          <a:xfrm>
            <a:off x="590720" y="2992336"/>
            <a:ext cx="7922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2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File "D:\SBMP\SUBJECTS\Python\Progs\tuples\tuple_methods.py", line 8, in &lt;module&gt;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  print(</a:t>
            </a:r>
            <a:r>
              <a:rPr lang="en-IN" sz="1600" b="1" dirty="0" err="1">
                <a:solidFill>
                  <a:srgbClr val="FF0000"/>
                </a:solidFill>
              </a:rPr>
              <a:t>cities.index</a:t>
            </a:r>
            <a:r>
              <a:rPr lang="en-IN" sz="1600" b="1" dirty="0">
                <a:solidFill>
                  <a:srgbClr val="FF0000"/>
                </a:solidFill>
              </a:rPr>
              <a:t>('Baroda'))</a:t>
            </a:r>
          </a:p>
          <a:p>
            <a:r>
              <a:rPr lang="en-IN" sz="1600" b="1" dirty="0" err="1">
                <a:solidFill>
                  <a:srgbClr val="FF0000"/>
                </a:solidFill>
              </a:rPr>
              <a:t>ValueError</a:t>
            </a:r>
            <a:r>
              <a:rPr lang="en-IN" sz="1600" b="1" dirty="0">
                <a:solidFill>
                  <a:srgbClr val="FF0000"/>
                </a:solidFill>
              </a:rPr>
              <a:t>: </a:t>
            </a:r>
            <a:r>
              <a:rPr lang="en-IN" sz="1600" b="1" dirty="0" err="1">
                <a:solidFill>
                  <a:srgbClr val="FF0000"/>
                </a:solidFill>
              </a:rPr>
              <a:t>tuple.index</a:t>
            </a:r>
            <a:r>
              <a:rPr lang="en-IN" sz="1600" b="1" dirty="0">
                <a:solidFill>
                  <a:srgbClr val="FF0000"/>
                </a:solidFill>
              </a:rPr>
              <a:t>(x): x not in 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F70C3-81F1-4717-948A-3D2BC7649026}"/>
              </a:ext>
            </a:extLst>
          </p:cNvPr>
          <p:cNvSpPr txBox="1"/>
          <p:nvPr/>
        </p:nvSpPr>
        <p:spPr>
          <a:xfrm>
            <a:off x="505752" y="261056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86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count() : returns occurrence of  given element in the tuple.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11E65-6173-4201-9DFC-BEA3726F818C}"/>
              </a:ext>
            </a:extLst>
          </p:cNvPr>
          <p:cNvSpPr txBox="1"/>
          <p:nvPr/>
        </p:nvSpPr>
        <p:spPr>
          <a:xfrm>
            <a:off x="441015" y="112332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Initialize a tuple</a:t>
            </a:r>
          </a:p>
          <a:p>
            <a:r>
              <a:rPr lang="en-IN" sz="1800" dirty="0">
                <a:latin typeface=""/>
              </a:rPr>
              <a:t>cities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Mumbai','Rajkot','Pune','Nagpur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')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'Pune'))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'Baroda'))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0DCD4-D3F0-4FFF-BD69-5A62DFCE46D6}"/>
              </a:ext>
            </a:extLst>
          </p:cNvPr>
          <p:cNvSpPr txBox="1"/>
          <p:nvPr/>
        </p:nvSpPr>
        <p:spPr>
          <a:xfrm>
            <a:off x="6090463" y="1293182"/>
            <a:ext cx="1608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96DA8-152A-4A86-85F9-B38F907DADA5}"/>
              </a:ext>
            </a:extLst>
          </p:cNvPr>
          <p:cNvSpPr txBox="1"/>
          <p:nvPr/>
        </p:nvSpPr>
        <p:spPr>
          <a:xfrm>
            <a:off x="441015" y="25041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Iterate through a Tuple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FC1BA-96CB-4EB6-9B0C-34E10DAF07A6}"/>
              </a:ext>
            </a:extLst>
          </p:cNvPr>
          <p:cNvSpPr txBox="1"/>
          <p:nvPr/>
        </p:nvSpPr>
        <p:spPr>
          <a:xfrm>
            <a:off x="441015" y="3281513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#Iterating through tuples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for item </a:t>
            </a:r>
            <a:r>
              <a:rPr lang="en-IN" sz="2000" b="1" dirty="0">
                <a:solidFill>
                  <a:srgbClr val="AA22FF"/>
                </a:solidFill>
                <a:latin typeface=""/>
              </a:rPr>
              <a:t>in cities:</a:t>
            </a:r>
          </a:p>
          <a:p>
            <a:r>
              <a:rPr lang="en-IN" sz="2000" dirty="0">
                <a:latin typeface=""/>
              </a:rPr>
              <a:t>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print(item)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F8573-06C5-4D36-9CDA-00763DE6BC0A}"/>
              </a:ext>
            </a:extLst>
          </p:cNvPr>
          <p:cNvSpPr txBox="1"/>
          <p:nvPr/>
        </p:nvSpPr>
        <p:spPr>
          <a:xfrm>
            <a:off x="5911233" y="2971211"/>
            <a:ext cx="1452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Mumbai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Rajkot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Pune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Nagpur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E7212-E83A-4344-BDF4-3E1F868FB4CC}"/>
              </a:ext>
            </a:extLst>
          </p:cNvPr>
          <p:cNvSpPr txBox="1"/>
          <p:nvPr/>
        </p:nvSpPr>
        <p:spPr>
          <a:xfrm>
            <a:off x="4572000" y="230070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67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4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iteration using Enumerate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+mj-lt"/>
              </a:rPr>
              <a:t>Enumerate() returns tuple elements with index and elements.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172FE-A0E1-40DC-BB84-229445E8F7E0}"/>
              </a:ext>
            </a:extLst>
          </p:cNvPr>
          <p:cNvSpPr txBox="1"/>
          <p:nvPr/>
        </p:nvSpPr>
        <p:spPr>
          <a:xfrm>
            <a:off x="489568" y="1142058"/>
            <a:ext cx="7707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index, language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enumerate(languages):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index,language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A9E6E-CD41-4C06-A106-D4A38E448D51}"/>
              </a:ext>
            </a:extLst>
          </p:cNvPr>
          <p:cNvSpPr txBox="1"/>
          <p:nvPr/>
        </p:nvSpPr>
        <p:spPr>
          <a:xfrm>
            <a:off x="489568" y="2702112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(0, 'C')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(1, 'JAVA')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(2, 'C++')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(3, 'VB')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(4, 'Python')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(5, 'PHP')</a:t>
            </a:r>
          </a:p>
        </p:txBody>
      </p:sp>
    </p:spTree>
    <p:extLst>
      <p:ext uri="{BB962C8B-B14F-4D97-AF65-F5344CB8AC3E}">
        <p14:creationId xmlns:p14="http://schemas.microsoft.com/office/powerpoint/2010/main" val="35289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character indexing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0B844-98F6-4393-93AE-1A4ED46E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7635"/>
              </p:ext>
            </p:extLst>
          </p:nvPr>
        </p:nvGraphicFramePr>
        <p:xfrm>
          <a:off x="428878" y="1716336"/>
          <a:ext cx="8568053" cy="1126735"/>
        </p:xfrm>
        <a:graphic>
          <a:graphicData uri="http://schemas.openxmlformats.org/drawingml/2006/table">
            <a:tbl>
              <a:tblPr firstRow="1" firstCol="1" bandRow="1">
                <a:tableStyleId>{3A88AAB8-05BE-4719-900D-DC6FD972DB07}</a:tableStyleId>
              </a:tblPr>
              <a:tblGrid>
                <a:gridCol w="659081">
                  <a:extLst>
                    <a:ext uri="{9D8B030D-6E8A-4147-A177-3AD203B41FA5}">
                      <a16:colId xmlns:a16="http://schemas.microsoft.com/office/drawing/2014/main" val="1645988401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013743698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3596853796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339472757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632148672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3592140634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062971536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99003231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58278419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70624561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853955084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697534898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070188494"/>
                    </a:ext>
                  </a:extLst>
                </a:gridCol>
              </a:tblGrid>
              <a:tr h="291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P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y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t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h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C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d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i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</a:rPr>
                        <a:t>g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554"/>
                  </a:ext>
                </a:extLst>
              </a:tr>
              <a:tr h="291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616845"/>
                  </a:ext>
                </a:extLst>
              </a:tr>
              <a:tr h="544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-13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-12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-11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-10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-9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-8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-7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-6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-5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-4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-3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-2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6600"/>
                          </a:solidFill>
                          <a:effectLst/>
                        </a:rPr>
                        <a:t>-1</a:t>
                      </a:r>
                      <a:endParaRPr lang="en-IN" sz="1800" b="1" dirty="0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0053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B02B0E-6E03-4AC8-A15D-E92BCBCFFCDF}"/>
              </a:ext>
            </a:extLst>
          </p:cNvPr>
          <p:cNvSpPr txBox="1"/>
          <p:nvPr/>
        </p:nvSpPr>
        <p:spPr>
          <a:xfrm>
            <a:off x="428878" y="857756"/>
            <a:ext cx="3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Forward Indexing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BF0A6-A609-48A4-A913-4D71DEC8D025}"/>
              </a:ext>
            </a:extLst>
          </p:cNvPr>
          <p:cNvSpPr txBox="1"/>
          <p:nvPr/>
        </p:nvSpPr>
        <p:spPr>
          <a:xfrm>
            <a:off x="428878" y="3393874"/>
            <a:ext cx="3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Reverse Indexing</a:t>
            </a:r>
            <a:endParaRPr lang="en-IN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24CE5-1AE8-44C8-8128-45D10B7E9EC4}"/>
              </a:ext>
            </a:extLst>
          </p:cNvPr>
          <p:cNvCxnSpPr/>
          <p:nvPr/>
        </p:nvCxnSpPr>
        <p:spPr>
          <a:xfrm>
            <a:off x="1246173" y="1310910"/>
            <a:ext cx="178025" cy="77683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FF95-11F8-4B9A-A469-3D2170B9A4DC}"/>
              </a:ext>
            </a:extLst>
          </p:cNvPr>
          <p:cNvCxnSpPr/>
          <p:nvPr/>
        </p:nvCxnSpPr>
        <p:spPr>
          <a:xfrm flipV="1">
            <a:off x="1019596" y="2702740"/>
            <a:ext cx="477430" cy="629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43E3F-B2BF-4C2D-AF0C-03D9797BE23C}"/>
              </a:ext>
            </a:extLst>
          </p:cNvPr>
          <p:cNvSpPr txBox="1"/>
          <p:nvPr/>
        </p:nvSpPr>
        <p:spPr>
          <a:xfrm>
            <a:off x="3360218" y="3455428"/>
            <a:ext cx="2635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"Python Coding"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0])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-1])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DA3E-56FD-47B9-9E88-9D232BE2CFB5}"/>
              </a:ext>
            </a:extLst>
          </p:cNvPr>
          <p:cNvSpPr txBox="1"/>
          <p:nvPr/>
        </p:nvSpPr>
        <p:spPr>
          <a:xfrm>
            <a:off x="7080099" y="3578540"/>
            <a:ext cx="619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P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00521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8272A-71DF-425C-8EE2-61C4A029F808}"/>
              </a:ext>
            </a:extLst>
          </p:cNvPr>
          <p:cNvSpPr txBox="1"/>
          <p:nvPr/>
        </p:nvSpPr>
        <p:spPr>
          <a:xfrm>
            <a:off x="1478604" y="541028"/>
            <a:ext cx="58141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print(max(languages))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print(min(languages))</a:t>
            </a:r>
          </a:p>
          <a:p>
            <a:r>
              <a:rPr lang="en-IN" sz="1600" dirty="0">
                <a:latin typeface=""/>
              </a:rPr>
              <a:t>var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print(var)</a:t>
            </a:r>
          </a:p>
          <a:p>
            <a:r>
              <a:rPr lang="en-IN" sz="1600" dirty="0" err="1">
                <a:latin typeface=""/>
              </a:rPr>
              <a:t>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=(1,2,3,4,5)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print(sum(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nt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print(any((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1,))) # returns true if any element exists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D55C9-D3BA-4B37-8193-AFAF09A209D1}"/>
              </a:ext>
            </a:extLst>
          </p:cNvPr>
          <p:cNvSpPr txBox="1"/>
          <p:nvPr/>
        </p:nvSpPr>
        <p:spPr>
          <a:xfrm>
            <a:off x="1478604" y="3254896"/>
            <a:ext cx="64938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VB</a:t>
            </a:r>
          </a:p>
          <a:p>
            <a:r>
              <a:rPr lang="en-IN" b="1" dirty="0">
                <a:solidFill>
                  <a:srgbClr val="FF0066"/>
                </a:solidFill>
              </a:rPr>
              <a:t>C</a:t>
            </a:r>
          </a:p>
          <a:p>
            <a:r>
              <a:rPr lang="en-IN" b="1" dirty="0">
                <a:solidFill>
                  <a:srgbClr val="FF0066"/>
                </a:solidFill>
              </a:rPr>
              <a:t>['C', 'C++', 'JAVA', 'PHP', 'Python', 'VB']</a:t>
            </a:r>
          </a:p>
          <a:p>
            <a:r>
              <a:rPr lang="en-IN" b="1" dirty="0">
                <a:solidFill>
                  <a:srgbClr val="FF0066"/>
                </a:solidFill>
              </a:rPr>
              <a:t>15</a:t>
            </a:r>
          </a:p>
          <a:p>
            <a:r>
              <a:rPr lang="en-IN" b="1" dirty="0">
                <a:solidFill>
                  <a:srgbClr val="FF0066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D967-5A16-4B25-B9C0-7810E1706CAA}"/>
              </a:ext>
            </a:extLst>
          </p:cNvPr>
          <p:cNvSpPr txBox="1"/>
          <p:nvPr/>
        </p:nvSpPr>
        <p:spPr>
          <a:xfrm>
            <a:off x="1478604" y="284146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77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05" y="2161800"/>
            <a:ext cx="8886989" cy="819900"/>
          </a:xfrm>
        </p:spPr>
        <p:txBody>
          <a:bodyPr/>
          <a:lstStyle/>
          <a:p>
            <a:r>
              <a:rPr lang="en-US" sz="2000" dirty="0"/>
              <a:t>Tuples are faster than lists. If you’re defining a constant set of values and all you’re ever going to do with it is iterate through it, use a tuple instead of a list.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5865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8D9995-8A79-4247-977D-C77E07EF5E0F}"/>
              </a:ext>
            </a:extLst>
          </p:cNvPr>
          <p:cNvSpPr txBox="1"/>
          <p:nvPr/>
        </p:nvSpPr>
        <p:spPr>
          <a:xfrm>
            <a:off x="886076" y="454046"/>
            <a:ext cx="6631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timeit</a:t>
            </a:r>
            <a:endParaRPr lang="en-IN" sz="1600" b="1" dirty="0">
              <a:solidFill>
                <a:srgbClr val="0000FF"/>
              </a:solidFill>
              <a:latin typeface="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"Time taken to execute tuple=")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timeit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.timeit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'x=(1,2,3,4,5,6,7,8,9)',number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=100000))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"Time taken to execute list=")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timeit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.timeit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'x=[1,2,3,4,5,6,7,8,9]',number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=100000))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6FE0E-ECFD-4F15-81FD-BD099A93D57D}"/>
              </a:ext>
            </a:extLst>
          </p:cNvPr>
          <p:cNvSpPr txBox="1"/>
          <p:nvPr/>
        </p:nvSpPr>
        <p:spPr>
          <a:xfrm>
            <a:off x="886076" y="2355159"/>
            <a:ext cx="6979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taken to execute tuple=</a:t>
            </a:r>
          </a:p>
          <a:p>
            <a:r>
              <a:rPr lang="en-US" sz="1600" dirty="0"/>
              <a:t>0.001328700000000002</a:t>
            </a:r>
          </a:p>
          <a:p>
            <a:r>
              <a:rPr lang="en-US" sz="1600" dirty="0"/>
              <a:t>Time taken to execute list=</a:t>
            </a:r>
          </a:p>
          <a:p>
            <a:r>
              <a:rPr lang="en-US" sz="1600" dirty="0"/>
              <a:t>0.005936799999999999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77DDF-8B63-426A-B15A-B756D923A9C6}"/>
              </a:ext>
            </a:extLst>
          </p:cNvPr>
          <p:cNvSpPr txBox="1"/>
          <p:nvPr/>
        </p:nvSpPr>
        <p:spPr>
          <a:xfrm>
            <a:off x="886076" y="204738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49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Dictionary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43102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Python dictionary is an unordered collection of items.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Each item of a dictionary has a key/value pair.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The keys pair with values using a colon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(:)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 while the commas work as a separator for the elements.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The entire dictionary object uses curly braces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({})</a:t>
            </a:r>
            <a:r>
              <a:rPr lang="en-US" sz="2000" dirty="0">
                <a:solidFill>
                  <a:srgbClr val="FF0066"/>
                </a:solidFill>
                <a:latin typeface="+mj-lt"/>
              </a:rPr>
              <a:t> to enclose itself.</a:t>
            </a:r>
          </a:p>
          <a:p>
            <a:endParaRPr lang="en-IN" sz="2000" dirty="0">
              <a:solidFill>
                <a:srgbClr val="FF0066"/>
              </a:solidFill>
              <a:latin typeface="+mj-lt"/>
            </a:endParaRPr>
          </a:p>
          <a:p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CD38D-B86D-4ED2-8C7C-571A0DC5AF37}"/>
              </a:ext>
            </a:extLst>
          </p:cNvPr>
          <p:cNvSpPr txBox="1"/>
          <p:nvPr/>
        </p:nvSpPr>
        <p:spPr>
          <a:xfrm>
            <a:off x="732329" y="2571750"/>
            <a:ext cx="39124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empty dictionary</a:t>
            </a:r>
          </a:p>
          <a:p>
            <a:r>
              <a:rPr lang="en-IN" sz="1800" dirty="0">
                <a:latin typeface=""/>
              </a:rPr>
              <a:t>dict1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dictionary with integer keys</a:t>
            </a:r>
          </a:p>
          <a:p>
            <a:r>
              <a:rPr lang="en-US" sz="1800" dirty="0">
                <a:latin typeface=""/>
              </a:rPr>
              <a:t>dict2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{1: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'C',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'C++'}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B45F9-CE4B-4CA2-867D-978897D8C00E}"/>
              </a:ext>
            </a:extLst>
          </p:cNvPr>
          <p:cNvSpPr txBox="1"/>
          <p:nvPr/>
        </p:nvSpPr>
        <p:spPr>
          <a:xfrm>
            <a:off x="5174857" y="2895150"/>
            <a:ext cx="231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{}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{1: 'C', 2: 'C++'}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1870D-2A9B-41CF-8C4F-EFB4EA7DDB91}"/>
              </a:ext>
            </a:extLst>
          </p:cNvPr>
          <p:cNvSpPr txBox="1"/>
          <p:nvPr/>
        </p:nvSpPr>
        <p:spPr>
          <a:xfrm>
            <a:off x="5174857" y="238480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44" y="14907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0" y="680647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The value in a dictionary can be of any valid Python data type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. But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the keys have a constraint to be of any immutable data types such as a </a:t>
            </a:r>
            <a:r>
              <a:rPr lang="en-US" sz="2000" u="sng" dirty="0">
                <a:solidFill>
                  <a:srgbClr val="FF6600"/>
                </a:solidFill>
                <a:latin typeface="+mj-lt"/>
              </a:rPr>
              <a:t>string, a number, or a tuple.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Keys inside a dictionary can’t have duplicates, but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their values can repeat themselves.</a:t>
            </a:r>
          </a:p>
          <a:p>
            <a:pPr algn="just"/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85242" y="2264253"/>
            <a:ext cx="78128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  <a:latin typeface="+mj-lt"/>
              </a:rPr>
              <a:t>Example: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string as a key</a:t>
            </a:r>
          </a:p>
          <a:p>
            <a:r>
              <a:rPr lang="en-IN" sz="1600" dirty="0">
                <a:latin typeface=""/>
              </a:rPr>
              <a:t>dict3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'Name': 'Mitesh', 'Roll':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'Sub': 'Java'}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print(dict3)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Creating a Dictionary with Mixed keys</a:t>
            </a:r>
          </a:p>
          <a:p>
            <a:r>
              <a:rPr lang="en-IN" sz="1600" dirty="0">
                <a:latin typeface=""/>
              </a:rPr>
              <a:t>dict5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'Name': ‘Prince',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1: [10, 20, 30, 40]}</a:t>
            </a:r>
          </a:p>
          <a:p>
            <a:r>
              <a:rPr lang="en-US" sz="1600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"Dictionary with the use of Mixed Keys: ",dict5)</a:t>
            </a:r>
          </a:p>
          <a:p>
            <a:endParaRPr lang="en-IN" sz="16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18F02-E674-4832-B9F7-8542328C1503}"/>
              </a:ext>
            </a:extLst>
          </p:cNvPr>
          <p:cNvSpPr txBox="1"/>
          <p:nvPr/>
        </p:nvSpPr>
        <p:spPr>
          <a:xfrm>
            <a:off x="285242" y="4216546"/>
            <a:ext cx="7588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{'Name': 'Mitesh', 'Roll': 12, 'Sub': 'Java’}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Dictionary with the use of Mixed Keys:  {'Name': ‘Prince', 1: [10, 20, 30, 40]}</a:t>
            </a:r>
            <a:endParaRPr lang="en-IN" sz="1600" b="1" dirty="0">
              <a:solidFill>
                <a:srgbClr val="7030A0"/>
              </a:solidFill>
            </a:endParaRPr>
          </a:p>
          <a:p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4451F-4CD2-4FB7-BDEE-2DDFCE5B3A7B}"/>
              </a:ext>
            </a:extLst>
          </p:cNvPr>
          <p:cNvSpPr txBox="1"/>
          <p:nvPr/>
        </p:nvSpPr>
        <p:spPr>
          <a:xfrm>
            <a:off x="2710830" y="401857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34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352003" y="728535"/>
            <a:ext cx="78128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#Creating a Dictionary with each item as a Pair</a:t>
            </a:r>
          </a:p>
          <a:p>
            <a:r>
              <a:rPr lang="en-US" sz="1800" dirty="0">
                <a:latin typeface=""/>
              </a:rPr>
              <a:t>dict4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([(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'Geeks'), (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'For')])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"Dictionary with each item as a pair: ",dict4)</a:t>
            </a:r>
          </a:p>
          <a:p>
            <a:endParaRPr lang="en-IN" sz="1800" i="1" dirty="0">
              <a:solidFill>
                <a:srgbClr val="408080"/>
              </a:solidFill>
              <a:latin typeface=""/>
            </a:endParaRP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Creating a Nested Dictionary </a:t>
            </a:r>
          </a:p>
          <a:p>
            <a:r>
              <a:rPr lang="en-US" sz="1800" dirty="0" err="1">
                <a:latin typeface=""/>
              </a:rPr>
              <a:t>Dict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{1: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'Dear',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'Coders', 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 : 'Welcome', 'B' : 'to', 'C' : 'Python'}}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endParaRPr lang="en-US" sz="18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22315-7AF7-42E4-8EA0-4B2EE363FC54}"/>
              </a:ext>
            </a:extLst>
          </p:cNvPr>
          <p:cNvSpPr txBox="1"/>
          <p:nvPr/>
        </p:nvSpPr>
        <p:spPr>
          <a:xfrm>
            <a:off x="352003" y="3513153"/>
            <a:ext cx="7432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Dictionary with each item as a pair:  {1: 'Geeks', 2: 'For’}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{1: 'Dear', 2: 'Programmers', 3: {'A': 'Welcome', 'B': 'to', 'C': 'Python'}}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E8620-8DF5-472C-A1B4-40B7A1773BE0}"/>
              </a:ext>
            </a:extLst>
          </p:cNvPr>
          <p:cNvSpPr txBox="1"/>
          <p:nvPr/>
        </p:nvSpPr>
        <p:spPr>
          <a:xfrm>
            <a:off x="3327849" y="310572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35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D134F-F949-4B89-87A1-644431805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71" t="26588" r="31504" b="9380"/>
          <a:stretch/>
        </p:blipFill>
        <p:spPr>
          <a:xfrm>
            <a:off x="752559" y="925020"/>
            <a:ext cx="6684022" cy="3671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7F256-779E-4C46-81D7-98E319B05AAE}"/>
              </a:ext>
            </a:extLst>
          </p:cNvPr>
          <p:cNvSpPr txBox="1"/>
          <p:nvPr/>
        </p:nvSpPr>
        <p:spPr>
          <a:xfrm>
            <a:off x="873940" y="501706"/>
            <a:ext cx="32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Nested Dictionary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Accessing Dictionary Elements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781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i="1" dirty="0">
                <a:solidFill>
                  <a:srgbClr val="002060"/>
                </a:solidFill>
                <a:latin typeface=""/>
              </a:rPr>
              <a:t>To access the items of a dictionary refer to its key name inside square bracket [ ].</a:t>
            </a:r>
            <a:endParaRPr lang="en-US" sz="2000" b="1" dirty="0">
              <a:solidFill>
                <a:srgbClr val="00206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CD33D-E408-447C-B8E1-78C7308875F2}"/>
              </a:ext>
            </a:extLst>
          </p:cNvPr>
          <p:cNvSpPr txBox="1"/>
          <p:nvPr/>
        </p:nvSpPr>
        <p:spPr>
          <a:xfrm>
            <a:off x="546212" y="1537363"/>
            <a:ext cx="6259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dict3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'Name': 'Mitesh', 'Roll':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12,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'Sub': 'Java'}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"Name: ", dict3['Name'])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"Roll No.': ", dict3['Roll'])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"Subject: ", dict3['Sub'])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55CBE-DE0A-4A83-8E32-B6F693DFF6B1}"/>
              </a:ext>
            </a:extLst>
          </p:cNvPr>
          <p:cNvSpPr txBox="1"/>
          <p:nvPr/>
        </p:nvSpPr>
        <p:spPr>
          <a:xfrm>
            <a:off x="627133" y="34946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Name:  Mitesh</a:t>
            </a:r>
          </a:p>
          <a:p>
            <a:r>
              <a:rPr lang="en-US" sz="1800" dirty="0">
                <a:solidFill>
                  <a:srgbClr val="7030A0"/>
                </a:solidFill>
              </a:rPr>
              <a:t>Roll No.':  12</a:t>
            </a:r>
          </a:p>
          <a:p>
            <a:r>
              <a:rPr lang="en-US" sz="1800" dirty="0">
                <a:solidFill>
                  <a:srgbClr val="7030A0"/>
                </a:solidFill>
              </a:rPr>
              <a:t>Subject:  Java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1162D-356F-4A13-95AE-B672DB42A3B8}"/>
              </a:ext>
            </a:extLst>
          </p:cNvPr>
          <p:cNvSpPr txBox="1"/>
          <p:nvPr/>
        </p:nvSpPr>
        <p:spPr>
          <a:xfrm>
            <a:off x="627133" y="317253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85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6" y="3918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92732" y="-24170"/>
            <a:ext cx="6845862" cy="35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Elements to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-72829" y="474148"/>
            <a:ext cx="874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C000"/>
                </a:solidFill>
                <a:effectLst/>
                <a:latin typeface="urw-din"/>
              </a:rPr>
              <a:t>While adding a value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,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urw-din"/>
              </a:rPr>
              <a:t>if the key value already exists, the value gets updated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 otherwise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urw-din"/>
              </a:rPr>
              <a:t>a new Key with the value is added to the Dictionary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0B23A-BA95-4835-8077-A89AFDE3D274}"/>
              </a:ext>
            </a:extLst>
          </p:cNvPr>
          <p:cNvSpPr txBox="1"/>
          <p:nvPr/>
        </p:nvSpPr>
        <p:spPr>
          <a:xfrm>
            <a:off x="292732" y="1182034"/>
            <a:ext cx="6681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Creating an empty Dictionary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elements one at a time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0]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'Folks'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2]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'For'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3] = 1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"Dictionary after adding 3 elements: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set of values to a single Key</a:t>
            </a:r>
          </a:p>
          <a:p>
            <a:r>
              <a:rPr lang="en-US" sz="1500" dirty="0" err="1">
                <a:latin typeface=""/>
              </a:rPr>
              <a:t>Dict</a:t>
            </a:r>
            <a:r>
              <a:rPr lang="en-US" sz="1500" dirty="0">
                <a:latin typeface=""/>
              </a:rPr>
              <a:t>[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'</a:t>
            </a:r>
            <a:r>
              <a:rPr lang="en-US" sz="1500" dirty="0" err="1">
                <a:solidFill>
                  <a:srgbClr val="BA2121"/>
                </a:solidFill>
                <a:latin typeface=""/>
              </a:rPr>
              <a:t>Value_set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']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2, 3, 4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"After adding set of values: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Updating existing Key's Value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2]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'Welcome'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"Updated key value: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Nested Key value to Dictionary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5] = {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'Nested' :{'1' : 'Male', '2' : 'Female'}}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"Adding a Nested Key:",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49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Updation or deletion of characters from a String </a:t>
            </a:r>
            <a:r>
              <a:rPr lang="en-US" sz="2200" dirty="0">
                <a:solidFill>
                  <a:srgbClr val="40424E"/>
                </a:solidFill>
                <a:latin typeface="+mn-lt"/>
              </a:rPr>
              <a:t>causes an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 error because Strings are immutable(unchangeable) in Python.</a:t>
            </a:r>
          </a:p>
          <a:p>
            <a:endParaRPr lang="en-US" sz="2200" b="0" i="0" dirty="0">
              <a:solidFill>
                <a:srgbClr val="40424E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Deletion of entire String is possible with the use of a built-in del keyword.</a:t>
            </a:r>
          </a:p>
          <a:p>
            <a:endParaRPr lang="en-US" sz="2200" b="0" i="0" dirty="0">
              <a:solidFill>
                <a:srgbClr val="40424E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40424E"/>
                </a:solidFill>
                <a:latin typeface="+mn-lt"/>
              </a:rPr>
              <a:t>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ew strings can be reassigned to the same name.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22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6" y="3918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92732" y="-24170"/>
            <a:ext cx="6845862" cy="35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Elements to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539B-9012-4B95-B97D-33BEB3D52C1C}"/>
              </a:ext>
            </a:extLst>
          </p:cNvPr>
          <p:cNvSpPr txBox="1"/>
          <p:nvPr/>
        </p:nvSpPr>
        <p:spPr>
          <a:xfrm>
            <a:off x="44506" y="1288043"/>
            <a:ext cx="90549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Dictionary after adding 3 elements:  {0: 'Folks', 2: 'For', 3: 1}</a:t>
            </a:r>
          </a:p>
          <a:p>
            <a:r>
              <a:rPr lang="en-IN" sz="1800" dirty="0">
                <a:solidFill>
                  <a:srgbClr val="0070C0"/>
                </a:solidFill>
              </a:rPr>
              <a:t>After adding set of values:  {0: 'Folks', 2: 'For', 3: 1, '</a:t>
            </a:r>
            <a:r>
              <a:rPr lang="en-IN" sz="1800" dirty="0" err="1">
                <a:solidFill>
                  <a:srgbClr val="0070C0"/>
                </a:solidFill>
              </a:rPr>
              <a:t>Value_set</a:t>
            </a:r>
            <a:r>
              <a:rPr lang="en-IN" sz="1800" dirty="0">
                <a:solidFill>
                  <a:srgbClr val="0070C0"/>
                </a:solidFill>
              </a:rPr>
              <a:t>': (2, 3, 4)}</a:t>
            </a:r>
          </a:p>
          <a:p>
            <a:r>
              <a:rPr lang="en-IN" sz="1800" dirty="0">
                <a:solidFill>
                  <a:srgbClr val="FFC000"/>
                </a:solidFill>
              </a:rPr>
              <a:t>Updated key value:  {0: 'Folks', 2: 'Welcome', 3: 1, '</a:t>
            </a:r>
            <a:r>
              <a:rPr lang="en-IN" sz="1800" dirty="0" err="1">
                <a:solidFill>
                  <a:srgbClr val="FFC000"/>
                </a:solidFill>
              </a:rPr>
              <a:t>Value_set</a:t>
            </a:r>
            <a:r>
              <a:rPr lang="en-IN" sz="1800" dirty="0">
                <a:solidFill>
                  <a:srgbClr val="FFC000"/>
                </a:solidFill>
              </a:rPr>
              <a:t>': (2, 3, 4)}</a:t>
            </a:r>
          </a:p>
          <a:p>
            <a:r>
              <a:rPr lang="en-IN" sz="1800" dirty="0">
                <a:solidFill>
                  <a:srgbClr val="FF0066"/>
                </a:solidFill>
              </a:rPr>
              <a:t>Adding a Nested Key: {0: 'Folks', 2: 'Welcome', 3: 1, '</a:t>
            </a:r>
            <a:r>
              <a:rPr lang="en-IN" sz="1800" dirty="0" err="1">
                <a:solidFill>
                  <a:srgbClr val="FF0066"/>
                </a:solidFill>
              </a:rPr>
              <a:t>Value_set</a:t>
            </a:r>
            <a:r>
              <a:rPr lang="en-IN" sz="1800" dirty="0">
                <a:solidFill>
                  <a:srgbClr val="FF0066"/>
                </a:solidFill>
              </a:rPr>
              <a:t>': (2, 3, 4), 5: {'Nested': {'1': 'Male', '2': 'Female'}}}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D33F7-0671-44AE-B92A-BEF259197978}"/>
              </a:ext>
            </a:extLst>
          </p:cNvPr>
          <p:cNvSpPr txBox="1"/>
          <p:nvPr/>
        </p:nvSpPr>
        <p:spPr>
          <a:xfrm>
            <a:off x="44506" y="98026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55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Accessing Elements of nested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781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In this case, we have to use main key at first and then sub key.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1162D-356F-4A13-95AE-B672DB42A3B8}"/>
              </a:ext>
            </a:extLst>
          </p:cNvPr>
          <p:cNvSpPr txBox="1"/>
          <p:nvPr/>
        </p:nvSpPr>
        <p:spPr>
          <a:xfrm>
            <a:off x="1363505" y="338292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3B971-BDD9-42EC-A72B-98E828D76FBE}"/>
              </a:ext>
            </a:extLst>
          </p:cNvPr>
          <p:cNvSpPr txBox="1"/>
          <p:nvPr/>
        </p:nvSpPr>
        <p:spPr>
          <a:xfrm>
            <a:off x="1367554" y="107165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Creating a Dictionary</a:t>
            </a:r>
          </a:p>
          <a:p>
            <a:r>
              <a:rPr lang="en-IN" sz="1800" dirty="0" err="1">
                <a:latin typeface=""/>
              </a:rPr>
              <a:t>Dict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'd1': {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1: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'Programmers'},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'd2': {'language': 'Python'}}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i="1" dirty="0">
                <a:solidFill>
                  <a:srgbClr val="408080"/>
                </a:solidFill>
                <a:latin typeface=""/>
              </a:rPr>
              <a:t># Accessing element using key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'd1'])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'd1'][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'd2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'][‘language'])</a:t>
            </a:r>
            <a:endParaRPr lang="en-IN" sz="18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BBF15-650D-4B28-B808-01BBB35006D3}"/>
              </a:ext>
            </a:extLst>
          </p:cNvPr>
          <p:cNvSpPr txBox="1"/>
          <p:nvPr/>
        </p:nvSpPr>
        <p:spPr>
          <a:xfrm>
            <a:off x="1363505" y="377275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{1: 'Programmers'}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Programmers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223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527D4DE-1D1D-4F80-9A3C-05F7E303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38897"/>
              </p:ext>
            </p:extLst>
          </p:nvPr>
        </p:nvGraphicFramePr>
        <p:xfrm>
          <a:off x="262991" y="371450"/>
          <a:ext cx="8618017" cy="4445960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1108608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7509409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get()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access a value for a given key.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and deletes the value of the key specified.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popitem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and removes  the last key-value pair from dictionary. (Python version 3.6 onwards) Before version 3.6, it returns arbitrary(random) key-value pair.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clear()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all items from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keys()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dictionary keys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21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Values()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dictionary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85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items()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(key,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 tuple pairs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580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has_key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true if key is existing inside dictionary dictionary otherwise  false </a:t>
                      </a:r>
                      <a:r>
                        <a:rPr lang="en-US" sz="1400" b="0" i="0" u="none" strike="noStrike" cap="none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(removed from Python3)</a:t>
                      </a:r>
                      <a:endParaRPr lang="en-IN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81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copy()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shallow copy of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4820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update()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one dictionary with another dictionary by merge 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9459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setdefault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 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the value of a key (if the key is in dictionary). If not, it inserts key with a value to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5381"/>
                  </a:ext>
                </a:extLst>
              </a:tr>
            </a:tbl>
          </a:graphicData>
        </a:graphic>
      </p:graphicFrame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FA2DEC62-6EBF-424F-A57D-A527EE1114EC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285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get() method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In conventional method of retrieving value from the dictionary raises error if key is not present.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FDD5C-AC45-4D13-88DD-5F452D22E2D9}"/>
              </a:ext>
            </a:extLst>
          </p:cNvPr>
          <p:cNvSpPr txBox="1"/>
          <p:nvPr/>
        </p:nvSpPr>
        <p:spPr>
          <a:xfrm>
            <a:off x="708054" y="1389878"/>
            <a:ext cx="2682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"B":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"A"])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"C"])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BEA2B-D935-4D8A-847C-565F6187A522}"/>
              </a:ext>
            </a:extLst>
          </p:cNvPr>
          <p:cNvSpPr txBox="1"/>
          <p:nvPr/>
        </p:nvSpPr>
        <p:spPr>
          <a:xfrm>
            <a:off x="3892269" y="1370570"/>
            <a:ext cx="4110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File ".\dic.py", line 3, in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print (</a:t>
            </a:r>
            <a:r>
              <a:rPr lang="en-US" sz="1600" dirty="0" err="1">
                <a:solidFill>
                  <a:srgbClr val="FF0000"/>
                </a:solidFill>
              </a:rPr>
              <a:t>dic</a:t>
            </a:r>
            <a:r>
              <a:rPr lang="en-US" sz="1600" dirty="0">
                <a:solidFill>
                  <a:srgbClr val="FF0000"/>
                </a:solidFill>
              </a:rPr>
              <a:t>["C"])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KeyError</a:t>
            </a:r>
            <a:r>
              <a:rPr lang="en-US" sz="1600" dirty="0">
                <a:solidFill>
                  <a:srgbClr val="FF0000"/>
                </a:solidFill>
              </a:rPr>
              <a:t>: 'C'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3ED66-DD89-4479-8129-88B22F75797C}"/>
              </a:ext>
            </a:extLst>
          </p:cNvPr>
          <p:cNvSpPr txBox="1"/>
          <p:nvPr/>
        </p:nvSpPr>
        <p:spPr>
          <a:xfrm>
            <a:off x="242762" y="2447788"/>
            <a:ext cx="8897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The get() method is used to avoid such situations.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urw-din"/>
              </a:rPr>
              <a:t>This method returns the value for the given key if present in the dictionary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. If not,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urw-din"/>
              </a:rPr>
              <a:t>then it will return None (if get() is used with only one argument).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BD75-E268-4867-B62B-387891C1E3B7}"/>
              </a:ext>
            </a:extLst>
          </p:cNvPr>
          <p:cNvSpPr txBox="1"/>
          <p:nvPr/>
        </p:nvSpPr>
        <p:spPr>
          <a:xfrm>
            <a:off x="388418" y="3785456"/>
            <a:ext cx="4596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"B":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"A"))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"C"))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C","Not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Found ! "))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14B40-D5C6-4842-A73A-0E4DE86EA166}"/>
              </a:ext>
            </a:extLst>
          </p:cNvPr>
          <p:cNvSpPr txBox="1"/>
          <p:nvPr/>
        </p:nvSpPr>
        <p:spPr>
          <a:xfrm>
            <a:off x="5443914" y="3946788"/>
            <a:ext cx="1901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1</a:t>
            </a:r>
          </a:p>
          <a:p>
            <a:r>
              <a:rPr lang="en-IN" sz="1600" b="1" dirty="0"/>
              <a:t>None</a:t>
            </a:r>
          </a:p>
          <a:p>
            <a:r>
              <a:rPr lang="en-IN" sz="1600" b="1" dirty="0"/>
              <a:t>Not Found !</a:t>
            </a:r>
          </a:p>
        </p:txBody>
      </p:sp>
    </p:spTree>
    <p:extLst>
      <p:ext uri="{BB962C8B-B14F-4D97-AF65-F5344CB8AC3E}">
        <p14:creationId xmlns:p14="http://schemas.microsoft.com/office/powerpoint/2010/main" val="39903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pop() and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popitem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Pop() requires key as an argument to delete the key-</a:t>
            </a:r>
            <a:r>
              <a:rPr lang="en-US" sz="2000" b="1" dirty="0" err="1">
                <a:solidFill>
                  <a:srgbClr val="002060"/>
                </a:solidFill>
                <a:latin typeface="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"/>
              </a:rPr>
              <a:t> pair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3ED66-DD89-4479-8129-88B22F75797C}"/>
              </a:ext>
            </a:extLst>
          </p:cNvPr>
          <p:cNvSpPr txBox="1"/>
          <p:nvPr/>
        </p:nvSpPr>
        <p:spPr>
          <a:xfrm>
            <a:off x="242762" y="2447788"/>
            <a:ext cx="8897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The </a:t>
            </a:r>
            <a:r>
              <a:rPr lang="en-US" sz="2000" b="1" dirty="0" err="1">
                <a:solidFill>
                  <a:srgbClr val="00B050"/>
                </a:solidFill>
                <a:latin typeface="urw-din"/>
              </a:rPr>
              <a:t>popitem</a:t>
            </a:r>
            <a:r>
              <a:rPr lang="en-US" sz="2000" b="1" dirty="0">
                <a:solidFill>
                  <a:srgbClr val="00B050"/>
                </a:solidFill>
                <a:latin typeface="urw-din"/>
              </a:rPr>
              <a:t>()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 method is used to delete the last key-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urw-din"/>
              </a:rPr>
              <a:t>val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 pair.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4B1F8-66C9-4CD2-8CFC-3985F6CBD687}"/>
              </a:ext>
            </a:extLst>
          </p:cNvPr>
          <p:cNvSpPr txBox="1"/>
          <p:nvPr/>
        </p:nvSpPr>
        <p:spPr>
          <a:xfrm>
            <a:off x="165885" y="1129486"/>
            <a:ext cx="46043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"/>
              </a:rPr>
              <a:t>Dict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{2: </a:t>
            </a:r>
            <a:r>
              <a:rPr lang="en-IN" dirty="0">
                <a:solidFill>
                  <a:srgbClr val="BA2121"/>
                </a:solidFill>
                <a:latin typeface=""/>
              </a:rPr>
              <a:t>'Coders', 'name': 'for', </a:t>
            </a:r>
            <a:r>
              <a:rPr lang="en-IN" dirty="0">
                <a:solidFill>
                  <a:srgbClr val="666666"/>
                </a:solidFill>
                <a:latin typeface=""/>
              </a:rPr>
              <a:t>5: </a:t>
            </a:r>
            <a:r>
              <a:rPr lang="en-IN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 Deleting a key using pop() method</a:t>
            </a:r>
          </a:p>
          <a:p>
            <a:r>
              <a:rPr lang="pt-BR" dirty="0">
                <a:latin typeface=""/>
              </a:rPr>
              <a:t>pop_ele </a:t>
            </a:r>
            <a:r>
              <a:rPr lang="pt-BR" dirty="0">
                <a:solidFill>
                  <a:srgbClr val="666666"/>
                </a:solidFill>
                <a:latin typeface=""/>
              </a:rPr>
              <a:t>= Dict.pop(2)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'After deletion: ',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'Value of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 key is: ',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pop_ele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C3132-C271-408B-BA24-48C5B880AC64}"/>
              </a:ext>
            </a:extLst>
          </p:cNvPr>
          <p:cNvSpPr txBox="1"/>
          <p:nvPr/>
        </p:nvSpPr>
        <p:spPr>
          <a:xfrm>
            <a:off x="4478943" y="1156689"/>
            <a:ext cx="4604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</a:rPr>
              <a:t>After deletion:  {'name': 'for', 5: 'Python'}</a:t>
            </a:r>
          </a:p>
          <a:p>
            <a:r>
              <a:rPr lang="en-US" sz="1600" b="1" dirty="0">
                <a:solidFill>
                  <a:srgbClr val="FF6600"/>
                </a:solidFill>
              </a:rPr>
              <a:t>Value of </a:t>
            </a:r>
            <a:r>
              <a:rPr lang="en-US" sz="1600" b="1" dirty="0" err="1">
                <a:solidFill>
                  <a:srgbClr val="FF6600"/>
                </a:solidFill>
              </a:rPr>
              <a:t>poped</a:t>
            </a:r>
            <a:r>
              <a:rPr lang="en-US" sz="1600" b="1" dirty="0">
                <a:solidFill>
                  <a:srgbClr val="FF6600"/>
                </a:solidFill>
              </a:rPr>
              <a:t> key is:  Coders</a:t>
            </a:r>
            <a:endParaRPr lang="en-IN" sz="1600" b="1" dirty="0">
              <a:solidFill>
                <a:srgbClr val="FF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3FC8B5-D3F3-445D-9800-DDF6B0C46922}"/>
              </a:ext>
            </a:extLst>
          </p:cNvPr>
          <p:cNvSpPr txBox="1"/>
          <p:nvPr/>
        </p:nvSpPr>
        <p:spPr>
          <a:xfrm>
            <a:off x="252876" y="3241237"/>
            <a:ext cx="43191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{2: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'Coders', 'name': 'for',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600" dirty="0" err="1">
                <a:latin typeface=""/>
              </a:rPr>
              <a:t>pop_ele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Dict.popitem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'After deletion: ',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'Value of 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key is: ',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pop_ele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E9C32-9231-4217-B934-EC742FF2C04C}"/>
              </a:ext>
            </a:extLst>
          </p:cNvPr>
          <p:cNvSpPr txBox="1"/>
          <p:nvPr/>
        </p:nvSpPr>
        <p:spPr>
          <a:xfrm>
            <a:off x="4511311" y="33433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After deletion:  {2: 'Coders', 'name': 'for'}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Value of </a:t>
            </a:r>
            <a:r>
              <a:rPr lang="en-US" sz="1600" b="1" dirty="0" err="1">
                <a:solidFill>
                  <a:srgbClr val="FF0066"/>
                </a:solidFill>
              </a:rPr>
              <a:t>poped</a:t>
            </a:r>
            <a:r>
              <a:rPr lang="en-US" sz="1600" b="1" dirty="0">
                <a:solidFill>
                  <a:srgbClr val="FF0066"/>
                </a:solidFill>
              </a:rPr>
              <a:t> key is:  (5, 'Python')</a:t>
            </a:r>
            <a:endParaRPr lang="en-IN" sz="16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05" y="2161800"/>
            <a:ext cx="8886989" cy="819900"/>
          </a:xfrm>
        </p:spPr>
        <p:txBody>
          <a:bodyPr/>
          <a:lstStyle/>
          <a:p>
            <a:r>
              <a:rPr lang="en-US" sz="2000" dirty="0"/>
              <a:t>Note: In Python versions less than 3.6, </a:t>
            </a:r>
            <a:r>
              <a:rPr lang="en-US" sz="2000" dirty="0" err="1"/>
              <a:t>popitem</a:t>
            </a:r>
            <a:r>
              <a:rPr lang="en-US" sz="2000" dirty="0"/>
              <a:t>() would return an arbitrary (random) key-value pair since Python dictionaries were unordered before version 3.6.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9352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</a:t>
            </a:r>
            <a:r>
              <a:rPr lang="en-IN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  <a:latin typeface=""/>
              </a:rPr>
              <a:t>Deletion of keys can be done by using the del keyword.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  <a:latin typeface=""/>
              </a:rPr>
              <a:t>Using del keyword, specific values from a dictionary as well as whole dictionary can be deleted.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F76FF-3982-4553-A4AC-C63AB4612C00}"/>
              </a:ext>
            </a:extLst>
          </p:cNvPr>
          <p:cNvSpPr txBox="1"/>
          <p:nvPr/>
        </p:nvSpPr>
        <p:spPr>
          <a:xfrm>
            <a:off x="586672" y="1715916"/>
            <a:ext cx="7112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Initial Dictionary</a:t>
            </a:r>
          </a:p>
          <a:p>
            <a:r>
              <a:rPr lang="en-US" sz="1600" dirty="0" err="1">
                <a:latin typeface=""/>
              </a:rPr>
              <a:t>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 5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'Come',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6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'on',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7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'Programmers',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 : {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'Code',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'For',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7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'Python'},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 : {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'Enjoy',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'coding'}}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"Initial Dictionary: 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Deleting a Key value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7]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"Deleting a specific key: 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Deleting a Key from Nested Dictionary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'a'][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5]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"Deleting a key from Nested Dictionary: 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98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</a:t>
            </a:r>
            <a:r>
              <a:rPr lang="en-IN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9699F-AB4F-41DF-8E52-8FA00BD4FD88}"/>
              </a:ext>
            </a:extLst>
          </p:cNvPr>
          <p:cNvSpPr txBox="1"/>
          <p:nvPr/>
        </p:nvSpPr>
        <p:spPr>
          <a:xfrm>
            <a:off x="144239" y="1572268"/>
            <a:ext cx="8707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Initial Dictionary:</a:t>
            </a:r>
          </a:p>
          <a:p>
            <a:r>
              <a:rPr lang="en-IN" sz="1600" dirty="0">
                <a:solidFill>
                  <a:srgbClr val="7030A0"/>
                </a:solidFill>
              </a:rPr>
              <a:t>{5: 'Come', 6: 'on', 7: 'Programmers', 'a': {3: 'Code', 5: 'For', 7: 'Python'}, 'b': {2: 'Enjoy', 4: 'coding'}}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Deleting a specific key:  {5: 'Come', 6: 'on', 'a': {3: 'Code', 5: 'For', 7: 'Python'}, 'b': {2: 'Enjoy', 4: 'coding'}}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Deleting a key from Nested Dictionary:  {5: 'Come', 6: 'on', 'a': {3: 'Code', 7: 'Python'}, 'b': {2: 'Enjoy', 4: 'coding'}}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8B92E-FF8F-4825-9DEF-415EB0DC48AB}"/>
              </a:ext>
            </a:extLst>
          </p:cNvPr>
          <p:cNvSpPr txBox="1"/>
          <p:nvPr/>
        </p:nvSpPr>
        <p:spPr>
          <a:xfrm>
            <a:off x="242762" y="104355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19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95" y="2275089"/>
            <a:ext cx="8886989" cy="819900"/>
          </a:xfrm>
        </p:spPr>
        <p:txBody>
          <a:bodyPr/>
          <a:lstStyle/>
          <a:p>
            <a:pPr algn="l"/>
            <a:r>
              <a:rPr lang="en-US" sz="2000" dirty="0"/>
              <a:t>Note: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C000"/>
                </a:solidFill>
              </a:rPr>
              <a:t>#</a:t>
            </a:r>
            <a:r>
              <a:rPr lang="en-US" sz="2000" dirty="0">
                <a:solidFill>
                  <a:srgbClr val="FF0066"/>
                </a:solidFill>
              </a:rPr>
              <a:t>del </a:t>
            </a:r>
            <a:r>
              <a:rPr lang="en-US" sz="2000" dirty="0" err="1">
                <a:solidFill>
                  <a:srgbClr val="FF0066"/>
                </a:solidFill>
              </a:rPr>
              <a:t>Dict_var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will delete entire dictionary.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/>
              <a:t>clear() method clears all keys from the dictionary.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69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(), keys(), values(),items()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441015" y="1029586"/>
            <a:ext cx="6663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langd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.keys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.values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A5EDE-4DDB-48E5-BAD5-9947BB3CA3C9}"/>
              </a:ext>
            </a:extLst>
          </p:cNvPr>
          <p:cNvSpPr txBox="1"/>
          <p:nvPr/>
        </p:nvSpPr>
        <p:spPr>
          <a:xfrm>
            <a:off x="594763" y="3419262"/>
            <a:ext cx="69308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4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dict_keys</a:t>
            </a:r>
            <a:r>
              <a:rPr lang="en-IN" sz="1600" b="1" dirty="0">
                <a:solidFill>
                  <a:srgbClr val="FF0066"/>
                </a:solidFill>
              </a:rPr>
              <a:t>([1, 2, 3, 4])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dict_values</a:t>
            </a:r>
            <a:r>
              <a:rPr lang="en-IN" sz="1600" b="1" dirty="0">
                <a:solidFill>
                  <a:srgbClr val="FF0066"/>
                </a:solidFill>
              </a:rPr>
              <a:t>(['C', 'C++', 'Java', 'Python'])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dict_items</a:t>
            </a:r>
            <a:r>
              <a:rPr lang="en-IN" sz="1600" b="1" dirty="0">
                <a:solidFill>
                  <a:srgbClr val="FF0066"/>
                </a:solidFill>
              </a:rPr>
              <a:t>([(1, 'C'), (2, 'C++'), (3, 'Java'), (4, 'Python')])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501708" y="308101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68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Elements of a string can not be changed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s1[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3]=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'J'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A87F-7BE0-454A-8EE5-3E1850DB76DE}"/>
              </a:ext>
            </a:extLst>
          </p:cNvPr>
          <p:cNvSpPr txBox="1"/>
          <p:nvPr/>
        </p:nvSpPr>
        <p:spPr>
          <a:xfrm>
            <a:off x="283931" y="3107431"/>
            <a:ext cx="8398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</a:rPr>
              <a:t>Traceback (most recent call last):</a:t>
            </a:r>
          </a:p>
          <a:p>
            <a:r>
              <a:rPr lang="en-US" sz="2000" dirty="0">
                <a:solidFill>
                  <a:srgbClr val="FF0066"/>
                </a:solidFill>
              </a:rPr>
              <a:t>  File "D:\SBMP\SUBJECTS\Python\Progs\strmodify.py", line 2, in &lt;module&gt;</a:t>
            </a:r>
          </a:p>
          <a:p>
            <a:r>
              <a:rPr lang="en-US" sz="2000" dirty="0">
                <a:solidFill>
                  <a:srgbClr val="FF0066"/>
                </a:solidFill>
              </a:rPr>
              <a:t>    s1[3]='J'</a:t>
            </a:r>
          </a:p>
          <a:p>
            <a:r>
              <a:rPr lang="en-US" sz="2000" dirty="0" err="1">
                <a:solidFill>
                  <a:srgbClr val="FF0066"/>
                </a:solidFill>
              </a:rPr>
              <a:t>TypeError</a:t>
            </a:r>
            <a:r>
              <a:rPr lang="en-US" sz="2000" dirty="0">
                <a:solidFill>
                  <a:srgbClr val="FF0066"/>
                </a:solidFill>
              </a:rPr>
              <a:t>: 'str' object does not support item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A4A65-ACA9-4B22-A00E-95262840A66D}"/>
              </a:ext>
            </a:extLst>
          </p:cNvPr>
          <p:cNvSpPr txBox="1"/>
          <p:nvPr/>
        </p:nvSpPr>
        <p:spPr>
          <a:xfrm>
            <a:off x="283931" y="282260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7190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has_key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292732" y="647020"/>
            <a:ext cx="8300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50"/>
                </a:solidFill>
                <a:latin typeface=""/>
              </a:rPr>
              <a:t>has_key</a:t>
            </a:r>
            <a:r>
              <a:rPr lang="en-US" sz="1800" dirty="0">
                <a:solidFill>
                  <a:srgbClr val="00B050"/>
                </a:solidFill>
                <a:latin typeface=""/>
              </a:rPr>
              <a:t>() method returns true if specified key is present in the dictionary, else returns false</a:t>
            </a:r>
            <a:r>
              <a:rPr lang="en-US" sz="1800" dirty="0">
                <a:solidFill>
                  <a:srgbClr val="FF0000"/>
                </a:solidFill>
                <a:latin typeface=""/>
              </a:rPr>
              <a:t>. </a:t>
            </a:r>
            <a:r>
              <a:rPr lang="en-US" sz="1800" b="1" dirty="0">
                <a:solidFill>
                  <a:srgbClr val="FF0000"/>
                </a:solidFill>
                <a:latin typeface=""/>
              </a:rPr>
              <a:t>[removed from Python3]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"/>
              </a:rPr>
              <a:t>We can use __contains__() method or in operator</a:t>
            </a:r>
            <a:endParaRPr lang="en-IN" sz="1800" b="1" dirty="0">
              <a:solidFill>
                <a:srgbClr val="7030A0"/>
              </a:solidFill>
              <a:latin typeface=""/>
            </a:endParaRPr>
          </a:p>
          <a:p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550863" y="342087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ED633-78D9-4401-9B05-CEBA19265C2C}"/>
              </a:ext>
            </a:extLst>
          </p:cNvPr>
          <p:cNvSpPr txBox="1"/>
          <p:nvPr/>
        </p:nvSpPr>
        <p:spPr>
          <a:xfrm>
            <a:off x="550863" y="184734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langd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.__contains__(3))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.__contains__(5))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4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800" b="1" dirty="0" err="1">
                <a:solidFill>
                  <a:srgbClr val="AA22FF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D7592-8FD8-4195-B161-60919B5F0EB9}"/>
              </a:ext>
            </a:extLst>
          </p:cNvPr>
          <p:cNvSpPr txBox="1"/>
          <p:nvPr/>
        </p:nvSpPr>
        <p:spPr>
          <a:xfrm>
            <a:off x="550863" y="387867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True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False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095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011" y="2242721"/>
            <a:ext cx="8886989" cy="819900"/>
          </a:xfrm>
        </p:spPr>
        <p:txBody>
          <a:bodyPr/>
          <a:lstStyle/>
          <a:p>
            <a:pPr algn="l"/>
            <a:r>
              <a:rPr lang="en-US" sz="2000" dirty="0"/>
              <a:t>Note: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</a:rPr>
              <a:t>Copy() method is same as list. (shallow copy).</a:t>
            </a:r>
            <a:r>
              <a:rPr lang="en-US" sz="2000" dirty="0">
                <a:solidFill>
                  <a:srgbClr val="00B050"/>
                </a:solidFill>
              </a:rPr>
              <a:t>To get deep copy</a:t>
            </a:r>
            <a:r>
              <a:rPr lang="en-US" sz="2000" dirty="0">
                <a:solidFill>
                  <a:srgbClr val="FF0066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simply assign one dictionary to another one</a:t>
            </a:r>
            <a:r>
              <a:rPr lang="en-US" sz="2000" dirty="0">
                <a:solidFill>
                  <a:srgbClr val="FF0066"/>
                </a:solidFill>
              </a:rPr>
              <a:t>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17604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update()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90431" y="440503"/>
            <a:ext cx="83004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Updates the dictionary with the elements from the another dictionary object or from an 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 of key/value pairs.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If key doesn’t exist in the first dictionary then it would be added with value and if key is already present then the value is replaced with the second dictionary.</a:t>
            </a:r>
            <a:endParaRPr lang="en-IN" sz="1800" dirty="0">
              <a:solidFill>
                <a:srgbClr val="FF6600"/>
              </a:solidFill>
            </a:endParaRPr>
          </a:p>
          <a:p>
            <a:pPr algn="just"/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198255" y="383800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9534A-CADC-4ABE-B054-B6D8C3F6AB01}"/>
              </a:ext>
            </a:extLst>
          </p:cNvPr>
          <p:cNvSpPr txBox="1"/>
          <p:nvPr/>
        </p:nvSpPr>
        <p:spPr>
          <a:xfrm>
            <a:off x="420378" y="197130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da-DK" sz="1600" dirty="0">
                <a:latin typeface=""/>
              </a:rPr>
              <a:t>lang2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={5: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'VB',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6: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'FORTRAN'}</a:t>
            </a:r>
          </a:p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.update(lang2)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  <a:p>
            <a:r>
              <a:rPr lang="en-IN" sz="1600" dirty="0">
                <a:latin typeface=""/>
              </a:rPr>
              <a:t>lang3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'PHP',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7: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'Perl'}</a:t>
            </a:r>
          </a:p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.update(lang3)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A4CC2-0867-4872-A361-780A40D03ED9}"/>
              </a:ext>
            </a:extLst>
          </p:cNvPr>
          <p:cNvSpPr txBox="1"/>
          <p:nvPr/>
        </p:nvSpPr>
        <p:spPr>
          <a:xfrm>
            <a:off x="242762" y="4145779"/>
            <a:ext cx="7962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{1: 'C', 2: 'C++', 3: 'Java', 4: 'Python', 5: 'VB', 6: 'FORTRAN'}</a:t>
            </a:r>
          </a:p>
          <a:p>
            <a:r>
              <a:rPr lang="en-IN" b="1" dirty="0">
                <a:solidFill>
                  <a:srgbClr val="7030A0"/>
                </a:solidFill>
              </a:rPr>
              <a:t>{1: 'PHP', 2: 'C++', 3: 'Java', 4: 'Python', 5: 'VB', 6: 'FORTRAN', 7: 'Perl'}</a:t>
            </a:r>
          </a:p>
        </p:txBody>
      </p:sp>
    </p:spTree>
    <p:extLst>
      <p:ext uri="{BB962C8B-B14F-4D97-AF65-F5344CB8AC3E}">
        <p14:creationId xmlns:p14="http://schemas.microsoft.com/office/powerpoint/2010/main" val="41395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setdefault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90431" y="440503"/>
            <a:ext cx="8300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Returns the value of a key (if the key is in dictionary). If not, it inserts key with a value to the dictionary.</a:t>
            </a:r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449108" y="321583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F334D-8FE7-4804-B324-82A454F969E2}"/>
              </a:ext>
            </a:extLst>
          </p:cNvPr>
          <p:cNvSpPr txBox="1"/>
          <p:nvPr/>
        </p:nvSpPr>
        <p:spPr>
          <a:xfrm>
            <a:off x="554303" y="1566561"/>
            <a:ext cx="60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.setdefault(10))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.setdefault(11,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'PHP'))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F83C9-E703-4F0D-B489-16840C0574A3}"/>
              </a:ext>
            </a:extLst>
          </p:cNvPr>
          <p:cNvSpPr txBox="1"/>
          <p:nvPr/>
        </p:nvSpPr>
        <p:spPr>
          <a:xfrm>
            <a:off x="554302" y="3713100"/>
            <a:ext cx="8023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{1: 'C', 2: 'C++', 3: 'Java', 4: 'Python', 10: None}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{1: 'C', 2: 'C++', 3: 'Java', 4: 'Python', 10: None, 11: 'PHP'}</a:t>
            </a:r>
          </a:p>
        </p:txBody>
      </p:sp>
    </p:spTree>
    <p:extLst>
      <p:ext uri="{BB962C8B-B14F-4D97-AF65-F5344CB8AC3E}">
        <p14:creationId xmlns:p14="http://schemas.microsoft.com/office/powerpoint/2010/main" val="21798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AC2B4-F94B-4824-8BDD-A91A7A14B85A}"/>
              </a:ext>
            </a:extLst>
          </p:cNvPr>
          <p:cNvSpPr txBox="1"/>
          <p:nvPr/>
        </p:nvSpPr>
        <p:spPr>
          <a:xfrm>
            <a:off x="353809" y="394425"/>
            <a:ext cx="77220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lang1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.keys():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print(key)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key, value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lang1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print(key, 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'-&gt;', value)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#some calculation</a:t>
            </a:r>
          </a:p>
          <a:p>
            <a:r>
              <a:rPr lang="en-US" sz="1600" dirty="0">
                <a:latin typeface=""/>
              </a:rPr>
              <a:t>prices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0.28,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'pencil':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0.24,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'eraser':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0.15}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k, v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prices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US" sz="1600" dirty="0">
                <a:latin typeface=""/>
              </a:rPr>
              <a:t>    prices[k]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round(v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* 0.09, 2)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Apply a 9% discount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print(prices)</a:t>
            </a:r>
          </a:p>
          <a:p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Generating a new dictionary</a:t>
            </a:r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US" sz="1600" dirty="0" err="1">
                <a:latin typeface=""/>
              </a:rPr>
              <a:t>a_dict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'one':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'two':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'three':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'four':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4}</a:t>
            </a:r>
          </a:p>
          <a:p>
            <a:r>
              <a:rPr lang="en-US" sz="1600" dirty="0" err="1">
                <a:latin typeface=""/>
              </a:rPr>
              <a:t>new_dict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{}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Create a new empty dictionary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key, value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a_dict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value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&lt;= 2: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latin typeface=""/>
              </a:rPr>
              <a:t>new_dict</a:t>
            </a:r>
            <a:r>
              <a:rPr lang="en-IN" sz="1600" dirty="0">
                <a:latin typeface=""/>
              </a:rPr>
              <a:t>[key]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value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new_dict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4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9A01-5F13-4B60-AAF6-3C46C0B648C2}"/>
              </a:ext>
            </a:extLst>
          </p:cNvPr>
          <p:cNvSpPr txBox="1"/>
          <p:nvPr/>
        </p:nvSpPr>
        <p:spPr>
          <a:xfrm>
            <a:off x="1056010" y="1448365"/>
            <a:ext cx="66314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1</a:t>
            </a:r>
          </a:p>
          <a:p>
            <a:r>
              <a:rPr lang="en-IN" sz="1800" dirty="0">
                <a:solidFill>
                  <a:srgbClr val="FF0000"/>
                </a:solidFill>
              </a:rPr>
              <a:t>2</a:t>
            </a:r>
          </a:p>
          <a:p>
            <a:r>
              <a:rPr lang="en-IN" sz="1800" dirty="0">
                <a:solidFill>
                  <a:srgbClr val="FF0000"/>
                </a:solidFill>
              </a:rPr>
              <a:t>3</a:t>
            </a:r>
          </a:p>
          <a:p>
            <a:r>
              <a:rPr lang="en-IN" sz="1800" dirty="0">
                <a:solidFill>
                  <a:srgbClr val="FF0000"/>
                </a:solidFill>
              </a:rPr>
              <a:t>4</a:t>
            </a:r>
          </a:p>
          <a:p>
            <a:r>
              <a:rPr lang="en-IN" sz="1800" dirty="0">
                <a:solidFill>
                  <a:srgbClr val="FF0000"/>
                </a:solidFill>
              </a:rPr>
              <a:t>1 -&gt; C</a:t>
            </a:r>
          </a:p>
          <a:p>
            <a:r>
              <a:rPr lang="en-IN" sz="1800" dirty="0">
                <a:solidFill>
                  <a:srgbClr val="FF0000"/>
                </a:solidFill>
              </a:rPr>
              <a:t>2 -&gt; C++</a:t>
            </a:r>
          </a:p>
          <a:p>
            <a:r>
              <a:rPr lang="en-IN" sz="1800" dirty="0">
                <a:solidFill>
                  <a:srgbClr val="FF0000"/>
                </a:solidFill>
              </a:rPr>
              <a:t>3 -&gt; Java</a:t>
            </a:r>
          </a:p>
          <a:p>
            <a:r>
              <a:rPr lang="en-IN" sz="1800" dirty="0">
                <a:solidFill>
                  <a:srgbClr val="FF0000"/>
                </a:solidFill>
              </a:rPr>
              <a:t>4 -&gt; Python</a:t>
            </a:r>
          </a:p>
          <a:p>
            <a:r>
              <a:rPr lang="en-IN" sz="1800" dirty="0">
                <a:solidFill>
                  <a:srgbClr val="FF0000"/>
                </a:solidFill>
              </a:rPr>
              <a:t>{'pen': 0.25, 'pencil': 0.22, 'eraser': 0.14}</a:t>
            </a:r>
          </a:p>
          <a:p>
            <a:r>
              <a:rPr lang="en-IN" sz="1800" dirty="0">
                <a:solidFill>
                  <a:srgbClr val="FF0000"/>
                </a:solidFill>
              </a:rPr>
              <a:t>{'one': 1, 'two': 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26973-0A30-41AD-8116-93C64ED3342D}"/>
              </a:ext>
            </a:extLst>
          </p:cNvPr>
          <p:cNvSpPr txBox="1"/>
          <p:nvPr/>
        </p:nvSpPr>
        <p:spPr>
          <a:xfrm>
            <a:off x="971044" y="8334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88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570488" y="920230"/>
            <a:ext cx="62875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#key as value and value as key</a:t>
            </a:r>
          </a:p>
          <a:p>
            <a:r>
              <a:rPr lang="en-IN" sz="1800" dirty="0" err="1">
                <a:latin typeface=""/>
              </a:rPr>
              <a:t>b_dict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US" sz="1800" dirty="0" err="1">
                <a:latin typeface=""/>
              </a:rPr>
              <a:t>a_dict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'one':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'two':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'three':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3,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'four':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4}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key,value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 err="1">
                <a:solidFill>
                  <a:srgbClr val="AA22FF"/>
                </a:solidFill>
                <a:latin typeface=""/>
              </a:rPr>
              <a:t>a_dict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IN" sz="1800" dirty="0" err="1">
                <a:latin typeface=""/>
              </a:rPr>
              <a:t>b_dict</a:t>
            </a:r>
            <a:r>
              <a:rPr lang="en-IN" sz="1800" dirty="0">
                <a:latin typeface=""/>
              </a:rPr>
              <a:t>[value]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=key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b_dict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DEF56-2084-4ACE-BACB-FE1D142A92C3}"/>
              </a:ext>
            </a:extLst>
          </p:cNvPr>
          <p:cNvSpPr txBox="1"/>
          <p:nvPr/>
        </p:nvSpPr>
        <p:spPr>
          <a:xfrm>
            <a:off x="659500" y="33334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{1: 'one', 2: 'two', 3: 'three', 4: 'four'}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570488" y="302563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65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145656" y="558118"/>
            <a:ext cx="8650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00B050"/>
                </a:solidFill>
                <a:latin typeface=""/>
              </a:rPr>
              <a:t>Dictionary comprehension is a method for transforming one dictionary into another </a:t>
            </a:r>
            <a:r>
              <a:rPr lang="en-US" sz="1800" i="1" dirty="0">
                <a:solidFill>
                  <a:srgbClr val="00B050"/>
                </a:solidFill>
                <a:latin typeface="+mn-lt"/>
              </a:rPr>
              <a:t>dictionary</a:t>
            </a:r>
            <a:r>
              <a:rPr lang="en-US" sz="1800" i="1" dirty="0">
                <a:solidFill>
                  <a:srgbClr val="00B050"/>
                </a:solidFill>
                <a:latin typeface="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C00000"/>
                </a:solidFill>
                <a:latin typeface=""/>
              </a:rPr>
              <a:t>During this transformation, items within the original dictionary can be conditionally included in the new dictionary and each item can be transformed as needed.</a:t>
            </a:r>
            <a:endParaRPr lang="en-IN" sz="1800" b="1" dirty="0">
              <a:solidFill>
                <a:srgbClr val="C00000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4365653" y="247990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0AF46-51CF-4E66-AFD6-B73AD252D865}"/>
              </a:ext>
            </a:extLst>
          </p:cNvPr>
          <p:cNvSpPr txBox="1"/>
          <p:nvPr/>
        </p:nvSpPr>
        <p:spPr>
          <a:xfrm>
            <a:off x="441014" y="2035446"/>
            <a:ext cx="4572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 Loop</a:t>
            </a:r>
          </a:p>
          <a:p>
            <a:r>
              <a:rPr lang="en-IN" sz="1600" dirty="0">
                <a:latin typeface=""/>
              </a:rPr>
              <a:t>dict2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IN" sz="1600" dirty="0">
                <a:latin typeface=""/>
              </a:rPr>
              <a:t>dict2[k]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=v*2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print(dict2)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 comprehension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Double each value in the dictionary</a:t>
            </a:r>
          </a:p>
          <a:p>
            <a:r>
              <a:rPr lang="en-US" sz="1600" dirty="0">
                <a:latin typeface=""/>
              </a:rPr>
              <a:t>double_dict1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*2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print(double_dict1)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D63D-FC70-4BB2-BC04-2D85F7CC8CD0}"/>
              </a:ext>
            </a:extLst>
          </p:cNvPr>
          <p:cNvSpPr txBox="1"/>
          <p:nvPr/>
        </p:nvSpPr>
        <p:spPr>
          <a:xfrm>
            <a:off x="4280687" y="28284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{'a': 2, 'b': 4, 'c': 6, 'd': 8, 'e': 10}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{'a': 2, 'b': 4, 'c': 6, 'd': 8, 'e': 10}</a:t>
            </a:r>
          </a:p>
        </p:txBody>
      </p:sp>
    </p:spTree>
    <p:extLst>
      <p:ext uri="{BB962C8B-B14F-4D97-AF65-F5344CB8AC3E}">
        <p14:creationId xmlns:p14="http://schemas.microsoft.com/office/powerpoint/2010/main" val="10379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145656" y="558118"/>
            <a:ext cx="8650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FF6600"/>
                </a:solidFill>
                <a:latin typeface=""/>
              </a:rPr>
              <a:t>Dictionary comprehension is a powerful concept and can be used to substitute for loops and lambda functions.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00B050"/>
                </a:solidFill>
                <a:latin typeface=""/>
              </a:rPr>
              <a:t>However, </a:t>
            </a:r>
            <a:r>
              <a:rPr lang="en-US" sz="1800" b="1" i="1" dirty="0">
                <a:solidFill>
                  <a:srgbClr val="FF0066"/>
                </a:solidFill>
                <a:latin typeface=""/>
              </a:rPr>
              <a:t>not all for loop can be written as a dictionary comprehension but all dictionary comprehension can be written with a for loop.</a:t>
            </a:r>
            <a:endParaRPr lang="en-IN" sz="1800" b="1" dirty="0">
              <a:solidFill>
                <a:srgbClr val="FF0066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6291558" y="27822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537BA-8012-4E18-89B8-58201F138371}"/>
              </a:ext>
            </a:extLst>
          </p:cNvPr>
          <p:cNvSpPr txBox="1"/>
          <p:nvPr/>
        </p:nvSpPr>
        <p:spPr>
          <a:xfrm>
            <a:off x="243858" y="1828171"/>
            <a:ext cx="8825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3D4251"/>
                </a:solidFill>
                <a:effectLst/>
                <a:latin typeface="Lora"/>
              </a:rPr>
              <a:t> </a:t>
            </a:r>
            <a:r>
              <a:rPr lang="en-US" sz="1800" b="1" dirty="0">
                <a:solidFill>
                  <a:srgbClr val="3D4251"/>
                </a:solidFill>
                <a:latin typeface="Lora"/>
              </a:rPr>
              <a:t>Q: </a:t>
            </a:r>
            <a:r>
              <a:rPr lang="en-US" sz="1800" b="1" i="0" dirty="0">
                <a:solidFill>
                  <a:srgbClr val="3D4251"/>
                </a:solidFill>
                <a:effectLst/>
                <a:latin typeface="Lora"/>
              </a:rPr>
              <a:t> create a new dictionary where the key is a number divisible by 2 in a range of 0-10 and it's value is the square of the number.</a:t>
            </a:r>
            <a:endParaRPr lang="en-IN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F6B48-7D48-4C47-B3FC-9CCD241E8B03}"/>
              </a:ext>
            </a:extLst>
          </p:cNvPr>
          <p:cNvSpPr txBox="1"/>
          <p:nvPr/>
        </p:nvSpPr>
        <p:spPr>
          <a:xfrm>
            <a:off x="242762" y="2534199"/>
            <a:ext cx="576152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i="1" dirty="0">
                <a:solidFill>
                  <a:srgbClr val="408080"/>
                </a:solidFill>
                <a:latin typeface=""/>
              </a:rPr>
              <a:t># Add values to </a:t>
            </a:r>
            <a:r>
              <a:rPr lang="en-US" sz="1700" i="1" dirty="0" err="1">
                <a:solidFill>
                  <a:srgbClr val="408080"/>
                </a:solidFill>
                <a:latin typeface=""/>
              </a:rPr>
              <a:t>new_dict</a:t>
            </a:r>
            <a:r>
              <a:rPr lang="en-US" sz="1700" i="1" dirty="0">
                <a:solidFill>
                  <a:srgbClr val="408080"/>
                </a:solidFill>
                <a:latin typeface=""/>
              </a:rPr>
              <a:t> using for loop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for n </a:t>
            </a:r>
            <a:r>
              <a:rPr lang="en-IN" sz="1700" b="1" dirty="0">
                <a:solidFill>
                  <a:srgbClr val="AA22FF"/>
                </a:solidFill>
                <a:latin typeface=""/>
              </a:rPr>
              <a:t>in numbers:</a:t>
            </a:r>
          </a:p>
          <a:p>
            <a:r>
              <a:rPr lang="en-IN" sz="1700" dirty="0">
                <a:latin typeface=""/>
              </a:rPr>
              <a:t>    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if n</a:t>
            </a:r>
            <a:r>
              <a:rPr lang="en-IN" sz="1700" b="1" dirty="0">
                <a:solidFill>
                  <a:srgbClr val="666666"/>
                </a:solidFill>
                <a:latin typeface=""/>
              </a:rPr>
              <a:t>%2==0:</a:t>
            </a:r>
          </a:p>
          <a:p>
            <a:r>
              <a:rPr lang="en-US" sz="1700" dirty="0">
                <a:latin typeface=""/>
              </a:rPr>
              <a:t>        </a:t>
            </a:r>
            <a:r>
              <a:rPr lang="en-US" sz="1700" dirty="0" err="1">
                <a:latin typeface=""/>
              </a:rPr>
              <a:t>new_dict_for</a:t>
            </a:r>
            <a:r>
              <a:rPr lang="en-US" sz="1700" dirty="0">
                <a:latin typeface=""/>
              </a:rPr>
              <a:t>[n] 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= n**2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700" b="1" dirty="0" err="1">
                <a:solidFill>
                  <a:srgbClr val="008000"/>
                </a:solidFill>
                <a:latin typeface=""/>
              </a:rPr>
              <a:t>new_dict_for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endParaRPr lang="en-IN" sz="1700" b="1" dirty="0">
              <a:solidFill>
                <a:srgbClr val="008000"/>
              </a:solidFill>
              <a:latin typeface=""/>
            </a:endParaRPr>
          </a:p>
          <a:p>
            <a:r>
              <a:rPr lang="en-IN" sz="1700" i="1" dirty="0">
                <a:solidFill>
                  <a:srgbClr val="408080"/>
                </a:solidFill>
                <a:latin typeface=""/>
              </a:rPr>
              <a:t># Use dictionary comprehension</a:t>
            </a:r>
          </a:p>
          <a:p>
            <a:r>
              <a:rPr lang="en-US" sz="1700" dirty="0" err="1">
                <a:latin typeface=""/>
              </a:rPr>
              <a:t>new_dict_comp</a:t>
            </a:r>
            <a:r>
              <a:rPr lang="en-US" sz="1700" dirty="0">
                <a:latin typeface=""/>
              </a:rPr>
              <a:t> 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700" dirty="0" err="1">
                <a:solidFill>
                  <a:srgbClr val="666666"/>
                </a:solidFill>
                <a:latin typeface=""/>
              </a:rPr>
              <a:t>n:n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**2 </a:t>
            </a:r>
            <a:r>
              <a:rPr lang="en-US" sz="1700" b="1" dirty="0">
                <a:solidFill>
                  <a:srgbClr val="008000"/>
                </a:solidFill>
                <a:latin typeface=""/>
              </a:rPr>
              <a:t>for n </a:t>
            </a:r>
            <a:r>
              <a:rPr lang="en-US" sz="1700" b="1" dirty="0">
                <a:solidFill>
                  <a:srgbClr val="AA22FF"/>
                </a:solidFill>
                <a:latin typeface=""/>
              </a:rPr>
              <a:t>in numbers </a:t>
            </a:r>
            <a:r>
              <a:rPr lang="en-US" sz="1700" b="1" dirty="0">
                <a:solidFill>
                  <a:srgbClr val="008000"/>
                </a:solidFill>
                <a:latin typeface=""/>
              </a:rPr>
              <a:t>if n</a:t>
            </a:r>
            <a:r>
              <a:rPr lang="en-US" sz="1700" b="1" dirty="0">
                <a:solidFill>
                  <a:srgbClr val="666666"/>
                </a:solidFill>
                <a:latin typeface=""/>
              </a:rPr>
              <a:t>%2 == 0}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700" b="1" dirty="0" err="1">
                <a:solidFill>
                  <a:srgbClr val="008000"/>
                </a:solidFill>
                <a:latin typeface=""/>
              </a:rPr>
              <a:t>new_dict_comp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E54F-B789-41AC-A0A0-D1B88DBC8940}"/>
              </a:ext>
            </a:extLst>
          </p:cNvPr>
          <p:cNvSpPr txBox="1"/>
          <p:nvPr/>
        </p:nvSpPr>
        <p:spPr>
          <a:xfrm>
            <a:off x="5780230" y="3172298"/>
            <a:ext cx="3121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{0: 0, 2: 4, 4: 16, 6: 36, 8: 64}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{0: 0, 2: 4, 4: 16, 6: 36, 8: 64}</a:t>
            </a:r>
          </a:p>
        </p:txBody>
      </p:sp>
    </p:spTree>
    <p:extLst>
      <p:ext uri="{BB962C8B-B14F-4D97-AF65-F5344CB8AC3E}">
        <p14:creationId xmlns:p14="http://schemas.microsoft.com/office/powerpoint/2010/main" val="28123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6089257" y="277332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D4E7A-6D39-4F41-B43E-23E6CA61F6F3}"/>
              </a:ext>
            </a:extLst>
          </p:cNvPr>
          <p:cNvSpPr txBox="1"/>
          <p:nvPr/>
        </p:nvSpPr>
        <p:spPr>
          <a:xfrm>
            <a:off x="142044" y="357796"/>
            <a:ext cx="528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if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Check for items greater than 2</a:t>
            </a:r>
          </a:p>
          <a:p>
            <a:r>
              <a:rPr lang="en-US" sz="1600" dirty="0">
                <a:latin typeface=""/>
              </a:rPr>
              <a:t>dict1_cond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print(dict1_cond)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0A5DF-BE96-488C-96E7-F94802523D01}"/>
              </a:ext>
            </a:extLst>
          </p:cNvPr>
          <p:cNvSpPr txBox="1"/>
          <p:nvPr/>
        </p:nvSpPr>
        <p:spPr>
          <a:xfrm>
            <a:off x="5530906" y="5948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{'c': 3, 'd': 4, 'e': 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EB8EA-8117-4F52-BFA8-D2003590065A}"/>
              </a:ext>
            </a:extLst>
          </p:cNvPr>
          <p:cNvSpPr txBox="1"/>
          <p:nvPr/>
        </p:nvSpPr>
        <p:spPr>
          <a:xfrm>
            <a:off x="142043" y="1983352"/>
            <a:ext cx="655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double if</a:t>
            </a:r>
          </a:p>
          <a:p>
            <a:r>
              <a:rPr lang="en-US" sz="1600" dirty="0">
                <a:latin typeface=""/>
              </a:rPr>
              <a:t>dict1_doubleCond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%2 == 0}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print(dict1_doubleCond)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1C92B-F79C-4EF5-B020-A5CE42165770}"/>
              </a:ext>
            </a:extLst>
          </p:cNvPr>
          <p:cNvSpPr txBox="1"/>
          <p:nvPr/>
        </p:nvSpPr>
        <p:spPr>
          <a:xfrm>
            <a:off x="7022467" y="2557297"/>
            <a:ext cx="2047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{'d': 4}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12FD9-E848-4E5C-A943-030FC6166BFE}"/>
              </a:ext>
            </a:extLst>
          </p:cNvPr>
          <p:cNvSpPr txBox="1"/>
          <p:nvPr/>
        </p:nvSpPr>
        <p:spPr>
          <a:xfrm>
            <a:off x="242762" y="3184167"/>
            <a:ext cx="7574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triple if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'f':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6}</a:t>
            </a:r>
          </a:p>
          <a:p>
            <a:r>
              <a:rPr lang="en-US" sz="1600" dirty="0">
                <a:latin typeface=""/>
              </a:rPr>
              <a:t>dict1_tripleCond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%2 == 0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%3 == 0}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print(dict1_tripleCond)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70892-F648-4E67-BE2D-F2837738DE24}"/>
              </a:ext>
            </a:extLst>
          </p:cNvPr>
          <p:cNvSpPr txBox="1"/>
          <p:nvPr/>
        </p:nvSpPr>
        <p:spPr>
          <a:xfrm>
            <a:off x="7241939" y="4253242"/>
            <a:ext cx="1351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{'f': 6}</a:t>
            </a:r>
          </a:p>
        </p:txBody>
      </p:sp>
    </p:spTree>
    <p:extLst>
      <p:ext uri="{BB962C8B-B14F-4D97-AF65-F5344CB8AC3E}">
        <p14:creationId xmlns:p14="http://schemas.microsoft.com/office/powerpoint/2010/main" val="18605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Only new strings can be reassigned to the same name.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"Hi Java Aspirants!!!"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73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5FB64-813A-4343-8F11-2A7D963820CE}"/>
              </a:ext>
            </a:extLst>
          </p:cNvPr>
          <p:cNvSpPr txBox="1"/>
          <p:nvPr/>
        </p:nvSpPr>
        <p:spPr>
          <a:xfrm>
            <a:off x="1195598" y="1119027"/>
            <a:ext cx="60973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C66FF"/>
                </a:solidFill>
                <a:latin typeface=""/>
              </a:rPr>
              <a:t># With loop and if conditions </a:t>
            </a:r>
          </a:p>
          <a:p>
            <a:r>
              <a:rPr lang="en-IN" sz="1800" dirty="0">
                <a:latin typeface=""/>
              </a:rPr>
              <a:t>dict1_tripleCond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(v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&gt;=2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and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%2 == 0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and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%3 == 0):</a:t>
            </a:r>
          </a:p>
          <a:p>
            <a:r>
              <a:rPr lang="en-IN" sz="1800" dirty="0">
                <a:latin typeface=""/>
              </a:rPr>
              <a:t>            dict1_tripleCond[k]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v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print(dict1_tripleCond)</a:t>
            </a:r>
          </a:p>
        </p:txBody>
      </p:sp>
    </p:spTree>
    <p:extLst>
      <p:ext uri="{BB962C8B-B14F-4D97-AF65-F5344CB8AC3E}">
        <p14:creationId xmlns:p14="http://schemas.microsoft.com/office/powerpoint/2010/main" val="8553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if…else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4CCE-7EAB-4076-AFAA-24661F0EE000}"/>
              </a:ext>
            </a:extLst>
          </p:cNvPr>
          <p:cNvSpPr txBox="1"/>
          <p:nvPr/>
        </p:nvSpPr>
        <p:spPr>
          <a:xfrm>
            <a:off x="327727" y="978509"/>
            <a:ext cx="8630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#with </a:t>
            </a:r>
            <a:r>
              <a:rPr lang="en-IN" sz="1800" i="1" dirty="0" err="1">
                <a:solidFill>
                  <a:srgbClr val="408080"/>
                </a:solidFill>
                <a:latin typeface=""/>
              </a:rPr>
              <a:t>if..else</a:t>
            </a:r>
            <a:endParaRPr lang="en-IN" sz="1800" i="1" dirty="0">
              <a:solidFill>
                <a:srgbClr val="408080"/>
              </a:solidFill>
              <a:latin typeface=""/>
            </a:endParaRPr>
          </a:p>
          <a:p>
            <a:r>
              <a:rPr lang="en-IN" sz="1800" dirty="0">
                <a:latin typeface=""/>
              </a:rPr>
              <a:t>dict1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5,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'f':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6}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Identify odd and even entries</a:t>
            </a:r>
          </a:p>
          <a:p>
            <a:r>
              <a:rPr lang="en-US" sz="1800" dirty="0">
                <a:latin typeface=""/>
              </a:rPr>
              <a:t>dict1_evenodd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{k:(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'even'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%2==0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else 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'odd')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.items()}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print(dict1_evenodd)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D8E25-E527-4413-8752-9FE72359C746}"/>
              </a:ext>
            </a:extLst>
          </p:cNvPr>
          <p:cNvSpPr txBox="1"/>
          <p:nvPr/>
        </p:nvSpPr>
        <p:spPr>
          <a:xfrm>
            <a:off x="384371" y="3080634"/>
            <a:ext cx="843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{'a': 'odd', 'b': 'even', 'c': 'odd', 'd': 'even', 'e': 'odd', 'f': 'even'}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23671-806F-48E7-A184-2B324172A177}"/>
              </a:ext>
            </a:extLst>
          </p:cNvPr>
          <p:cNvSpPr txBox="1"/>
          <p:nvPr/>
        </p:nvSpPr>
        <p:spPr>
          <a:xfrm>
            <a:off x="384371" y="269561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14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2EC4A-A4E9-4C5B-AFA1-B9B4D19A038F}"/>
              </a:ext>
            </a:extLst>
          </p:cNvPr>
          <p:cNvSpPr txBox="1"/>
          <p:nvPr/>
        </p:nvSpPr>
        <p:spPr>
          <a:xfrm>
            <a:off x="3531220" y="128609"/>
            <a:ext cx="326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Dictionary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A4E24-A74E-4513-89D6-840A4D5AA264}"/>
              </a:ext>
            </a:extLst>
          </p:cNvPr>
          <p:cNvSpPr txBox="1"/>
          <p:nvPr/>
        </p:nvSpPr>
        <p:spPr>
          <a:xfrm>
            <a:off x="397726" y="984415"/>
            <a:ext cx="85381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script to check whether a given key already exists in a dictionary.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script to merge two Python dictionaries.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sum all the items in a dictionary.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map two lists into a dictionary.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combine two dictionary adding values for common keys. Go to the editor</a:t>
            </a:r>
          </a:p>
          <a:p>
            <a:pPr algn="just"/>
            <a:r>
              <a:rPr lang="en-US" dirty="0"/>
              <a:t>         d1 = {'a': 100, 'b': 200, 'c':300}</a:t>
            </a:r>
          </a:p>
          <a:p>
            <a:pPr algn="just"/>
            <a:r>
              <a:rPr lang="en-US" dirty="0"/>
              <a:t>         d2 = {'a': 300, 'b': 200, 'd':400}</a:t>
            </a:r>
          </a:p>
          <a:p>
            <a:pPr algn="just"/>
            <a:r>
              <a:rPr lang="en-US" dirty="0"/>
              <a:t>         Sample output: Counter({'a': 400, 'b': 400, 'd': 400, 'c': 300})</a:t>
            </a:r>
          </a:p>
        </p:txBody>
      </p:sp>
    </p:spTree>
    <p:extLst>
      <p:ext uri="{BB962C8B-B14F-4D97-AF65-F5344CB8AC3E}">
        <p14:creationId xmlns:p14="http://schemas.microsoft.com/office/powerpoint/2010/main" val="1967314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Sets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7879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817547"/>
            <a:ext cx="86927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A Set is an unordered collection data type that is </a:t>
            </a:r>
            <a:r>
              <a:rPr lang="en-US" sz="2000" dirty="0" err="1">
                <a:solidFill>
                  <a:srgbClr val="C00000"/>
                </a:solidFill>
                <a:latin typeface="+mj-lt"/>
              </a:rPr>
              <a:t>iterable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, mutable and has no duplicate elements.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Python’s set class represents the mathematical notion of a set.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To check a specific element is contained in the set or not is carried out by hash table.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A set itself may be modified, but the elements contained in the set must be of an immutable type.(lists and dictionaries can not be included)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Sets can not be indexed or sliced.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It is represented with { } with at least one element  or set() method.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5462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EEAF2-9E13-4FE0-9C7A-3E69945E9DD1}"/>
              </a:ext>
            </a:extLst>
          </p:cNvPr>
          <p:cNvSpPr txBox="1"/>
          <p:nvPr/>
        </p:nvSpPr>
        <p:spPr>
          <a:xfrm>
            <a:off x="683777" y="845506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print(type(x))</a:t>
            </a:r>
          </a:p>
          <a:p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{}</a:t>
            </a:r>
          </a:p>
          <a:p>
            <a:r>
              <a:rPr lang="en-IN" sz="1600" dirty="0">
                <a:latin typeface=""/>
              </a:rPr>
              <a:t>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={2,3}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print(type(x))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set() method</a:t>
            </a:r>
          </a:p>
          <a:p>
            <a:r>
              <a:rPr lang="en-IN" sz="1600" dirty="0">
                <a:latin typeface=""/>
              </a:rPr>
              <a:t>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print(type(y))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38C5B-8B17-44D2-A2B8-681E72CE552C}"/>
              </a:ext>
            </a:extLst>
          </p:cNvPr>
          <p:cNvSpPr txBox="1"/>
          <p:nvPr/>
        </p:nvSpPr>
        <p:spPr>
          <a:xfrm>
            <a:off x="5255777" y="1772533"/>
            <a:ext cx="5021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&lt;class '</a:t>
            </a:r>
            <a:r>
              <a:rPr lang="en-US" sz="1800" dirty="0" err="1">
                <a:solidFill>
                  <a:srgbClr val="FF0000"/>
                </a:solidFill>
              </a:rPr>
              <a:t>dict</a:t>
            </a:r>
            <a:r>
              <a:rPr lang="en-US" sz="1800" dirty="0">
                <a:solidFill>
                  <a:srgbClr val="FF0000"/>
                </a:solidFill>
              </a:rPr>
              <a:t>'&gt;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&lt;class 'set'&gt;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{2, 3}</a:t>
            </a:r>
          </a:p>
          <a:p>
            <a:r>
              <a:rPr lang="en-US" sz="1800" dirty="0">
                <a:solidFill>
                  <a:srgbClr val="FF0000"/>
                </a:solidFill>
              </a:rPr>
              <a:t>&lt;class 'set'&gt;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770C-D99E-4E02-91AD-D2D426D2CF5F}"/>
              </a:ext>
            </a:extLst>
          </p:cNvPr>
          <p:cNvSpPr txBox="1"/>
          <p:nvPr/>
        </p:nvSpPr>
        <p:spPr>
          <a:xfrm>
            <a:off x="5336697" y="1336148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1743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67" y="1967592"/>
            <a:ext cx="8886989" cy="819900"/>
          </a:xfrm>
        </p:spPr>
        <p:txBody>
          <a:bodyPr/>
          <a:lstStyle/>
          <a:p>
            <a:pPr algn="l"/>
            <a:endParaRPr lang="en-US" sz="2000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</a:rPr>
              <a:t>Python interprets empty curly braces ({}) as an empty dictionary, so the </a:t>
            </a:r>
            <a:r>
              <a:rPr lang="en-US" sz="2000" dirty="0">
                <a:solidFill>
                  <a:srgbClr val="002060"/>
                </a:solidFill>
              </a:rPr>
              <a:t>only way </a:t>
            </a:r>
            <a:r>
              <a:rPr lang="en-US" sz="2000" dirty="0">
                <a:solidFill>
                  <a:srgbClr val="FF0066"/>
                </a:solidFill>
              </a:rPr>
              <a:t>to define an empty set is with the </a:t>
            </a:r>
            <a:r>
              <a:rPr lang="en-US" sz="2000" dirty="0">
                <a:solidFill>
                  <a:srgbClr val="7030A0"/>
                </a:solidFill>
              </a:rPr>
              <a:t>set() function</a:t>
            </a:r>
            <a:r>
              <a:rPr lang="en-US" sz="2000" dirty="0">
                <a:solidFill>
                  <a:srgbClr val="FF0066"/>
                </a:solidFill>
              </a:rPr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8783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set() method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770C-D99E-4E02-91AD-D2D426D2CF5F}"/>
              </a:ext>
            </a:extLst>
          </p:cNvPr>
          <p:cNvSpPr txBox="1"/>
          <p:nvPr/>
        </p:nvSpPr>
        <p:spPr>
          <a:xfrm>
            <a:off x="6445305" y="31325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DB831-1CBC-4AAD-B5A5-45F721252342}"/>
              </a:ext>
            </a:extLst>
          </p:cNvPr>
          <p:cNvSpPr txBox="1"/>
          <p:nvPr/>
        </p:nvSpPr>
        <p:spPr>
          <a:xfrm>
            <a:off x="625714" y="728535"/>
            <a:ext cx="8225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6600"/>
                </a:solidFill>
              </a:rPr>
              <a:t>x = set(&lt;</a:t>
            </a:r>
            <a:r>
              <a:rPr lang="en-US" sz="1800" b="1" dirty="0" err="1">
                <a:solidFill>
                  <a:srgbClr val="FF6600"/>
                </a:solidFill>
              </a:rPr>
              <a:t>iter</a:t>
            </a:r>
            <a:r>
              <a:rPr lang="en-US" sz="1800" b="1" dirty="0">
                <a:solidFill>
                  <a:srgbClr val="FF6600"/>
                </a:solidFill>
              </a:rPr>
              <a:t>&gt;)</a:t>
            </a:r>
          </a:p>
          <a:p>
            <a:r>
              <a:rPr lang="en-US" sz="1800" dirty="0"/>
              <a:t>The argument &lt;</a:t>
            </a:r>
            <a:r>
              <a:rPr lang="en-US" sz="1800" dirty="0" err="1"/>
              <a:t>iter</a:t>
            </a:r>
            <a:r>
              <a:rPr lang="en-US" sz="1800" dirty="0"/>
              <a:t>&gt; is an </a:t>
            </a:r>
            <a:r>
              <a:rPr lang="en-US" sz="1800" dirty="0" err="1"/>
              <a:t>iterable</a:t>
            </a:r>
            <a:r>
              <a:rPr lang="en-US" sz="1800" dirty="0"/>
              <a:t>—i.e. list, tuple or string.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C552E-6A85-4299-AECC-B7F5C4587A01}"/>
              </a:ext>
            </a:extLst>
          </p:cNvPr>
          <p:cNvSpPr txBox="1"/>
          <p:nvPr/>
        </p:nvSpPr>
        <p:spPr>
          <a:xfrm>
            <a:off x="724237" y="168603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iterables</a:t>
            </a:r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x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'pen', 'pencil', 'book', 'eraser', 'gum'])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US" sz="1600" dirty="0">
                <a:latin typeface=""/>
              </a:rPr>
              <a:t>y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set((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'pen', 'pencil', 'book', 'eraser', 'gum'))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print(y)</a:t>
            </a:r>
          </a:p>
          <a:p>
            <a:r>
              <a:rPr lang="en-IN" sz="1600" dirty="0">
                <a:latin typeface=""/>
              </a:rPr>
              <a:t>z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'hello')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769AB-B748-4385-9525-40F44B19EF8D}"/>
              </a:ext>
            </a:extLst>
          </p:cNvPr>
          <p:cNvSpPr txBox="1"/>
          <p:nvPr/>
        </p:nvSpPr>
        <p:spPr>
          <a:xfrm>
            <a:off x="4907820" y="360385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{'gum', 'pen', 'pencil', 'eraser', 'book'}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{'gum', 'pen', 'pencil', 'eraser', 'book'}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{'h', 'o', 'e', 'l'}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42B16-AAD3-4936-AA9D-1248A30D3CC4}"/>
              </a:ext>
            </a:extLst>
          </p:cNvPr>
          <p:cNvSpPr txBox="1"/>
          <p:nvPr/>
        </p:nvSpPr>
        <p:spPr>
          <a:xfrm>
            <a:off x="412693" y="4272595"/>
            <a:ext cx="400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olidFill>
                  <a:srgbClr val="FF0066"/>
                </a:solidFill>
              </a:rPr>
              <a:t>elements are displayed unordered and no duplication allowed.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481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308EF-2630-473B-B526-AFF03BE0A73F}"/>
              </a:ext>
            </a:extLst>
          </p:cNvPr>
          <p:cNvSpPr txBox="1"/>
          <p:nvPr/>
        </p:nvSpPr>
        <p:spPr>
          <a:xfrm>
            <a:off x="2642050" y="12136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  <a:latin typeface=""/>
              </a:rPr>
              <a:t>set1={1,[1,2,3]}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75D8-2BD9-459D-87CE-8E83A5F5ADAE}"/>
              </a:ext>
            </a:extLst>
          </p:cNvPr>
          <p:cNvSpPr txBox="1"/>
          <p:nvPr/>
        </p:nvSpPr>
        <p:spPr>
          <a:xfrm>
            <a:off x="764697" y="2571750"/>
            <a:ext cx="7764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File "D:\SBMP\SUBJECTS\Python\Python_Code\sets\set1.py", line 25, in &lt;module&gt;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  set1={1,[1,2,3]}</a:t>
            </a:r>
          </a:p>
          <a:p>
            <a:r>
              <a:rPr lang="en-IN" sz="1800" dirty="0" err="1">
                <a:solidFill>
                  <a:srgbClr val="FF0000"/>
                </a:solidFill>
              </a:rPr>
              <a:t>TypeError</a:t>
            </a:r>
            <a:r>
              <a:rPr lang="en-IN" sz="1800" dirty="0">
                <a:solidFill>
                  <a:srgbClr val="FF0000"/>
                </a:solidFill>
              </a:rPr>
              <a:t>: </a:t>
            </a:r>
            <a:r>
              <a:rPr lang="en-IN" sz="1800" dirty="0" err="1">
                <a:solidFill>
                  <a:srgbClr val="FF0000"/>
                </a:solidFill>
              </a:rPr>
              <a:t>unhashable</a:t>
            </a:r>
            <a:r>
              <a:rPr lang="en-IN" sz="1800" dirty="0">
                <a:solidFill>
                  <a:srgbClr val="FF0000"/>
                </a:solidFill>
              </a:rPr>
              <a:t> type: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5D160-30C9-4B3C-8A86-B27A0C3F7CD4}"/>
              </a:ext>
            </a:extLst>
          </p:cNvPr>
          <p:cNvSpPr txBox="1"/>
          <p:nvPr/>
        </p:nvSpPr>
        <p:spPr>
          <a:xfrm>
            <a:off x="845618" y="212107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with mutable element 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92D4C-D2D0-4710-8718-10F000F11AA2}"/>
              </a:ext>
            </a:extLst>
          </p:cNvPr>
          <p:cNvSpPr txBox="1"/>
          <p:nvPr/>
        </p:nvSpPr>
        <p:spPr>
          <a:xfrm>
            <a:off x="845618" y="712099"/>
            <a:ext cx="674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66"/>
                </a:solidFill>
              </a:rPr>
              <a:t>We can not keep list and dictionary as elements of a set.</a:t>
            </a:r>
            <a:endParaRPr lang="en-IN" sz="1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9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75D160-30C9-4B3C-8A86-B27A0C3F7CD4}"/>
              </a:ext>
            </a:extLst>
          </p:cNvPr>
          <p:cNvSpPr txBox="1"/>
          <p:nvPr/>
        </p:nvSpPr>
        <p:spPr>
          <a:xfrm>
            <a:off x="1047919" y="273051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size and membership of set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A4F37-68D5-45D7-A546-24810B9ABB11}"/>
              </a:ext>
            </a:extLst>
          </p:cNvPr>
          <p:cNvSpPr txBox="1"/>
          <p:nvPr/>
        </p:nvSpPr>
        <p:spPr>
          <a:xfrm>
            <a:off x="886078" y="10587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'first', 'second', 'third'}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(x))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'first'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x)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'distinction'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26A5B-67DA-47F1-AE08-83EA81A89802}"/>
              </a:ext>
            </a:extLst>
          </p:cNvPr>
          <p:cNvSpPr txBox="1"/>
          <p:nvPr/>
        </p:nvSpPr>
        <p:spPr>
          <a:xfrm>
            <a:off x="1047919" y="316140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6600"/>
                </a:solidFill>
              </a:rPr>
              <a:t>3</a:t>
            </a:r>
          </a:p>
          <a:p>
            <a:r>
              <a:rPr lang="en-IN" sz="1800" b="1" dirty="0">
                <a:solidFill>
                  <a:srgbClr val="FF6600"/>
                </a:solidFill>
              </a:rPr>
              <a:t>True</a:t>
            </a:r>
          </a:p>
          <a:p>
            <a:r>
              <a:rPr lang="en-IN" sz="1800" b="1" dirty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44180947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0FCDDB419E41B0E3DF0624D341D0" ma:contentTypeVersion="2" ma:contentTypeDescription="Create a new document." ma:contentTypeScope="" ma:versionID="161ac44f9b2c368503a437938d8aab13">
  <xsd:schema xmlns:xsd="http://www.w3.org/2001/XMLSchema" xmlns:xs="http://www.w3.org/2001/XMLSchema" xmlns:p="http://schemas.microsoft.com/office/2006/metadata/properties" xmlns:ns2="cd629af8-7c8d-4c27-b945-2737d479d939" targetNamespace="http://schemas.microsoft.com/office/2006/metadata/properties" ma:root="true" ma:fieldsID="1f83f81c487951d8b051ce1dbc0e4c2c" ns2:_="">
    <xsd:import namespace="cd629af8-7c8d-4c27-b945-2737d479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29af8-7c8d-4c27-b945-2737d47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D36577-6DE3-4F64-B7CC-02E0ACD0C06C}"/>
</file>

<file path=customXml/itemProps2.xml><?xml version="1.0" encoding="utf-8"?>
<ds:datastoreItem xmlns:ds="http://schemas.openxmlformats.org/officeDocument/2006/customXml" ds:itemID="{AC03C63B-DA25-47BD-8198-7B591A4D6A7C}"/>
</file>

<file path=customXml/itemProps3.xml><?xml version="1.0" encoding="utf-8"?>
<ds:datastoreItem xmlns:ds="http://schemas.openxmlformats.org/officeDocument/2006/customXml" ds:itemID="{EE7569BF-FB10-4D3A-ACCC-07A6742C9C73}"/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10420</Words>
  <Application>Microsoft Office PowerPoint</Application>
  <PresentationFormat>On-screen Show (16:9)</PresentationFormat>
  <Paragraphs>1366</Paragraphs>
  <Slides>115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8" baseType="lpstr">
      <vt:lpstr>Calibri</vt:lpstr>
      <vt:lpstr>Arial</vt:lpstr>
      <vt:lpstr>urw-din</vt:lpstr>
      <vt:lpstr>Lora</vt:lpstr>
      <vt:lpstr>Helvetica</vt:lpstr>
      <vt:lpstr>Wingdings</vt:lpstr>
      <vt:lpstr>verdana</vt:lpstr>
      <vt:lpstr>Times New Roman</vt:lpstr>
      <vt:lpstr>Consolas</vt:lpstr>
      <vt:lpstr>Roboto</vt:lpstr>
      <vt:lpstr>Montserrat</vt:lpstr>
      <vt:lpstr>euclid_circular_a</vt:lpstr>
      <vt:lpstr>Aemelia template</vt:lpstr>
      <vt:lpstr>String, List, Tuple, Dictionary, Set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328</cp:revision>
  <dcterms:modified xsi:type="dcterms:W3CDTF">2022-04-09T17:44:33Z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0x010100EFAC0FCDDB419E41B0E3DF0624D341D0</vt:lpwstr>
  </property>
</Properties>
</file>