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8" r:id="rId3"/>
    <p:sldId id="288" r:id="rId4"/>
    <p:sldId id="308" r:id="rId5"/>
    <p:sldId id="316" r:id="rId6"/>
    <p:sldId id="312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15" r:id="rId18"/>
    <p:sldId id="327" r:id="rId19"/>
    <p:sldId id="328" r:id="rId20"/>
    <p:sldId id="329" r:id="rId21"/>
    <p:sldId id="330" r:id="rId22"/>
    <p:sldId id="332" r:id="rId23"/>
    <p:sldId id="333" r:id="rId24"/>
    <p:sldId id="334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5" r:id="rId46"/>
    <p:sldId id="344" r:id="rId47"/>
    <p:sldId id="360" r:id="rId48"/>
    <p:sldId id="361" r:id="rId49"/>
    <p:sldId id="357" r:id="rId50"/>
    <p:sldId id="358" r:id="rId51"/>
    <p:sldId id="359" r:id="rId52"/>
    <p:sldId id="362" r:id="rId53"/>
    <p:sldId id="374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6" r:id="rId62"/>
    <p:sldId id="371" r:id="rId63"/>
    <p:sldId id="372" r:id="rId64"/>
    <p:sldId id="373" r:id="rId65"/>
    <p:sldId id="298" r:id="rId66"/>
    <p:sldId id="331" r:id="rId67"/>
    <p:sldId id="309" r:id="rId6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Cambria" panose="02040503050406030204" pitchFamily="18" charset="0"/>
      <p:regular r:id="rId74"/>
      <p:bold r:id="rId75"/>
      <p:italic r:id="rId76"/>
      <p:boldItalic r:id="rId77"/>
    </p:embeddedFont>
    <p:embeddedFont>
      <p:font typeface="Montserrat" panose="020B0604020202020204" charset="0"/>
      <p:regular r:id="rId78"/>
      <p:bold r:id="rId79"/>
      <p:italic r:id="rId80"/>
      <p:boldItalic r:id="rId81"/>
    </p:embeddedFont>
    <p:embeddedFont>
      <p:font typeface="Open Sans" panose="020B0606030504020204" pitchFamily="34" charset="0"/>
      <p:regular r:id="rId82"/>
    </p:embeddedFont>
    <p:embeddedFont>
      <p:font typeface="Roboto" panose="02000000000000000000" pitchFamily="2" charset="0"/>
      <p:regular r:id="rId83"/>
      <p:bold r:id="rId84"/>
      <p:italic r:id="rId85"/>
      <p:boldItalic r:id="rId86"/>
    </p:embeddedFont>
    <p:embeddedFont>
      <p:font typeface="verdana" panose="020B0604030504040204" pitchFamily="34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FF6699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3708" autoAdjust="0"/>
  </p:normalViewPr>
  <p:slideViewPr>
    <p:cSldViewPr snapToGrid="0">
      <p:cViewPr varScale="1">
        <p:scale>
          <a:sx n="79" d="100"/>
          <a:sy n="79" d="100"/>
        </p:scale>
        <p:origin x="7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5.fntdata"/><Relationship Id="rId89" Type="http://schemas.openxmlformats.org/officeDocument/2006/relationships/font" Target="fonts/font2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font" Target="fonts/font21.fntdata"/><Relationship Id="rId95" Type="http://schemas.openxmlformats.org/officeDocument/2006/relationships/customXml" Target="../customXml/item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font" Target="fonts/font19.fntdata"/><Relationship Id="rId91" Type="http://schemas.openxmlformats.org/officeDocument/2006/relationships/presProps" Target="presProps.xml"/><Relationship Id="rId9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font" Target="fonts/font1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97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8.fntdata"/><Relationship Id="rId61" Type="http://schemas.openxmlformats.org/officeDocument/2006/relationships/slide" Target="slides/slide60.xml"/><Relationship Id="rId82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9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2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16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4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24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40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80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7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1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57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8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operator-overloading" TargetMode="External"/><Relationship Id="rId2" Type="http://schemas.openxmlformats.org/officeDocument/2006/relationships/hyperlink" Target="https://www.programiz.com/python-programming/cla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ducba.com/interface-in-python/" TargetMode="External"/><Relationship Id="rId4" Type="http://schemas.openxmlformats.org/officeDocument/2006/relationships/hyperlink" Target="https://www.geeksforgeeks.org/method-overriding-in-python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Python OOP Concepts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718123"/>
            <a:ext cx="8860779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4.The Instance Attributes</a:t>
            </a:r>
          </a:p>
          <a:p>
            <a:pPr marL="285750" marR="0" lvl="0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These are object-specific attributes defined as parameters to the __</a:t>
            </a:r>
            <a:r>
              <a:rPr lang="en-US" sz="1800" b="1" i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init</a:t>
            </a:r>
            <a:r>
              <a:rPr lang="en-US" sz="1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__ method. </a:t>
            </a:r>
          </a:p>
          <a:p>
            <a:pPr marL="285750" marR="0" lvl="0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Each object can have different values for themselves.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88AF6-9658-4CDB-9EFA-B4C23BD0E566}"/>
              </a:ext>
            </a:extLst>
          </p:cNvPr>
          <p:cNvSpPr txBox="1"/>
          <p:nvPr/>
        </p:nvSpPr>
        <p:spPr>
          <a:xfrm>
            <a:off x="610948" y="1867755"/>
            <a:ext cx="8087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self,title,author,qty,price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=title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=author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=qty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=price</a:t>
            </a:r>
          </a:p>
          <a:p>
            <a:r>
              <a:rPr lang="en-IN" sz="1800" dirty="0">
                <a:latin typeface=""/>
              </a:rPr>
              <a:t>       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sz="1800" dirty="0">
                <a:latin typeface=""/>
              </a:rPr>
              <a:t>B1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"Python 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Programming","Andrew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 NG",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20,350)</a:t>
            </a:r>
          </a:p>
        </p:txBody>
      </p:sp>
    </p:spTree>
    <p:extLst>
      <p:ext uri="{BB962C8B-B14F-4D97-AF65-F5344CB8AC3E}">
        <p14:creationId xmlns:p14="http://schemas.microsoft.com/office/powerpoint/2010/main" val="79215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18612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442995"/>
            <a:ext cx="8860779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5. The Class Attributes</a:t>
            </a: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class attributes are not created per instance rather 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only a single copy is created of these variables. </a:t>
            </a:r>
            <a:r>
              <a:rPr lang="en-US" sz="1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These attributes are being shared by all objects.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BB8DA-1815-4DBA-A6D0-8AD3D68F2CBA}"/>
              </a:ext>
            </a:extLst>
          </p:cNvPr>
          <p:cNvSpPr txBox="1"/>
          <p:nvPr/>
        </p:nvSpPr>
        <p:spPr>
          <a:xfrm>
            <a:off x="206347" y="1510086"/>
            <a:ext cx="54014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dirty="0" err="1">
                <a:latin typeface=""/>
              </a:rPr>
              <a:t>TotalBooks</a:t>
            </a:r>
            <a:r>
              <a:rPr lang="en-IN" dirty="0">
                <a:solidFill>
                  <a:srgbClr val="666666"/>
                </a:solidFill>
                <a:latin typeface=""/>
              </a:rPr>
              <a:t>=0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self,title,author,qty,price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dirty="0">
                <a:solidFill>
                  <a:srgbClr val="666666"/>
                </a:solidFill>
                <a:latin typeface=""/>
              </a:rPr>
              <a:t>=title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dirty="0">
                <a:solidFill>
                  <a:srgbClr val="666666"/>
                </a:solidFill>
                <a:latin typeface=""/>
              </a:rPr>
              <a:t>=author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dirty="0">
                <a:solidFill>
                  <a:srgbClr val="666666"/>
                </a:solidFill>
                <a:latin typeface=""/>
              </a:rPr>
              <a:t>=qty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dirty="0">
                <a:solidFill>
                  <a:srgbClr val="666666"/>
                </a:solidFill>
                <a:latin typeface=""/>
              </a:rPr>
              <a:t>=price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latin typeface=""/>
              </a:rPr>
              <a:t>BookStore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IN" dirty="0">
                <a:solidFill>
                  <a:srgbClr val="666666"/>
                </a:solidFill>
                <a:latin typeface=""/>
              </a:rPr>
              <a:t>+=1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dirty="0">
                <a:latin typeface=""/>
              </a:rPr>
              <a:t>B1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"Python </a:t>
            </a:r>
            <a:r>
              <a:rPr lang="en-IN" dirty="0" err="1">
                <a:solidFill>
                  <a:srgbClr val="BA2121"/>
                </a:solidFill>
                <a:latin typeface=""/>
              </a:rPr>
              <a:t>Programming","Andrew</a:t>
            </a:r>
            <a:r>
              <a:rPr lang="en-IN" dirty="0">
                <a:solidFill>
                  <a:srgbClr val="BA2121"/>
                </a:solidFill>
                <a:latin typeface=""/>
              </a:rPr>
              <a:t> NG",</a:t>
            </a:r>
            <a:r>
              <a:rPr lang="en-IN" dirty="0">
                <a:solidFill>
                  <a:srgbClr val="666666"/>
                </a:solidFill>
                <a:latin typeface=""/>
              </a:rPr>
              <a:t>20,350)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dirty="0">
                <a:latin typeface=""/>
              </a:rPr>
              <a:t>B2 </a:t>
            </a:r>
            <a:r>
              <a:rPr lang="en-IN" dirty="0">
                <a:solidFill>
                  <a:srgbClr val="666666"/>
                </a:solidFill>
                <a:latin typeface=""/>
              </a:rPr>
              <a:t>= 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dirty="0">
                <a:solidFill>
                  <a:srgbClr val="666666"/>
                </a:solidFill>
                <a:latin typeface=""/>
              </a:rPr>
              <a:t>(</a:t>
            </a:r>
            <a:r>
              <a:rPr lang="en-IN" dirty="0">
                <a:solidFill>
                  <a:srgbClr val="BA2121"/>
                </a:solidFill>
                <a:latin typeface=""/>
              </a:rPr>
              <a:t>"ANSI C","E Balagurusamy",</a:t>
            </a:r>
            <a:r>
              <a:rPr lang="en-IN" dirty="0">
                <a:solidFill>
                  <a:srgbClr val="666666"/>
                </a:solidFill>
                <a:latin typeface=""/>
              </a:rPr>
              <a:t>50,300)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66A47-1476-4B10-AF30-3B036CCB2162}"/>
              </a:ext>
            </a:extLst>
          </p:cNvPr>
          <p:cNvSpPr txBox="1"/>
          <p:nvPr/>
        </p:nvSpPr>
        <p:spPr>
          <a:xfrm>
            <a:off x="5276007" y="1759467"/>
            <a:ext cx="36616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Welcome to __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US" dirty="0">
                <a:solidFill>
                  <a:srgbClr val="002060"/>
                </a:solidFill>
              </a:rPr>
              <a:t>Total Books= 1</a:t>
            </a:r>
          </a:p>
          <a:p>
            <a:r>
              <a:rPr lang="en-US" dirty="0">
                <a:solidFill>
                  <a:srgbClr val="002060"/>
                </a:solidFill>
              </a:rPr>
              <a:t>Welcome to __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US" dirty="0">
                <a:solidFill>
                  <a:srgbClr val="002060"/>
                </a:solidFill>
              </a:rPr>
              <a:t>Total Books= 2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4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Introducing a member function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F36C6-A91B-4D7B-8E37-6D29F7BD1B1B}"/>
              </a:ext>
            </a:extLst>
          </p:cNvPr>
          <p:cNvSpPr txBox="1"/>
          <p:nvPr/>
        </p:nvSpPr>
        <p:spPr>
          <a:xfrm>
            <a:off x="1116700" y="619185"/>
            <a:ext cx="63684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</a:t>
            </a:r>
            <a:r>
              <a:rPr lang="en-IN" sz="1800" dirty="0" err="1">
                <a:latin typeface=""/>
              </a:rPr>
              <a:t>TotalBooks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=0</a:t>
            </a:r>
          </a:p>
          <a:p>
            <a:r>
              <a:rPr lang="en-US" sz="1800" dirty="0">
                <a:latin typeface="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self,title,author,qty,price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=title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=author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=qty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=price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latin typeface=""/>
              </a:rPr>
              <a:t>BookStore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+=1</a:t>
            </a:r>
          </a:p>
          <a:p>
            <a:r>
              <a:rPr lang="en-IN" sz="1800" dirty="0">
                <a:latin typeface=""/>
              </a:rPr>
              <a:t>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getBook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"Title=",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.title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"author=",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.author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"Quantity=",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.qty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"Price=",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.price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1800" dirty="0">
              <a:solidFill>
                <a:srgbClr val="6666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408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Introducing a member function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F36C6-A91B-4D7B-8E37-6D29F7BD1B1B}"/>
              </a:ext>
            </a:extLst>
          </p:cNvPr>
          <p:cNvSpPr txBox="1"/>
          <p:nvPr/>
        </p:nvSpPr>
        <p:spPr>
          <a:xfrm>
            <a:off x="238716" y="550511"/>
            <a:ext cx="55875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sz="1600" dirty="0">
                <a:latin typeface=""/>
              </a:rPr>
              <a:t>b1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"Python 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Programming","Andrew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 NG",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20,350)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b2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"ANSI C","E Balagurusamy",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50,300)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"Total Books=",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BookStore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.TotalBooks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"Book1 Details:")</a:t>
            </a:r>
          </a:p>
          <a:p>
            <a:r>
              <a:rPr lang="en-IN" sz="1600" dirty="0">
                <a:latin typeface=""/>
              </a:rPr>
              <a:t>b1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.getBook()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"Book2 Details:")</a:t>
            </a:r>
          </a:p>
          <a:p>
            <a:r>
              <a:rPr lang="en-IN" sz="1600" dirty="0">
                <a:latin typeface=""/>
              </a:rPr>
              <a:t>b2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.getBook()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97BFA-33B2-4BEE-BE9F-4A018AE81AD4}"/>
              </a:ext>
            </a:extLst>
          </p:cNvPr>
          <p:cNvSpPr txBox="1"/>
          <p:nvPr/>
        </p:nvSpPr>
        <p:spPr>
          <a:xfrm>
            <a:off x="5428339" y="1302218"/>
            <a:ext cx="35928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Welcome to __</a:t>
            </a:r>
            <a:r>
              <a:rPr lang="en-IN" dirty="0" err="1">
                <a:solidFill>
                  <a:srgbClr val="002060"/>
                </a:solidFill>
              </a:rPr>
              <a:t>init</a:t>
            </a:r>
            <a:r>
              <a:rPr lang="en-IN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IN" dirty="0">
                <a:solidFill>
                  <a:srgbClr val="002060"/>
                </a:solidFill>
              </a:rPr>
              <a:t>Total Books= 1</a:t>
            </a:r>
          </a:p>
          <a:p>
            <a:r>
              <a:rPr lang="en-IN" dirty="0">
                <a:solidFill>
                  <a:srgbClr val="002060"/>
                </a:solidFill>
              </a:rPr>
              <a:t>Welcome to __</a:t>
            </a:r>
            <a:r>
              <a:rPr lang="en-IN" dirty="0" err="1">
                <a:solidFill>
                  <a:srgbClr val="002060"/>
                </a:solidFill>
              </a:rPr>
              <a:t>init</a:t>
            </a:r>
            <a:r>
              <a:rPr lang="en-IN" dirty="0">
                <a:solidFill>
                  <a:srgbClr val="002060"/>
                </a:solidFill>
              </a:rPr>
              <a:t>__() constructor...</a:t>
            </a:r>
          </a:p>
          <a:p>
            <a:r>
              <a:rPr lang="en-IN" dirty="0">
                <a:solidFill>
                  <a:srgbClr val="002060"/>
                </a:solidFill>
              </a:rPr>
              <a:t>Total Books= 2</a:t>
            </a:r>
          </a:p>
          <a:p>
            <a:r>
              <a:rPr lang="en-IN" dirty="0">
                <a:solidFill>
                  <a:srgbClr val="002060"/>
                </a:solidFill>
              </a:rPr>
              <a:t>Book1 Details:</a:t>
            </a:r>
          </a:p>
          <a:p>
            <a:r>
              <a:rPr lang="en-IN" dirty="0">
                <a:solidFill>
                  <a:srgbClr val="002060"/>
                </a:solidFill>
              </a:rPr>
              <a:t>Title= Python Programming</a:t>
            </a:r>
          </a:p>
          <a:p>
            <a:r>
              <a:rPr lang="en-IN" dirty="0">
                <a:solidFill>
                  <a:srgbClr val="002060"/>
                </a:solidFill>
              </a:rPr>
              <a:t>author= Andrew NG</a:t>
            </a:r>
          </a:p>
          <a:p>
            <a:r>
              <a:rPr lang="en-IN" dirty="0">
                <a:solidFill>
                  <a:srgbClr val="002060"/>
                </a:solidFill>
              </a:rPr>
              <a:t>Quantity= 20</a:t>
            </a:r>
          </a:p>
          <a:p>
            <a:r>
              <a:rPr lang="en-IN" dirty="0">
                <a:solidFill>
                  <a:srgbClr val="002060"/>
                </a:solidFill>
              </a:rPr>
              <a:t>Price= 350</a:t>
            </a:r>
          </a:p>
          <a:p>
            <a:r>
              <a:rPr lang="en-IN" dirty="0">
                <a:solidFill>
                  <a:srgbClr val="002060"/>
                </a:solidFill>
              </a:rPr>
              <a:t>Book2 Details:</a:t>
            </a:r>
          </a:p>
          <a:p>
            <a:r>
              <a:rPr lang="en-IN" dirty="0">
                <a:solidFill>
                  <a:srgbClr val="002060"/>
                </a:solidFill>
              </a:rPr>
              <a:t>Title= ANSI C</a:t>
            </a:r>
          </a:p>
          <a:p>
            <a:r>
              <a:rPr lang="en-IN" dirty="0">
                <a:solidFill>
                  <a:srgbClr val="002060"/>
                </a:solidFill>
              </a:rPr>
              <a:t>author= E </a:t>
            </a:r>
            <a:r>
              <a:rPr lang="en-IN" dirty="0" err="1">
                <a:solidFill>
                  <a:srgbClr val="002060"/>
                </a:solidFill>
              </a:rPr>
              <a:t>Balagurusamy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Quantity= 50</a:t>
            </a:r>
          </a:p>
          <a:p>
            <a:r>
              <a:rPr lang="en-IN" dirty="0">
                <a:solidFill>
                  <a:srgbClr val="002060"/>
                </a:solidFill>
              </a:rPr>
              <a:t>Price= 300</a:t>
            </a:r>
          </a:p>
        </p:txBody>
      </p:sp>
    </p:spTree>
    <p:extLst>
      <p:ext uri="{BB962C8B-B14F-4D97-AF65-F5344CB8AC3E}">
        <p14:creationId xmlns:p14="http://schemas.microsoft.com/office/powerpoint/2010/main" val="173138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Question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4E62-F4E1-455F-AF5D-0BC10F3FED7E}"/>
              </a:ext>
            </a:extLst>
          </p:cNvPr>
          <p:cNvSpPr txBox="1"/>
          <p:nvPr/>
        </p:nvSpPr>
        <p:spPr>
          <a:xfrm>
            <a:off x="582626" y="1281238"/>
            <a:ext cx="7978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Q1: Modify the </a:t>
            </a:r>
            <a:r>
              <a:rPr lang="en-US" sz="2000" dirty="0" err="1">
                <a:solidFill>
                  <a:srgbClr val="FF0000"/>
                </a:solidFill>
              </a:rPr>
              <a:t>BookStore</a:t>
            </a:r>
            <a:r>
              <a:rPr lang="en-US" sz="2000" dirty="0">
                <a:solidFill>
                  <a:srgbClr val="FF0000"/>
                </a:solidFill>
              </a:rPr>
              <a:t> program to calculate total valuation and develop member methods to update price and quantity of a book.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Q2:Write a Python script to perform addition of 2 complex numbers and display all complex numbers.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 of 2 Complex Numbers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F939A-A134-49C6-A143-F1FACC204EEF}"/>
              </a:ext>
            </a:extLst>
          </p:cNvPr>
          <p:cNvSpPr txBox="1"/>
          <p:nvPr/>
        </p:nvSpPr>
        <p:spPr>
          <a:xfrm>
            <a:off x="117334" y="926942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Complex: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r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.real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r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.imag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i</a:t>
            </a:r>
            <a:endParaRPr lang="en-IN" sz="1800" dirty="0">
              <a:solidFill>
                <a:srgbClr val="666666"/>
              </a:solidFill>
              <a:latin typeface=""/>
            </a:endParaRP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get_data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print(f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'{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self.real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}+{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self.imag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}j')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add_comp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self,c2):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dirty="0" err="1">
                <a:latin typeface=""/>
              </a:rPr>
              <a:t>ans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=Complex()</a:t>
            </a:r>
          </a:p>
          <a:p>
            <a:r>
              <a:rPr lang="en-US" sz="1800" dirty="0">
                <a:latin typeface=""/>
              </a:rPr>
              <a:t>       </a:t>
            </a:r>
            <a:r>
              <a:rPr lang="en-US" sz="1800" dirty="0" err="1">
                <a:latin typeface=""/>
              </a:rPr>
              <a:t>ans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.real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.real+c2.real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dirty="0" err="1">
                <a:latin typeface=""/>
              </a:rPr>
              <a:t>ans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.imag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.imag+c2.imag</a:t>
            </a:r>
          </a:p>
          <a:p>
            <a:r>
              <a:rPr lang="en-IN" sz="1800" dirty="0">
                <a:latin typeface=""/>
              </a:rPr>
              <a:t>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ans</a:t>
            </a:r>
            <a:endParaRPr lang="en-IN" sz="18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283AE-42A4-48ED-9C0A-F850866C192E}"/>
              </a:ext>
            </a:extLst>
          </p:cNvPr>
          <p:cNvSpPr txBox="1"/>
          <p:nvPr/>
        </p:nvSpPr>
        <p:spPr>
          <a:xfrm>
            <a:off x="4211904" y="926942"/>
            <a:ext cx="4809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Creating objects and invoking member #methods    </a:t>
            </a:r>
          </a:p>
          <a:p>
            <a:r>
              <a:rPr lang="en-IN" sz="1800" dirty="0">
                <a:latin typeface=""/>
              </a:rPr>
              <a:t>c1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=Complex(2,3)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"Complex Number 1",end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'=')</a:t>
            </a:r>
          </a:p>
          <a:p>
            <a:r>
              <a:rPr lang="en-IN" sz="1800" dirty="0">
                <a:latin typeface=""/>
              </a:rPr>
              <a:t>c1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.get_data()</a:t>
            </a:r>
          </a:p>
          <a:p>
            <a:r>
              <a:rPr lang="en-IN" sz="1800" dirty="0">
                <a:latin typeface=""/>
              </a:rPr>
              <a:t>c2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=Complex(4,5)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"Complex Number 2",end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'=')</a:t>
            </a:r>
          </a:p>
          <a:p>
            <a:r>
              <a:rPr lang="en-IN" sz="1800" dirty="0">
                <a:latin typeface=""/>
              </a:rPr>
              <a:t>c2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.get_data()</a:t>
            </a:r>
          </a:p>
          <a:p>
            <a:r>
              <a:rPr lang="en-US" sz="1800" dirty="0">
                <a:latin typeface=""/>
              </a:rPr>
              <a:t>c3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=c1.add_comp(c2)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"Resultant Complex 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Number",end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'=')</a:t>
            </a:r>
          </a:p>
          <a:p>
            <a:r>
              <a:rPr lang="en-IN" sz="1800" dirty="0">
                <a:latin typeface=""/>
              </a:rPr>
              <a:t>c3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.get_data()</a:t>
            </a:r>
          </a:p>
        </p:txBody>
      </p:sp>
    </p:spTree>
    <p:extLst>
      <p:ext uri="{BB962C8B-B14F-4D97-AF65-F5344CB8AC3E}">
        <p14:creationId xmlns:p14="http://schemas.microsoft.com/office/powerpoint/2010/main" val="70216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 of 2 Complex Numbers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82D7-5EE4-4E0B-999C-E5D4E93D9CD4}"/>
              </a:ext>
            </a:extLst>
          </p:cNvPr>
          <p:cNvSpPr txBox="1"/>
          <p:nvPr/>
        </p:nvSpPr>
        <p:spPr>
          <a:xfrm>
            <a:off x="1416105" y="120861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6600"/>
                </a:solidFill>
              </a:rPr>
              <a:t>Complex Number 1=2+3j</a:t>
            </a:r>
          </a:p>
          <a:p>
            <a:r>
              <a:rPr lang="en-US" sz="1800" b="1" dirty="0">
                <a:solidFill>
                  <a:srgbClr val="FF6600"/>
                </a:solidFill>
              </a:rPr>
              <a:t>Complex Number 2=4+5j</a:t>
            </a:r>
          </a:p>
          <a:p>
            <a:r>
              <a:rPr lang="en-US" sz="1800" b="1" dirty="0">
                <a:solidFill>
                  <a:srgbClr val="FF6600"/>
                </a:solidFill>
              </a:rPr>
              <a:t>Resultant Complex Number=6+8j</a:t>
            </a:r>
            <a:endParaRPr lang="en-IN" sz="1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2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933" y="2469298"/>
            <a:ext cx="8537097" cy="819900"/>
          </a:xfrm>
        </p:spPr>
        <p:txBody>
          <a:bodyPr/>
          <a:lstStyle/>
          <a:p>
            <a:pPr algn="just"/>
            <a:r>
              <a:rPr lang="en-US" sz="2000" dirty="0"/>
              <a:t>If a class name is of single word then the first letter is capital and if it is of multiple words then the first letter of every word is capital (like Java)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Built-In Class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4E62-F4E1-455F-AF5D-0BC10F3FED7E}"/>
              </a:ext>
            </a:extLst>
          </p:cNvPr>
          <p:cNvSpPr txBox="1"/>
          <p:nvPr/>
        </p:nvSpPr>
        <p:spPr>
          <a:xfrm>
            <a:off x="283221" y="371147"/>
            <a:ext cx="79787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Every Python class keeps following built-in attributes and they can be accessed using dot operator like any other attribute: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dict</a:t>
            </a:r>
            <a:r>
              <a:rPr lang="en-US" sz="2000" dirty="0">
                <a:solidFill>
                  <a:srgbClr val="FF0000"/>
                </a:solidFill>
              </a:rPr>
              <a:t>__ − </a:t>
            </a:r>
            <a:r>
              <a:rPr lang="en-US" sz="2000" dirty="0">
                <a:solidFill>
                  <a:srgbClr val="002060"/>
                </a:solidFill>
              </a:rPr>
              <a:t>Dictionary containing the class's namespace.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__doc__ − </a:t>
            </a:r>
            <a:r>
              <a:rPr lang="en-US" sz="2000" dirty="0">
                <a:solidFill>
                  <a:srgbClr val="0070C0"/>
                </a:solidFill>
              </a:rPr>
              <a:t>Class documentation string or none, if undefined.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__name__ − </a:t>
            </a:r>
            <a:r>
              <a:rPr lang="en-US" sz="2000" dirty="0">
                <a:solidFill>
                  <a:srgbClr val="7030A0"/>
                </a:solidFill>
              </a:rPr>
              <a:t>Class name.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__module__ − </a:t>
            </a:r>
            <a:r>
              <a:rPr lang="en-US" sz="2000" dirty="0">
                <a:solidFill>
                  <a:srgbClr val="00B050"/>
                </a:solidFill>
              </a:rPr>
              <a:t>Module name in which the class is defined. This attribute is "__main__" in interactive mode.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__bases__ − </a:t>
            </a:r>
            <a:r>
              <a:rPr lang="en-US" sz="2000" dirty="0">
                <a:solidFill>
                  <a:srgbClr val="FF6600"/>
                </a:solidFill>
              </a:rPr>
              <a:t>A possibly empty tuple containing the base classes, in the order of their occurrence in the base class list.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Built-In Class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171F0-D66B-47B7-9ECE-0E62C2C71FB3}"/>
              </a:ext>
            </a:extLst>
          </p:cNvPr>
          <p:cNvSpPr txBox="1"/>
          <p:nvPr/>
        </p:nvSpPr>
        <p:spPr>
          <a:xfrm>
            <a:off x="635225" y="735775"/>
            <a:ext cx="39367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Demo:</a:t>
            </a:r>
          </a:p>
          <a:p>
            <a:r>
              <a:rPr lang="en-IN" sz="1600" i="1" dirty="0">
                <a:solidFill>
                  <a:srgbClr val="BA2121"/>
                </a:solidFill>
                <a:latin typeface=""/>
              </a:rPr>
              <a:t>""" Demo class"""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self,a,b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.a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=a</a:t>
            </a:r>
          </a:p>
          <a:p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.b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=b</a:t>
            </a:r>
          </a:p>
          <a:p>
            <a:r>
              <a:rPr lang="en-IN" sz="1600" dirty="0">
                <a:latin typeface=""/>
              </a:rPr>
              <a:t>d1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=Demo(2,3)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#print(Demo.__doc__)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#print(Demo.__name__)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print(Demo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__)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.__dict__)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#print(Demo.__module__)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#print(Demo.__bases__)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A3818-03D4-47C0-A7E4-F45726AD23D1}"/>
              </a:ext>
            </a:extLst>
          </p:cNvPr>
          <p:cNvSpPr txBox="1"/>
          <p:nvPr/>
        </p:nvSpPr>
        <p:spPr>
          <a:xfrm>
            <a:off x="4106708" y="112049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{'__module__': '__main__', '__doc__': ' Demo class', '__</a:t>
            </a:r>
            <a:r>
              <a:rPr lang="en-IN" dirty="0" err="1">
                <a:solidFill>
                  <a:srgbClr val="7030A0"/>
                </a:solidFill>
              </a:rPr>
              <a:t>init</a:t>
            </a:r>
            <a:r>
              <a:rPr lang="en-IN" dirty="0">
                <a:solidFill>
                  <a:srgbClr val="7030A0"/>
                </a:solidFill>
              </a:rPr>
              <a:t>__': &lt;function Demo.__</a:t>
            </a:r>
            <a:r>
              <a:rPr lang="en-IN" dirty="0" err="1">
                <a:solidFill>
                  <a:srgbClr val="7030A0"/>
                </a:solidFill>
              </a:rPr>
              <a:t>init</a:t>
            </a:r>
            <a:r>
              <a:rPr lang="en-IN" dirty="0">
                <a:solidFill>
                  <a:srgbClr val="7030A0"/>
                </a:solidFill>
              </a:rPr>
              <a:t>__ at 0x00000174B5625F70&gt;, '__</a:t>
            </a:r>
            <a:r>
              <a:rPr lang="en-IN" dirty="0" err="1">
                <a:solidFill>
                  <a:srgbClr val="7030A0"/>
                </a:solidFill>
              </a:rPr>
              <a:t>dict</a:t>
            </a:r>
            <a:r>
              <a:rPr lang="en-IN" dirty="0">
                <a:solidFill>
                  <a:srgbClr val="7030A0"/>
                </a:solidFill>
              </a:rPr>
              <a:t>__': &lt;attribute '__</a:t>
            </a:r>
            <a:r>
              <a:rPr lang="en-IN" dirty="0" err="1">
                <a:solidFill>
                  <a:srgbClr val="7030A0"/>
                </a:solidFill>
              </a:rPr>
              <a:t>dict</a:t>
            </a:r>
            <a:r>
              <a:rPr lang="en-IN" dirty="0">
                <a:solidFill>
                  <a:srgbClr val="7030A0"/>
                </a:solidFill>
              </a:rPr>
              <a:t>__' of 'Demo' objects&gt;, '__</a:t>
            </a:r>
            <a:r>
              <a:rPr lang="en-IN" dirty="0" err="1">
                <a:solidFill>
                  <a:srgbClr val="7030A0"/>
                </a:solidFill>
              </a:rPr>
              <a:t>weakref</a:t>
            </a:r>
            <a:r>
              <a:rPr lang="en-IN" dirty="0">
                <a:solidFill>
                  <a:srgbClr val="7030A0"/>
                </a:solidFill>
              </a:rPr>
              <a:t>__': &lt;attribute '__</a:t>
            </a:r>
            <a:r>
              <a:rPr lang="en-IN" dirty="0" err="1">
                <a:solidFill>
                  <a:srgbClr val="7030A0"/>
                </a:solidFill>
              </a:rPr>
              <a:t>weakref</a:t>
            </a:r>
            <a:r>
              <a:rPr lang="en-IN" dirty="0">
                <a:solidFill>
                  <a:srgbClr val="7030A0"/>
                </a:solidFill>
              </a:rPr>
              <a:t>__' of 'Demo' objects&gt;}</a:t>
            </a:r>
          </a:p>
          <a:p>
            <a:r>
              <a:rPr lang="en-IN" dirty="0">
                <a:solidFill>
                  <a:srgbClr val="7030A0"/>
                </a:solidFill>
              </a:rPr>
              <a:t>{'a': 2, 'b': 3}</a:t>
            </a:r>
          </a:p>
        </p:txBody>
      </p:sp>
    </p:spTree>
    <p:extLst>
      <p:ext uri="{BB962C8B-B14F-4D97-AF65-F5344CB8AC3E}">
        <p14:creationId xmlns:p14="http://schemas.microsoft.com/office/powerpoint/2010/main" val="37926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latin typeface="+mj-lt"/>
                <a:hlinkClick r:id="rId3"/>
              </a:rPr>
              <a:t>manish_ratilal2002@yahoo.com</a:t>
            </a:r>
            <a:endParaRPr lang="fr-FR" sz="2400" dirty="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 dirty="0">
                <a:latin typeface="+mj-lt"/>
              </a:rPr>
              <a:t>SBMP</a:t>
            </a: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E1A51-627F-49BB-BFB2-83C007F95FC6}"/>
              </a:ext>
            </a:extLst>
          </p:cNvPr>
          <p:cNvSpPr txBox="1"/>
          <p:nvPr/>
        </p:nvSpPr>
        <p:spPr>
          <a:xfrm>
            <a:off x="517890" y="896068"/>
            <a:ext cx="79908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On the command del obj, the  binding is removed and the name obj is deleted from the corresponding namespace.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The object however continues to exist in memory and if no other name is bound to it, it is later automatically destroyed.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This automatic destruction of unreferenced objects in Python is also called </a:t>
            </a:r>
            <a:r>
              <a:rPr lang="en-US" sz="1800" u="sng" dirty="0">
                <a:solidFill>
                  <a:schemeClr val="bg2"/>
                </a:solidFill>
              </a:rPr>
              <a:t>garbage collection.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A class can implement the special method __del__(), called a destructor, that is invoked when the instance is about to be destroyed.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</a:rPr>
              <a:t>This method might be used to clean up any non memory resources used by an instance.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949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EA98-7446-4F6A-BC00-EB30E1E638F8}"/>
              </a:ext>
            </a:extLst>
          </p:cNvPr>
          <p:cNvSpPr txBox="1"/>
          <p:nvPr/>
        </p:nvSpPr>
        <p:spPr>
          <a:xfrm>
            <a:off x="894170" y="840455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Demo:</a:t>
            </a:r>
          </a:p>
          <a:p>
            <a:r>
              <a:rPr lang="en-IN" sz="1800" i="1" dirty="0">
                <a:solidFill>
                  <a:srgbClr val="BA2121"/>
                </a:solidFill>
                <a:latin typeface=""/>
              </a:rPr>
              <a:t>""" Demo class"""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self,a,b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=a</a:t>
            </a:r>
          </a:p>
          <a:p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.b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=b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__del__(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"Object  destroyed")</a:t>
            </a:r>
          </a:p>
          <a:p>
            <a:r>
              <a:rPr lang="en-IN" sz="1800" dirty="0">
                <a:latin typeface=""/>
              </a:rPr>
              <a:t>d1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=Demo(2,3)</a:t>
            </a:r>
          </a:p>
          <a:p>
            <a:r>
              <a:rPr lang="en-IN" sz="1800" dirty="0">
                <a:latin typeface=""/>
              </a:rPr>
              <a:t>d2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=Demo(4,5)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del d1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del 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1EC1F-0F92-4EB6-BFF6-6EE2D7E808EB}"/>
              </a:ext>
            </a:extLst>
          </p:cNvPr>
          <p:cNvSpPr txBox="1"/>
          <p:nvPr/>
        </p:nvSpPr>
        <p:spPr>
          <a:xfrm>
            <a:off x="5498537" y="1437717"/>
            <a:ext cx="3268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Object  destroyed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Object  destroyed</a:t>
            </a:r>
          </a:p>
        </p:txBody>
      </p:sp>
    </p:spTree>
    <p:extLst>
      <p:ext uri="{BB962C8B-B14F-4D97-AF65-F5344CB8AC3E}">
        <p14:creationId xmlns:p14="http://schemas.microsoft.com/office/powerpoint/2010/main" val="38638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9EA98-7446-4F6A-BC00-EB30E1E638F8}"/>
              </a:ext>
            </a:extLst>
          </p:cNvPr>
          <p:cNvSpPr txBox="1"/>
          <p:nvPr/>
        </p:nvSpPr>
        <p:spPr>
          <a:xfrm>
            <a:off x="837526" y="550511"/>
            <a:ext cx="6882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"/>
              </a:rPr>
              <a:t>By default, Python doesn’t support “Method Overloading.”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8000"/>
                </a:solidFill>
                <a:latin typeface=""/>
              </a:rPr>
              <a:t>We have to install </a:t>
            </a:r>
            <a:r>
              <a:rPr lang="en-US" sz="1800" b="1" dirty="0" err="1">
                <a:solidFill>
                  <a:srgbClr val="002060"/>
                </a:solidFill>
                <a:latin typeface=""/>
              </a:rPr>
              <a:t>multipledispatch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package</a:t>
            </a:r>
            <a:endParaRPr lang="en-IN" sz="1800" b="1" dirty="0">
              <a:solidFill>
                <a:srgbClr val="008000"/>
              </a:solidFill>
              <a:latin typeface="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0BC28-B22D-4EA3-B12E-62198C0F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2" y="1536655"/>
            <a:ext cx="872611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13D4F-213D-48AE-A63E-1D9E673EE82C}"/>
              </a:ext>
            </a:extLst>
          </p:cNvPr>
          <p:cNvSpPr txBox="1"/>
          <p:nvPr/>
        </p:nvSpPr>
        <p:spPr>
          <a:xfrm>
            <a:off x="449108" y="5505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from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multipledispatch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import dispatch</a:t>
            </a:r>
          </a:p>
          <a:p>
            <a:endParaRPr lang="en-IN" dirty="0">
              <a:latin typeface=""/>
            </a:endParaRPr>
          </a:p>
          <a:p>
            <a:r>
              <a:rPr lang="en-IN" dirty="0">
                <a:solidFill>
                  <a:srgbClr val="AA22FF"/>
                </a:solidFill>
                <a:latin typeface=""/>
              </a:rPr>
              <a:t>@dispatch(</a:t>
            </a:r>
            <a:r>
              <a:rPr lang="en-IN" dirty="0">
                <a:solidFill>
                  <a:srgbClr val="008000"/>
                </a:solidFill>
                <a:latin typeface=""/>
              </a:rPr>
              <a:t>int,int)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multiply(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a,b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2 params of int type")</a:t>
            </a:r>
          </a:p>
          <a:p>
            <a:r>
              <a:rPr lang="en-IN" dirty="0">
                <a:latin typeface=""/>
              </a:rPr>
              <a:t> result </a:t>
            </a:r>
            <a:r>
              <a:rPr lang="en-IN" dirty="0">
                <a:solidFill>
                  <a:srgbClr val="666666"/>
                </a:solidFill>
                <a:latin typeface=""/>
              </a:rPr>
              <a:t>= a*b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print(result)</a:t>
            </a:r>
          </a:p>
          <a:p>
            <a:r>
              <a:rPr lang="en-IN" dirty="0">
                <a:solidFill>
                  <a:srgbClr val="AA22FF"/>
                </a:solidFill>
                <a:latin typeface=""/>
              </a:rPr>
              <a:t>@dispatch(</a:t>
            </a:r>
            <a:r>
              <a:rPr lang="en-IN" dirty="0">
                <a:solidFill>
                  <a:srgbClr val="008000"/>
                </a:solidFill>
                <a:latin typeface=""/>
              </a:rPr>
              <a:t>int,int,int)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multiply(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a,b,c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3 params of int type")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(a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*b*c)</a:t>
            </a:r>
          </a:p>
          <a:p>
            <a:endParaRPr lang="en-IN" dirty="0">
              <a:latin typeface=""/>
            </a:endParaRPr>
          </a:p>
          <a:p>
            <a:r>
              <a:rPr lang="en-IN" dirty="0">
                <a:solidFill>
                  <a:srgbClr val="AA22FF"/>
                </a:solidFill>
                <a:latin typeface=""/>
              </a:rPr>
              <a:t>@dispatch(</a:t>
            </a:r>
            <a:r>
              <a:rPr lang="en-IN" dirty="0">
                <a:solidFill>
                  <a:srgbClr val="008000"/>
                </a:solidFill>
                <a:latin typeface=""/>
              </a:rPr>
              <a:t>float,float,float)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multiply(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a,b,c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"Welcome to 3 params of float type")</a:t>
            </a:r>
          </a:p>
          <a:p>
            <a:r>
              <a:rPr lang="en-IN" dirty="0">
                <a:latin typeface=""/>
              </a:rPr>
              <a:t>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print(a 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* b * c)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Invoking methods</a:t>
            </a:r>
          </a:p>
          <a:p>
            <a:r>
              <a:rPr lang="en-IN" dirty="0">
                <a:latin typeface=""/>
              </a:rPr>
              <a:t>multiply(</a:t>
            </a:r>
            <a:r>
              <a:rPr lang="en-IN" dirty="0">
                <a:solidFill>
                  <a:srgbClr val="666666"/>
                </a:solidFill>
                <a:latin typeface=""/>
              </a:rPr>
              <a:t>5,6)</a:t>
            </a:r>
          </a:p>
          <a:p>
            <a:r>
              <a:rPr lang="en-IN" dirty="0">
                <a:latin typeface=""/>
              </a:rPr>
              <a:t>multiply(</a:t>
            </a:r>
            <a:r>
              <a:rPr lang="en-IN" dirty="0">
                <a:solidFill>
                  <a:srgbClr val="666666"/>
                </a:solidFill>
                <a:latin typeface=""/>
              </a:rPr>
              <a:t>2.2,3.4,2.3) 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print(multiply(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2,3,2))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CF6CD-032F-4EFE-90E1-1D8DA85EADD8}"/>
              </a:ext>
            </a:extLst>
          </p:cNvPr>
          <p:cNvSpPr txBox="1"/>
          <p:nvPr/>
        </p:nvSpPr>
        <p:spPr>
          <a:xfrm>
            <a:off x="4882832" y="1269014"/>
            <a:ext cx="40069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Welcome to 2 params of int type</a:t>
            </a:r>
          </a:p>
          <a:p>
            <a:r>
              <a:rPr lang="en-US" dirty="0"/>
              <a:t>30</a:t>
            </a:r>
          </a:p>
          <a:p>
            <a:r>
              <a:rPr lang="en-US" dirty="0"/>
              <a:t>Welcome to 3 params of float type</a:t>
            </a:r>
          </a:p>
          <a:p>
            <a:r>
              <a:rPr lang="en-US" dirty="0"/>
              <a:t>17.204</a:t>
            </a:r>
          </a:p>
          <a:p>
            <a:r>
              <a:rPr lang="en-US" dirty="0"/>
              <a:t>Welcome to 3 params of int type</a:t>
            </a:r>
          </a:p>
          <a:p>
            <a:r>
              <a:rPr lang="en-US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4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 of objects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14E62-F4E1-455F-AF5D-0BC10F3FED7E}"/>
              </a:ext>
            </a:extLst>
          </p:cNvPr>
          <p:cNvSpPr txBox="1"/>
          <p:nvPr/>
        </p:nvSpPr>
        <p:spPr>
          <a:xfrm>
            <a:off x="307497" y="455850"/>
            <a:ext cx="797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6600"/>
                </a:solidFill>
              </a:rPr>
              <a:t>Array of objects can be implemented by </a:t>
            </a:r>
            <a:r>
              <a:rPr lang="en-US" sz="2000" dirty="0">
                <a:solidFill>
                  <a:srgbClr val="002060"/>
                </a:solidFill>
              </a:rPr>
              <a:t>list</a:t>
            </a:r>
            <a:r>
              <a:rPr lang="en-US" sz="2000" dirty="0">
                <a:solidFill>
                  <a:srgbClr val="FF6600"/>
                </a:solidFill>
              </a:rPr>
              <a:t> data type.</a:t>
            </a:r>
            <a:endParaRPr lang="en-IN" sz="2000" dirty="0">
              <a:solidFill>
                <a:srgbClr val="FF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7C7D-CD2B-4E9C-B66A-D6CFBE173386}"/>
              </a:ext>
            </a:extLst>
          </p:cNvPr>
          <p:cNvSpPr txBox="1"/>
          <p:nvPr/>
        </p:nvSpPr>
        <p:spPr>
          <a:xfrm>
            <a:off x="307497" y="855960"/>
            <a:ext cx="670020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#Array of objects</a:t>
            </a:r>
          </a:p>
          <a:p>
            <a:r>
              <a:rPr lang="en-IN" sz="1500" dirty="0">
                <a:latin typeface=""/>
              </a:rPr>
              <a:t>books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=[]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"How many books you want to enter?")</a:t>
            </a:r>
          </a:p>
          <a:p>
            <a:r>
              <a:rPr lang="en-IN" sz="1500" dirty="0">
                <a:latin typeface=""/>
              </a:rPr>
              <a:t>n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5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5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range(n):</a:t>
            </a:r>
          </a:p>
          <a:p>
            <a:pPr indent="461963"/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"Enter 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title,author,quantity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 and price of book",i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+1)</a:t>
            </a:r>
          </a:p>
          <a:p>
            <a:pPr indent="461963"/>
            <a:r>
              <a:rPr lang="en-IN" sz="1500" dirty="0">
                <a:latin typeface=""/>
              </a:rPr>
              <a:t>title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input()</a:t>
            </a:r>
          </a:p>
          <a:p>
            <a:pPr indent="461963"/>
            <a:r>
              <a:rPr lang="en-IN" sz="1500" dirty="0">
                <a:latin typeface=""/>
              </a:rPr>
              <a:t>author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input()</a:t>
            </a:r>
          </a:p>
          <a:p>
            <a:pPr indent="461963"/>
            <a:r>
              <a:rPr lang="en-IN" sz="1500" dirty="0">
                <a:latin typeface=""/>
              </a:rPr>
              <a:t>qty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int(input())</a:t>
            </a:r>
          </a:p>
          <a:p>
            <a:pPr indent="461963"/>
            <a:r>
              <a:rPr lang="en-IN" sz="1500" dirty="0">
                <a:latin typeface=""/>
              </a:rPr>
              <a:t>price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float(input())</a:t>
            </a:r>
          </a:p>
          <a:p>
            <a:pPr indent="461963"/>
            <a:r>
              <a:rPr lang="en-US" sz="1500" dirty="0" err="1">
                <a:latin typeface=""/>
              </a:rPr>
              <a:t>books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title,author,qty,price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Displaying book details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#for 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i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 in range(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len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(books)):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#books[i].getBook()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for book </a:t>
            </a:r>
            <a:r>
              <a:rPr lang="en-IN" sz="1500" b="1" dirty="0">
                <a:solidFill>
                  <a:srgbClr val="AA22FF"/>
                </a:solidFill>
                <a:latin typeface=""/>
              </a:rPr>
              <a:t>in books:</a:t>
            </a:r>
          </a:p>
          <a:p>
            <a:pPr indent="396875"/>
            <a:r>
              <a:rPr lang="en-IN" sz="1500" b="1" dirty="0">
                <a:solidFill>
                  <a:srgbClr val="008000"/>
                </a:solidFill>
                <a:latin typeface=""/>
              </a:rPr>
              <a:t>print(book)</a:t>
            </a:r>
          </a:p>
          <a:p>
            <a:pPr indent="396875"/>
            <a:r>
              <a:rPr lang="en-IN" sz="1500" dirty="0" err="1">
                <a:latin typeface=""/>
              </a:rPr>
              <a:t>book</a:t>
            </a:r>
            <a:r>
              <a:rPr lang="en-IN" sz="1500" dirty="0" err="1">
                <a:solidFill>
                  <a:srgbClr val="666666"/>
                </a:solidFill>
                <a:latin typeface=""/>
              </a:rPr>
              <a:t>.getBook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62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Operator Overloading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905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8758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F0"/>
                </a:solidFill>
                <a:latin typeface=""/>
              </a:rPr>
              <a:t>Python operators behaves differently with different types. For example, the + operator will perform arithmetic addition on two numbers, merge two lists, or concatenate two strings.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FF0000"/>
              </a:solidFill>
              <a:latin typeface="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"/>
              </a:rPr>
              <a:t>This feature in Python that </a:t>
            </a:r>
            <a:r>
              <a:rPr lang="en-US" sz="2000" b="1" dirty="0">
                <a:solidFill>
                  <a:srgbClr val="FFC000"/>
                </a:solidFill>
                <a:latin typeface=""/>
              </a:rPr>
              <a:t>allows the same operator to have different meaning according to the context</a:t>
            </a:r>
            <a:r>
              <a:rPr lang="en-US" sz="2000" b="1" dirty="0">
                <a:solidFill>
                  <a:srgbClr val="FF0000"/>
                </a:solidFill>
                <a:latin typeface=""/>
              </a:rPr>
              <a:t> is called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operator overloading.</a:t>
            </a:r>
            <a:endParaRPr lang="en-IN" sz="2000" b="1" dirty="0">
              <a:solidFill>
                <a:srgbClr val="00B05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742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875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F0"/>
                </a:solidFill>
                <a:latin typeface=""/>
              </a:rPr>
              <a:t>By default, Python doesn’t allow operator overloading on user defined class objects: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4A2A0-B34A-4330-A498-0B8F284D19AF}"/>
              </a:ext>
            </a:extLst>
          </p:cNvPr>
          <p:cNvSpPr txBox="1"/>
          <p:nvPr/>
        </p:nvSpPr>
        <p:spPr>
          <a:xfrm>
            <a:off x="610949" y="1796419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y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p1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Point(1, 2)</a:t>
            </a:r>
          </a:p>
          <a:p>
            <a:r>
              <a:rPr lang="en-IN" sz="1800" dirty="0">
                <a:latin typeface=""/>
              </a:rPr>
              <a:t>p2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Point(2, 3)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+p2)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9C9C-6344-4ED2-B0FA-40DDD9D35DAD}"/>
              </a:ext>
            </a:extLst>
          </p:cNvPr>
          <p:cNvSpPr txBox="1"/>
          <p:nvPr/>
        </p:nvSpPr>
        <p:spPr>
          <a:xfrm>
            <a:off x="4025788" y="274444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6600"/>
                </a:solidFill>
              </a:rPr>
              <a:t>D:\SBMP\SUBJECTS\Python\Python_Code\OOP\classes&gt;python point.py</a:t>
            </a:r>
          </a:p>
          <a:p>
            <a:r>
              <a:rPr lang="en-IN" dirty="0">
                <a:solidFill>
                  <a:srgbClr val="FF6600"/>
                </a:solidFill>
              </a:rPr>
              <a:t>Traceback (most recent call last):</a:t>
            </a:r>
          </a:p>
          <a:p>
            <a:r>
              <a:rPr lang="en-IN" dirty="0">
                <a:solidFill>
                  <a:srgbClr val="FF6600"/>
                </a:solidFill>
              </a:rPr>
              <a:t>  File "D:\SBMP\SUBJECTS\Python\Python_Code\OOP\classes\point.py", line 9, in &lt;module&gt;</a:t>
            </a:r>
          </a:p>
          <a:p>
            <a:r>
              <a:rPr lang="en-IN" dirty="0">
                <a:solidFill>
                  <a:srgbClr val="FF6600"/>
                </a:solidFill>
              </a:rPr>
              <a:t>    print(p1+p2)</a:t>
            </a:r>
          </a:p>
          <a:p>
            <a:r>
              <a:rPr lang="en-IN" dirty="0" err="1">
                <a:solidFill>
                  <a:srgbClr val="FF6600"/>
                </a:solidFill>
              </a:rPr>
              <a:t>TypeError</a:t>
            </a:r>
            <a:r>
              <a:rPr lang="en-IN" dirty="0">
                <a:solidFill>
                  <a:srgbClr val="FF6600"/>
                </a:solidFill>
              </a:rPr>
              <a:t>: unsupported operand type(s) for +: 'Point' and 'Point'</a:t>
            </a:r>
          </a:p>
        </p:txBody>
      </p:sp>
    </p:spTree>
    <p:extLst>
      <p:ext uri="{BB962C8B-B14F-4D97-AF65-F5344CB8AC3E}">
        <p14:creationId xmlns:p14="http://schemas.microsoft.com/office/powerpoint/2010/main" val="15690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34629"/>
            <a:ext cx="8537097" cy="819900"/>
          </a:xfrm>
        </p:spPr>
        <p:txBody>
          <a:bodyPr/>
          <a:lstStyle/>
          <a:p>
            <a:pPr algn="just"/>
            <a:r>
              <a:rPr lang="en-US" sz="2000" dirty="0"/>
              <a:t>Class functions that begin with double underscore __ are called special functions in Python.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628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Displaying object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4A28-3992-4A77-AB98-70A3577E044C}"/>
              </a:ext>
            </a:extLst>
          </p:cNvPr>
          <p:cNvSpPr txBox="1"/>
          <p:nvPr/>
        </p:nvSpPr>
        <p:spPr>
          <a:xfrm>
            <a:off x="699961" y="112163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y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p1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Point(1, 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3DAC9-D940-473C-B19B-FC0FC2BFC3CA}"/>
              </a:ext>
            </a:extLst>
          </p:cNvPr>
          <p:cNvSpPr txBox="1"/>
          <p:nvPr/>
        </p:nvSpPr>
        <p:spPr>
          <a:xfrm>
            <a:off x="2609682" y="3714084"/>
            <a:ext cx="56361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&lt;__</a:t>
            </a:r>
            <a:r>
              <a:rPr lang="en-IN" sz="1600" b="1" dirty="0" err="1">
                <a:solidFill>
                  <a:srgbClr val="FF0066"/>
                </a:solidFill>
              </a:rPr>
              <a:t>main__.Point</a:t>
            </a:r>
            <a:r>
              <a:rPr lang="en-IN" sz="1600" b="1" dirty="0">
                <a:solidFill>
                  <a:srgbClr val="FF0066"/>
                </a:solidFill>
              </a:rPr>
              <a:t> object at 0x000001D556431760&gt;</a:t>
            </a:r>
          </a:p>
        </p:txBody>
      </p:sp>
    </p:spTree>
    <p:extLst>
      <p:ext uri="{BB962C8B-B14F-4D97-AF65-F5344CB8AC3E}">
        <p14:creationId xmlns:p14="http://schemas.microsoft.com/office/powerpoint/2010/main" val="28640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Students will be able to:</a:t>
            </a:r>
            <a:endParaRPr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Write class oriented scripts</a:t>
            </a:r>
          </a:p>
          <a:p>
            <a:pPr marL="7620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IN" dirty="0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34629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To print the coordinates of the Point object, we can define a </a:t>
            </a:r>
            <a:r>
              <a:rPr lang="en-US" sz="2000" dirty="0">
                <a:solidFill>
                  <a:srgbClr val="C00000"/>
                </a:solidFill>
              </a:rPr>
              <a:t>__str__() </a:t>
            </a:r>
            <a:r>
              <a:rPr lang="en-US" sz="2000" dirty="0"/>
              <a:t>method in our class that controls how the object gets printed. </a:t>
            </a:r>
            <a:r>
              <a:rPr lang="en-US" sz="2000" dirty="0">
                <a:solidFill>
                  <a:srgbClr val="FF6600"/>
                </a:solidFill>
              </a:rPr>
              <a:t>[Like </a:t>
            </a:r>
            <a:r>
              <a:rPr lang="en-US" sz="2000" dirty="0" err="1">
                <a:solidFill>
                  <a:srgbClr val="FF6600"/>
                </a:solidFill>
              </a:rPr>
              <a:t>toString</a:t>
            </a:r>
            <a:r>
              <a:rPr lang="en-US" sz="2000" dirty="0">
                <a:solidFill>
                  <a:srgbClr val="FF6600"/>
                </a:solidFill>
              </a:rPr>
              <a:t>() method of Object class in Java]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Displaying object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24FA-EFED-4912-873E-83AB11BE00C5}"/>
              </a:ext>
            </a:extLst>
          </p:cNvPr>
          <p:cNvSpPr txBox="1"/>
          <p:nvPr/>
        </p:nvSpPr>
        <p:spPr>
          <a:xfrm>
            <a:off x="619041" y="1116635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 = y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__str__(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"({0},{1})"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.format(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.x,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p1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Point(1, 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59359-D706-4A0A-91E6-E0B3A3CB1ECA}"/>
              </a:ext>
            </a:extLst>
          </p:cNvPr>
          <p:cNvSpPr txBox="1"/>
          <p:nvPr/>
        </p:nvSpPr>
        <p:spPr>
          <a:xfrm>
            <a:off x="4834991" y="3523942"/>
            <a:ext cx="1363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61948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binary +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9911A-CDC3-4FA0-BE1A-DD1C78EAE95C}"/>
              </a:ext>
            </a:extLst>
          </p:cNvPr>
          <p:cNvSpPr txBox="1"/>
          <p:nvPr/>
        </p:nvSpPr>
        <p:spPr>
          <a:xfrm>
            <a:off x="651408" y="1004332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=0, y=0):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x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y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__str__(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"({0},{1})"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.format(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.x,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  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__add__(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other):</a:t>
            </a:r>
          </a:p>
          <a:p>
            <a:r>
              <a:rPr lang="en-US" sz="1600" dirty="0">
                <a:latin typeface=""/>
              </a:rPr>
              <a:t>        x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+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other.x</a:t>
            </a:r>
            <a:endParaRPr lang="en-US" sz="1600" dirty="0">
              <a:solidFill>
                <a:srgbClr val="666666"/>
              </a:solidFill>
              <a:latin typeface=""/>
            </a:endParaRPr>
          </a:p>
          <a:p>
            <a:r>
              <a:rPr lang="en-US" sz="1600" dirty="0">
                <a:latin typeface=""/>
              </a:rPr>
              <a:t>        y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.y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+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other.y</a:t>
            </a:r>
            <a:endParaRPr lang="en-US" sz="1600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Point(x, y)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dirty="0">
                <a:latin typeface=""/>
              </a:rPr>
              <a:t>p1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=Point(2,3)</a:t>
            </a:r>
          </a:p>
          <a:p>
            <a:r>
              <a:rPr lang="en-IN" sz="1600" dirty="0">
                <a:latin typeface=""/>
              </a:rPr>
              <a:t>p2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=Point(4,5)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+p2)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CB3D8-3EC8-46E2-BA8E-25F332A12C57}"/>
              </a:ext>
            </a:extLst>
          </p:cNvPr>
          <p:cNvSpPr txBox="1"/>
          <p:nvPr/>
        </p:nvSpPr>
        <p:spPr>
          <a:xfrm>
            <a:off x="5846495" y="2585475"/>
            <a:ext cx="1201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(6,8)</a:t>
            </a:r>
          </a:p>
        </p:txBody>
      </p:sp>
    </p:spTree>
    <p:extLst>
      <p:ext uri="{BB962C8B-B14F-4D97-AF65-F5344CB8AC3E}">
        <p14:creationId xmlns:p14="http://schemas.microsoft.com/office/powerpoint/2010/main" val="322087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61186-146F-436D-8BC3-862DB523D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7" t="26116" r="11593" b="6548"/>
          <a:stretch/>
        </p:blipFill>
        <p:spPr>
          <a:xfrm>
            <a:off x="695914" y="663547"/>
            <a:ext cx="7064348" cy="42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C4D42-261F-4335-BFE4-B0EBF813D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20" t="24228" r="10531" b="47139"/>
          <a:stretch/>
        </p:blipFill>
        <p:spPr>
          <a:xfrm>
            <a:off x="851469" y="550512"/>
            <a:ext cx="6957345" cy="1601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55FAE-B0DA-4EA1-9383-D368FD677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74" t="30364" r="9312" b="20708"/>
          <a:stretch/>
        </p:blipFill>
        <p:spPr>
          <a:xfrm>
            <a:off x="851469" y="2209126"/>
            <a:ext cx="6957345" cy="2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1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Overloading &lt; operator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845618" y="670033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Point: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self, 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=0):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x        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lt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other):</a:t>
            </a:r>
          </a:p>
          <a:p>
            <a:r>
              <a:rPr lang="en-US" sz="1600" dirty="0">
                <a:latin typeface="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 &lt; 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other.x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600" dirty="0">
                <a:latin typeface=""/>
              </a:rPr>
              <a:t>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True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600" dirty="0">
                <a:latin typeface=""/>
              </a:rPr>
              <a:t>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False</a:t>
            </a:r>
          </a:p>
          <a:p>
            <a:r>
              <a:rPr lang="en-IN" sz="1600" dirty="0">
                <a:latin typeface=""/>
              </a:rPr>
              <a:t>p1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Point(1)</a:t>
            </a:r>
          </a:p>
          <a:p>
            <a:r>
              <a:rPr lang="en-IN" sz="1600" dirty="0">
                <a:latin typeface=""/>
              </a:rPr>
              <a:t>p2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Point(-2)</a:t>
            </a:r>
          </a:p>
          <a:p>
            <a:r>
              <a:rPr lang="en-IN" sz="1600" dirty="0">
                <a:latin typeface=""/>
              </a:rPr>
              <a:t>p3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Point(3)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use less than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&lt;p2)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print(p2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&lt;p3)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&lt;p3)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806FF-CFCF-4A12-A7C4-C14EBB6E63DE}"/>
              </a:ext>
            </a:extLst>
          </p:cNvPr>
          <p:cNvSpPr txBox="1"/>
          <p:nvPr/>
        </p:nvSpPr>
        <p:spPr>
          <a:xfrm>
            <a:off x="5668471" y="1854972"/>
            <a:ext cx="2334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False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True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9734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Inheritance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614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E1A51-627F-49BB-BFB2-83C007F95FC6}"/>
              </a:ext>
            </a:extLst>
          </p:cNvPr>
          <p:cNvSpPr txBox="1"/>
          <p:nvPr/>
        </p:nvSpPr>
        <p:spPr>
          <a:xfrm>
            <a:off x="517890" y="896068"/>
            <a:ext cx="79908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One class derives properties of another class plus it is having its unique properties as well.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C00000"/>
              </a:solidFill>
            </a:endParaRPr>
          </a:p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Advantages of Inheritance:</a:t>
            </a:r>
          </a:p>
          <a:p>
            <a:pPr marL="687388" indent="571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>
                <a:solidFill>
                  <a:srgbClr val="00B050"/>
                </a:solidFill>
              </a:rPr>
              <a:t>Represents real world relationship well</a:t>
            </a:r>
          </a:p>
          <a:p>
            <a:pPr marL="687388" indent="5715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Provides Reusability</a:t>
            </a:r>
          </a:p>
          <a:p>
            <a:pPr algn="just"/>
            <a:endParaRPr lang="en-US" sz="1800" dirty="0">
              <a:solidFill>
                <a:srgbClr val="002060"/>
              </a:solidFill>
            </a:endParaRP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80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Syntax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E1A51-627F-49BB-BFB2-83C007F95FC6}"/>
              </a:ext>
            </a:extLst>
          </p:cNvPr>
          <p:cNvSpPr txBox="1"/>
          <p:nvPr/>
        </p:nvSpPr>
        <p:spPr>
          <a:xfrm>
            <a:off x="1213805" y="817424"/>
            <a:ext cx="79908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algn="just"/>
            <a:r>
              <a:rPr lang="en-US" sz="1800" dirty="0">
                <a:solidFill>
                  <a:srgbClr val="7030A0"/>
                </a:solidFill>
              </a:rPr>
              <a:t>class </a:t>
            </a:r>
            <a:r>
              <a:rPr lang="en-US" sz="1800" dirty="0" err="1">
                <a:solidFill>
                  <a:srgbClr val="7030A0"/>
                </a:solidFill>
              </a:rPr>
              <a:t>BaseClass</a:t>
            </a:r>
            <a:r>
              <a:rPr lang="en-US" sz="1800" dirty="0">
                <a:solidFill>
                  <a:srgbClr val="7030A0"/>
                </a:solidFill>
              </a:rPr>
              <a:t>:</a:t>
            </a:r>
          </a:p>
          <a:p>
            <a:pPr algn="just"/>
            <a:r>
              <a:rPr lang="en-US" sz="1800" dirty="0">
                <a:solidFill>
                  <a:srgbClr val="7030A0"/>
                </a:solidFill>
              </a:rPr>
              <a:t>  Body of base class</a:t>
            </a:r>
          </a:p>
          <a:p>
            <a:pPr algn="just"/>
            <a:endParaRPr lang="en-US" sz="1800" dirty="0">
              <a:solidFill>
                <a:srgbClr val="C00000"/>
              </a:solidFill>
            </a:endParaRP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class </a:t>
            </a:r>
            <a:r>
              <a:rPr lang="en-US" sz="1800" dirty="0" err="1">
                <a:solidFill>
                  <a:srgbClr val="002060"/>
                </a:solidFill>
              </a:rPr>
              <a:t>DerivedClass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dirty="0" err="1">
                <a:solidFill>
                  <a:srgbClr val="002060"/>
                </a:solidFill>
              </a:rPr>
              <a:t>BaseClass</a:t>
            </a:r>
            <a:r>
              <a:rPr lang="en-US" sz="1800" dirty="0">
                <a:solidFill>
                  <a:srgbClr val="002060"/>
                </a:solidFill>
              </a:rPr>
              <a:t>):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  Body of derived class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1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E800B-6330-4735-B50E-EE70251066D1}"/>
              </a:ext>
            </a:extLst>
          </p:cNvPr>
          <p:cNvSpPr txBox="1"/>
          <p:nvPr/>
        </p:nvSpPr>
        <p:spPr>
          <a:xfrm>
            <a:off x="667593" y="378232"/>
            <a:ext cx="689036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Person: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name,age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>
                <a:solidFill>
                  <a:srgbClr val="666666"/>
                </a:solidFill>
                <a:latin typeface=""/>
              </a:rPr>
              <a:t>.name = name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.age</a:t>
            </a:r>
            <a:r>
              <a:rPr lang="en-IN" dirty="0">
                <a:solidFill>
                  <a:srgbClr val="666666"/>
                </a:solidFill>
                <a:latin typeface=""/>
              </a:rPr>
              <a:t>= age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To get name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getName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self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.name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getAge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.age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    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Inherited or Subclass 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Employee(Person):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name,age,code,exp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super()</a:t>
            </a:r>
            <a:r>
              <a:rPr lang="en-IN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dirty="0">
                <a:solidFill>
                  <a:srgbClr val="666666"/>
                </a:solidFill>
                <a:latin typeface=""/>
              </a:rPr>
              <a:t>__(name, age)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.code</a:t>
            </a:r>
            <a:r>
              <a:rPr lang="en-IN" dirty="0">
                <a:solidFill>
                  <a:srgbClr val="666666"/>
                </a:solidFill>
                <a:latin typeface=""/>
              </a:rPr>
              <a:t> = code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.exp</a:t>
            </a:r>
            <a:r>
              <a:rPr lang="en-IN" dirty="0">
                <a:solidFill>
                  <a:srgbClr val="666666"/>
                </a:solidFill>
                <a:latin typeface=""/>
              </a:rPr>
              <a:t>= exp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To get name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getCode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.code</a:t>
            </a:r>
            <a:endParaRPr lang="en-IN" b="1" dirty="0">
              <a:solidFill>
                <a:srgbClr val="666666"/>
              </a:solidFill>
              <a:latin typeface=""/>
            </a:endParaRP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getExp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.exp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755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Writing classes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17890" y="-118612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635224" y="729692"/>
            <a:ext cx="7651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Testing class capability</a:t>
            </a:r>
          </a:p>
          <a:p>
            <a:r>
              <a:rPr lang="en-US" sz="1600" dirty="0">
                <a:latin typeface=""/>
              </a:rPr>
              <a:t>p1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Person(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"Kevin",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25)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An Object of Person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"Person Name=",p1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.getName(),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","Person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Age=", p1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.getAge())</a:t>
            </a:r>
          </a:p>
          <a:p>
            <a:r>
              <a:rPr lang="en-US" sz="1600" dirty="0">
                <a:latin typeface=""/>
              </a:rPr>
              <a:t>e1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Employee(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"Nitin",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30,121,5)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An Object of Employee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"Emp Name=",e1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.getName(),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","Emp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Age=", e1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.getAge())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"Emp Code=",e1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.getCode(),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","Emp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experience=",e1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.getExp())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1F2FE-27C5-461F-954E-D9EA1C0DD419}"/>
              </a:ext>
            </a:extLst>
          </p:cNvPr>
          <p:cNvSpPr txBox="1"/>
          <p:nvPr/>
        </p:nvSpPr>
        <p:spPr>
          <a:xfrm>
            <a:off x="1031735" y="316740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6600"/>
                </a:solidFill>
              </a:rPr>
              <a:t>Person Name= Kevin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Person Age= 25</a:t>
            </a:r>
          </a:p>
          <a:p>
            <a:r>
              <a:rPr lang="en-US" sz="1800" dirty="0">
                <a:solidFill>
                  <a:srgbClr val="FF6600"/>
                </a:solidFill>
              </a:rPr>
              <a:t>Emp Name= Nitin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Emp Age= 30</a:t>
            </a:r>
          </a:p>
          <a:p>
            <a:r>
              <a:rPr lang="en-US" sz="1800" dirty="0">
                <a:solidFill>
                  <a:srgbClr val="FF6600"/>
                </a:solidFill>
              </a:rPr>
              <a:t>Emp Code= 121</a:t>
            </a:r>
          </a:p>
          <a:p>
            <a:r>
              <a:rPr lang="en-US" sz="1800" dirty="0">
                <a:solidFill>
                  <a:srgbClr val="FF6600"/>
                </a:solidFill>
              </a:rPr>
              <a:t> Emp experience= 5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Practice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942721" y="1371421"/>
            <a:ext cx="7651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rgbClr val="00B050"/>
                </a:solidFill>
                <a:latin typeface=""/>
              </a:rPr>
              <a:t>Derive a student class from a person class, having id, name, semester and marks of 2 subjects as data members . Develop a method to calculate the average marks of a student.</a:t>
            </a:r>
            <a:endParaRPr lang="en-IN" sz="2400" b="1" dirty="0">
              <a:solidFill>
                <a:srgbClr val="00B05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6196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0181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FF0066"/>
                </a:solidFill>
                <a:latin typeface=""/>
              </a:rPr>
              <a:t>Python makes the use of underscores to specify the access modifier for a specific data member and member function in a 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6600"/>
                </a:solidFill>
                <a:latin typeface=""/>
              </a:rPr>
              <a:t>public: 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Accessible from outside the class through an object of the 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6600"/>
                </a:solidFill>
                <a:latin typeface=""/>
              </a:rPr>
              <a:t>protected: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"/>
              </a:rPr>
              <a:t>Accessible from only in a class derived from it that is in the child or subclass.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"/>
              </a:rPr>
              <a:t>private: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"/>
              </a:rPr>
              <a:t>Only accessible from within the class. No outside access is allowed.</a:t>
            </a:r>
            <a:endParaRPr lang="en-IN" sz="2000" b="1" dirty="0">
              <a:solidFill>
                <a:srgbClr val="FF0000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8620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933" y="2469298"/>
            <a:ext cx="8537097" cy="819900"/>
          </a:xfrm>
        </p:spPr>
        <p:txBody>
          <a:bodyPr/>
          <a:lstStyle/>
          <a:p>
            <a:pPr algn="just"/>
            <a:r>
              <a:rPr lang="en-US" sz="2000" dirty="0"/>
              <a:t>By default, all the variables and member functions of a class are </a:t>
            </a:r>
            <a:r>
              <a:rPr lang="en-US" sz="2000" dirty="0">
                <a:solidFill>
                  <a:srgbClr val="C00000"/>
                </a:solidFill>
              </a:rPr>
              <a:t>public</a:t>
            </a:r>
            <a:r>
              <a:rPr lang="en-US" sz="2000" dirty="0"/>
              <a:t> in a python program.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7764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0181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6600"/>
                </a:solidFill>
                <a:latin typeface=""/>
              </a:rPr>
              <a:t>public: 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Accessible from outside the class through an object of the class.</a:t>
            </a:r>
          </a:p>
          <a:p>
            <a:pPr algn="just"/>
            <a:endParaRPr lang="en-US" sz="20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C0A7E-3B9B-42A8-8286-CF134011E5A5}"/>
              </a:ext>
            </a:extLst>
          </p:cNvPr>
          <p:cNvSpPr txBox="1"/>
          <p:nvPr/>
        </p:nvSpPr>
        <p:spPr>
          <a:xfrm>
            <a:off x="935728" y="1872808"/>
            <a:ext cx="75094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defining a class Employee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Employee: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name,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sal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.name = name;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7467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71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6600"/>
                </a:solidFill>
                <a:latin typeface=""/>
              </a:rPr>
              <a:t>2. protected: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"/>
              </a:rPr>
              <a:t>Accessible from only in a class derived from it that is in the child or subclass.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"/>
              </a:rPr>
              <a:t>Adding a </a:t>
            </a:r>
            <a:r>
              <a:rPr lang="en-US" sz="2000" b="1" dirty="0">
                <a:solidFill>
                  <a:srgbClr val="C00000"/>
                </a:solidFill>
                <a:latin typeface=""/>
              </a:rPr>
              <a:t>prefix _(single underscore)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to a variable name makes it protected.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E2607-E529-490E-B08F-01E6B370BEA6}"/>
              </a:ext>
            </a:extLst>
          </p:cNvPr>
          <p:cNvSpPr txBox="1"/>
          <p:nvPr/>
        </p:nvSpPr>
        <p:spPr>
          <a:xfrm>
            <a:off x="1590084" y="2359726"/>
            <a:ext cx="675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defining a class Employee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Employee:</a:t>
            </a:r>
          </a:p>
          <a:p>
            <a:r>
              <a:rPr lang="en-IN" sz="2000" dirty="0">
                <a:latin typeface=""/>
              </a:rPr>
              <a:t>    </a:t>
            </a:r>
            <a:r>
              <a:rPr lang="en-IN" sz="2000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name,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sal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._name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 = name;   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# protected attribute 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._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 = 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;     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# protected attribute</a:t>
            </a:r>
          </a:p>
        </p:txBody>
      </p:sp>
    </p:spTree>
    <p:extLst>
      <p:ext uri="{BB962C8B-B14F-4D97-AF65-F5344CB8AC3E}">
        <p14:creationId xmlns:p14="http://schemas.microsoft.com/office/powerpoint/2010/main" val="33412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 Specifiers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ACAA-92BD-4940-AC43-132D1D4A4473}"/>
              </a:ext>
            </a:extLst>
          </p:cNvPr>
          <p:cNvSpPr txBox="1"/>
          <p:nvPr/>
        </p:nvSpPr>
        <p:spPr>
          <a:xfrm>
            <a:off x="82016" y="675506"/>
            <a:ext cx="85764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  <a:latin typeface=""/>
              </a:rPr>
              <a:t>3. private: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"/>
              </a:rPr>
              <a:t>Only accessible from within the class. No outside access is allowed.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"/>
              </a:rPr>
              <a:t>Addition of prefix </a:t>
            </a:r>
            <a:r>
              <a:rPr lang="en-US" sz="2000" b="1" dirty="0">
                <a:solidFill>
                  <a:srgbClr val="00B050"/>
                </a:solidFill>
                <a:latin typeface=""/>
              </a:rPr>
              <a:t>__(double underscore) </a:t>
            </a:r>
            <a:r>
              <a:rPr lang="en-US" sz="2000" b="1" dirty="0">
                <a:solidFill>
                  <a:srgbClr val="7030A0"/>
                </a:solidFill>
                <a:latin typeface=""/>
              </a:rPr>
              <a:t>results in a member variable or function becoming private.</a:t>
            </a:r>
            <a:endParaRPr lang="en-IN" sz="2000" b="1" dirty="0">
              <a:solidFill>
                <a:srgbClr val="7030A0"/>
              </a:solidFill>
              <a:latin typeface="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91823-1961-4ECE-91D6-BA144F5B3803}"/>
              </a:ext>
            </a:extLst>
          </p:cNvPr>
          <p:cNvSpPr txBox="1"/>
          <p:nvPr/>
        </p:nvSpPr>
        <p:spPr>
          <a:xfrm>
            <a:off x="1157161" y="2482836"/>
            <a:ext cx="73556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 defining class Employee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Employee:</a:t>
            </a:r>
          </a:p>
          <a:p>
            <a:r>
              <a:rPr lang="en-US" sz="2000" dirty="0">
                <a:latin typeface="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self, name,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sal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US" sz="2000" dirty="0" err="1">
                <a:solidFill>
                  <a:srgbClr val="666666"/>
                </a:solidFill>
                <a:latin typeface=""/>
              </a:rPr>
              <a:t>.__name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 = name;    </a:t>
            </a:r>
            <a:r>
              <a:rPr lang="en-US" sz="2000" i="1" dirty="0">
                <a:solidFill>
                  <a:srgbClr val="408080"/>
                </a:solidFill>
                <a:latin typeface=""/>
              </a:rPr>
              <a:t># private attribute </a:t>
            </a:r>
          </a:p>
          <a:p>
            <a:r>
              <a:rPr lang="en-IN" sz="2000" dirty="0">
                <a:latin typeface=""/>
              </a:rPr>
              <a:t>        </a:t>
            </a:r>
            <a:r>
              <a:rPr lang="en-IN" sz="20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sal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;      </a:t>
            </a:r>
            <a:r>
              <a:rPr lang="en-IN" sz="2000" i="1" dirty="0">
                <a:solidFill>
                  <a:srgbClr val="408080"/>
                </a:solidFill>
                <a:latin typeface=""/>
              </a:rPr>
              <a:t># private attribute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F311-F709-4470-B5EA-38824046DE50}"/>
              </a:ext>
            </a:extLst>
          </p:cNvPr>
          <p:cNvSpPr txBox="1"/>
          <p:nvPr/>
        </p:nvSpPr>
        <p:spPr>
          <a:xfrm>
            <a:off x="1157161" y="4710755"/>
            <a:ext cx="8144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https://www.studytonight.com/python/access-modifier-python</a:t>
            </a:r>
          </a:p>
        </p:txBody>
      </p:sp>
    </p:spTree>
    <p:extLst>
      <p:ext uri="{BB962C8B-B14F-4D97-AF65-F5344CB8AC3E}">
        <p14:creationId xmlns:p14="http://schemas.microsoft.com/office/powerpoint/2010/main" val="3120825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51" y="2097064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Python supports the following Inheritances: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Single/Simple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Multi-level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Multiple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Hierarchical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# Hybrid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33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9815" y="2307457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Syntax for Multiple Inheritance: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</a:rPr>
              <a:t>class A (B, C):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6600"/>
                </a:solidFill>
              </a:rPr>
              <a:t># body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70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Method Overriding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12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&amp;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1157707"/>
            <a:ext cx="88607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rgbClr val="FF0066"/>
                </a:solidFill>
              </a:rPr>
              <a:t>Object-oriented programming</a:t>
            </a:r>
            <a:r>
              <a:rPr lang="en-US" sz="1800" dirty="0">
                <a:solidFill>
                  <a:srgbClr val="FF0066"/>
                </a:solidFill>
              </a:rPr>
              <a:t> (OOP) is a method of structuring a program by bundling related properties and behaviors into individual </a:t>
            </a:r>
            <a:r>
              <a:rPr lang="en-US" sz="1800" b="1" dirty="0">
                <a:solidFill>
                  <a:srgbClr val="FF0066"/>
                </a:solidFill>
              </a:rPr>
              <a:t>objects</a:t>
            </a:r>
            <a:r>
              <a:rPr lang="en-US" sz="1800" dirty="0">
                <a:solidFill>
                  <a:srgbClr val="FFC000"/>
                </a:solidFill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OOP models real-world entities as software objects that have some data associated with them and can perform certain functions.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C00000"/>
                </a:solidFill>
              </a:rPr>
              <a:t>For instance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an object could represent a product with </a:t>
            </a:r>
            <a:r>
              <a:rPr lang="en-US" sz="1800" b="1" dirty="0">
                <a:solidFill>
                  <a:srgbClr val="7030A0"/>
                </a:solidFill>
              </a:rPr>
              <a:t>properties</a:t>
            </a:r>
            <a:r>
              <a:rPr lang="en-US" sz="1800" dirty="0">
                <a:solidFill>
                  <a:srgbClr val="7030A0"/>
                </a:solidFill>
              </a:rPr>
              <a:t> like a 	code, name, quantity and price 	and </a:t>
            </a:r>
            <a:r>
              <a:rPr lang="en-US" sz="1800" b="1" dirty="0">
                <a:solidFill>
                  <a:srgbClr val="7030A0"/>
                </a:solidFill>
              </a:rPr>
              <a:t>behaviors</a:t>
            </a:r>
            <a:r>
              <a:rPr lang="en-US" sz="1800" dirty="0">
                <a:solidFill>
                  <a:srgbClr val="7030A0"/>
                </a:solidFill>
              </a:rPr>
              <a:t> such as price update, quantity 	update, sales, etc.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sz="1800" dirty="0">
              <a:solidFill>
                <a:srgbClr val="7030A0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class is a user defined data type. It acts as a “template” or “blue print” or “dye” which defines the attributes and behaviors. It is a logical reality. From  a class we can create n number of physical instances(objects)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19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Overriding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226577" y="670033"/>
            <a:ext cx="8504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"/>
              </a:rPr>
              <a:t>Method overriding allows a subclass or child class to provide a specific implementation of a method that is already provided by one of its super-classes.</a:t>
            </a:r>
          </a:p>
          <a:p>
            <a:pPr algn="just"/>
            <a:endParaRPr lang="en-US" sz="1800" b="1" dirty="0">
              <a:solidFill>
                <a:srgbClr val="666666"/>
              </a:solidFill>
              <a:latin typeface="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0B050"/>
                </a:solidFill>
                <a:latin typeface=""/>
              </a:rPr>
              <a:t>When a method in a subclass has the same name, same parameters or signature and same return type as a method in its super-class, then the method in the subclass is said to override the method in the super-class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</a:t>
            </a:r>
            <a:endParaRPr lang="en-IN" sz="1800" b="1" dirty="0">
              <a:solidFill>
                <a:srgbClr val="666666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707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Overriding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9C0C-87B5-4D0F-8B4F-BB00A55ABC83}"/>
              </a:ext>
            </a:extLst>
          </p:cNvPr>
          <p:cNvSpPr txBox="1"/>
          <p:nvPr/>
        </p:nvSpPr>
        <p:spPr>
          <a:xfrm>
            <a:off x="484103" y="5505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Parent():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Constructor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dirty="0">
                <a:solidFill>
                  <a:srgbClr val="BA2121"/>
                </a:solidFill>
                <a:latin typeface=""/>
              </a:rPr>
              <a:t>"Inside Parent"          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Parent's show method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show(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          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Defining child class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Child(Parent):</a:t>
            </a:r>
          </a:p>
          <a:p>
            <a:r>
              <a:rPr lang="en-IN" dirty="0">
                <a:latin typeface=""/>
              </a:rPr>
              <a:t>  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Child Constructor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   </a:t>
            </a:r>
            <a:r>
              <a:rPr lang="en-IN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dirty="0">
                <a:solidFill>
                  <a:srgbClr val="BA2121"/>
                </a:solidFill>
                <a:latin typeface=""/>
              </a:rPr>
              <a:t>"Inside Child"          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 Child's show method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show(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         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.value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         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 Testing Code</a:t>
            </a:r>
          </a:p>
          <a:p>
            <a:r>
              <a:rPr lang="en-IN" dirty="0">
                <a:latin typeface=""/>
              </a:rPr>
              <a:t>ob1 </a:t>
            </a:r>
            <a:r>
              <a:rPr lang="en-IN" dirty="0">
                <a:solidFill>
                  <a:srgbClr val="666666"/>
                </a:solidFill>
                <a:latin typeface=""/>
              </a:rPr>
              <a:t>= Parent()</a:t>
            </a:r>
          </a:p>
          <a:p>
            <a:r>
              <a:rPr lang="en-IN" dirty="0">
                <a:latin typeface=""/>
              </a:rPr>
              <a:t>ob2 </a:t>
            </a:r>
            <a:r>
              <a:rPr lang="en-IN" dirty="0">
                <a:solidFill>
                  <a:srgbClr val="666666"/>
                </a:solidFill>
                <a:latin typeface=""/>
              </a:rPr>
              <a:t>= Child()</a:t>
            </a:r>
          </a:p>
          <a:p>
            <a:r>
              <a:rPr lang="en-IN" dirty="0">
                <a:latin typeface=""/>
              </a:rPr>
              <a:t>ob1</a:t>
            </a:r>
            <a:r>
              <a:rPr lang="en-IN" dirty="0">
                <a:solidFill>
                  <a:srgbClr val="666666"/>
                </a:solidFill>
                <a:latin typeface=""/>
              </a:rPr>
              <a:t>.show()</a:t>
            </a:r>
          </a:p>
          <a:p>
            <a:r>
              <a:rPr lang="en-IN" dirty="0">
                <a:latin typeface=""/>
              </a:rPr>
              <a:t>ob2</a:t>
            </a:r>
            <a:r>
              <a:rPr lang="en-IN" dirty="0">
                <a:solidFill>
                  <a:srgbClr val="666666"/>
                </a:solidFill>
                <a:latin typeface=""/>
              </a:rPr>
              <a:t>.show()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5EA49-A967-4748-AC57-9F2826F9B1EB}"/>
              </a:ext>
            </a:extLst>
          </p:cNvPr>
          <p:cNvSpPr txBox="1"/>
          <p:nvPr/>
        </p:nvSpPr>
        <p:spPr>
          <a:xfrm>
            <a:off x="5056103" y="1846364"/>
            <a:ext cx="315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Inside Parent</a:t>
            </a:r>
          </a:p>
          <a:p>
            <a:r>
              <a:rPr lang="en-IN" sz="1800" dirty="0">
                <a:solidFill>
                  <a:srgbClr val="C00000"/>
                </a:solidFill>
              </a:rPr>
              <a:t>Inside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99051-CA29-40C3-8396-D66654743D04}"/>
              </a:ext>
            </a:extLst>
          </p:cNvPr>
          <p:cNvSpPr txBox="1"/>
          <p:nvPr/>
        </p:nvSpPr>
        <p:spPr>
          <a:xfrm>
            <a:off x="3873136" y="396395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 algn="just">
              <a:buNone/>
            </a:pPr>
            <a:r>
              <a:rPr lang="en-US" sz="1400" dirty="0"/>
              <a:t>Note: The object which invokes the method, the reference of that object</a:t>
            </a:r>
          </a:p>
          <a:p>
            <a:pPr marL="101600" indent="0" algn="just">
              <a:buNone/>
            </a:pPr>
            <a:r>
              <a:rPr lang="en-US" sz="1400" dirty="0"/>
              <a:t>is passed to self.</a:t>
            </a:r>
            <a:endParaRPr lang="en-IN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59" y="2161800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The parent class’s method, can be invoked by 2 ways:</a:t>
            </a:r>
          </a:p>
          <a:p>
            <a:pPr marL="10160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1. </a:t>
            </a:r>
            <a:r>
              <a:rPr lang="en-US" sz="2000" dirty="0" err="1">
                <a:solidFill>
                  <a:srgbClr val="C00000"/>
                </a:solidFill>
              </a:rPr>
              <a:t>Parent_Class_name.method_name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</a:p>
          <a:p>
            <a:pPr marL="10160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2. super().</a:t>
            </a:r>
            <a:r>
              <a:rPr lang="en-US" sz="2000" dirty="0" err="1">
                <a:solidFill>
                  <a:srgbClr val="C00000"/>
                </a:solidFill>
              </a:rPr>
              <a:t>method_name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86056" y="4753073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580A-7E9C-49E3-BF5A-501CD22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59" y="2161800"/>
            <a:ext cx="8537097" cy="8199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000" dirty="0"/>
              <a:t>The object which invokes the method, the reference of that object</a:t>
            </a:r>
          </a:p>
          <a:p>
            <a:pPr marL="101600" indent="0" algn="just">
              <a:buNone/>
            </a:pPr>
            <a:r>
              <a:rPr lang="en-US" sz="2000" dirty="0"/>
              <a:t>is passed to self.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72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Interface in Python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479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226577" y="670033"/>
            <a:ext cx="8504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92D050"/>
                </a:solidFill>
                <a:latin typeface=""/>
              </a:rPr>
              <a:t>An interface acts as a template for designing classes.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"/>
              </a:rPr>
              <a:t>Interfaces also define methods the same as classes, but abstract methods, whereas class contains nonabstract methods.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  <a:latin typeface=""/>
              </a:rPr>
              <a:t>Abstract methods are those methods without implementation or which are without the body.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6600"/>
                </a:solidFill>
                <a:latin typeface=""/>
              </a:rPr>
              <a:t>The implementation of these abstract methods is defined by classes that implement an interface. </a:t>
            </a:r>
            <a:endParaRPr lang="en-IN" sz="1800" b="1" dirty="0">
              <a:solidFill>
                <a:srgbClr val="FF6600"/>
              </a:solidFill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F3D13-76DD-4939-8CC1-4FBA74DE95E9}"/>
              </a:ext>
            </a:extLst>
          </p:cNvPr>
          <p:cNvSpPr txBox="1"/>
          <p:nvPr/>
        </p:nvSpPr>
        <p:spPr>
          <a:xfrm>
            <a:off x="534074" y="3066881"/>
            <a:ext cx="106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B5EA1-D186-4BFB-A66E-0DF76EA49B88}"/>
              </a:ext>
            </a:extLst>
          </p:cNvPr>
          <p:cNvSpPr txBox="1"/>
          <p:nvPr/>
        </p:nvSpPr>
        <p:spPr>
          <a:xfrm>
            <a:off x="319633" y="3641416"/>
            <a:ext cx="8605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FF0066"/>
                </a:solidFill>
              </a:rPr>
              <a:t>Python doesn’t use keyword “interface” as other languages i.e. C#, Java and Go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</a:rPr>
              <a:t>Python does not require that a class which is implements an interface has to provide the definition for all the abstract methods of an interface.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49A8-43AC-4B5D-BCCE-B99667A61F43}"/>
              </a:ext>
            </a:extLst>
          </p:cNvPr>
          <p:cNvSpPr txBox="1"/>
          <p:nvPr/>
        </p:nvSpPr>
        <p:spPr>
          <a:xfrm>
            <a:off x="404602" y="556779"/>
            <a:ext cx="8504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92D050"/>
                </a:solidFill>
                <a:latin typeface="+mj-lt"/>
              </a:rPr>
              <a:t>There are two ways for creating and implementing the interface in python are: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92D050"/>
              </a:solidFill>
              <a:latin typeface="+mj-lt"/>
            </a:endParaRPr>
          </a:p>
          <a:p>
            <a:pPr marL="574675" algn="just"/>
            <a:r>
              <a:rPr lang="en-US" sz="1800" b="1" dirty="0">
                <a:solidFill>
                  <a:srgbClr val="C00000"/>
                </a:solidFill>
                <a:latin typeface="+mj-lt"/>
              </a:rPr>
              <a:t>1.Informal Interface</a:t>
            </a:r>
          </a:p>
          <a:p>
            <a:pPr marL="574675" algn="just"/>
            <a:r>
              <a:rPr lang="en-US" sz="1800" b="1" dirty="0">
                <a:solidFill>
                  <a:srgbClr val="C00000"/>
                </a:solidFill>
                <a:latin typeface="+mj-lt"/>
              </a:rPr>
              <a:t>2.Formal Interface</a:t>
            </a:r>
            <a:endParaRPr lang="en-IN" sz="1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579678" y="2266883"/>
            <a:ext cx="7865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>
                <a:latin typeface="+mn-lt"/>
              </a:rPr>
              <a:t>Informal Interface 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n-lt"/>
              </a:rPr>
              <a:t>P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+mn-lt"/>
              </a:rPr>
              <a:t>ython informal interface is also a class that defines methods that can be overridden but without force enforcement. An informal interface also called Protocols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4D5968"/>
                </a:solidFill>
                <a:effectLst/>
                <a:latin typeface="+mn-lt"/>
              </a:rPr>
              <a:t>It is mostly defined by templates or demonstrates in the documentations.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n-lt"/>
              </a:rPr>
              <a:t>S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+mn-lt"/>
              </a:rPr>
              <a:t>ome of the methods we  used i.e. __</a:t>
            </a:r>
            <a:r>
              <a:rPr lang="en-US" sz="2000" b="0" i="0" dirty="0" err="1">
                <a:solidFill>
                  <a:srgbClr val="FF6600"/>
                </a:solidFill>
                <a:effectLst/>
                <a:latin typeface="+mn-lt"/>
              </a:rPr>
              <a:t>len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+mn-lt"/>
              </a:rPr>
              <a:t>__, __</a:t>
            </a:r>
            <a:r>
              <a:rPr lang="en-US" sz="2000" b="0" i="0" dirty="0" err="1">
                <a:solidFill>
                  <a:srgbClr val="FF6600"/>
                </a:solidFill>
                <a:effectLst/>
                <a:latin typeface="+mn-lt"/>
              </a:rPr>
              <a:t>iter</a:t>
            </a:r>
            <a:r>
              <a:rPr lang="en-US" sz="2000" b="0" i="0" dirty="0">
                <a:solidFill>
                  <a:srgbClr val="FF6600"/>
                </a:solidFill>
                <a:effectLst/>
                <a:latin typeface="+mn-lt"/>
              </a:rPr>
              <a:t>__, __contains__ and all, which are used to perform some operation or set of protocols.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 </a:t>
            </a:r>
            <a:endParaRPr lang="en-IN" sz="200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9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Informal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183C3-006D-48B4-BF42-44AD24BC26DB}"/>
              </a:ext>
            </a:extLst>
          </p:cNvPr>
          <p:cNvSpPr txBox="1"/>
          <p:nvPr/>
        </p:nvSpPr>
        <p:spPr>
          <a:xfrm>
            <a:off x="416740" y="802035"/>
            <a:ext cx="457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Fruits 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ele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IN" sz="1600" dirty="0">
                <a:latin typeface=""/>
              </a:rPr>
              <a:t>               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ele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ele</a:t>
            </a:r>
            <a:endParaRPr lang="en-IN" sz="1600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__contains__(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self,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ele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):</a:t>
            </a:r>
          </a:p>
          <a:p>
            <a:r>
              <a:rPr lang="en-US" sz="1600" dirty="0">
                <a:latin typeface=""/>
              </a:rPr>
              <a:t>          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ele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.__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ele</a:t>
            </a:r>
            <a:endParaRPr lang="en-US" sz="1600" b="1" dirty="0">
              <a:solidFill>
                <a:srgbClr val="666666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len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 ):</a:t>
            </a:r>
          </a:p>
          <a:p>
            <a:r>
              <a:rPr lang="en-IN" sz="1600" dirty="0">
                <a:latin typeface=""/>
              </a:rPr>
              <a:t>     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 self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ele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iter</a:t>
            </a:r>
            <a:r>
              <a:rPr lang="en-IN" sz="1600" b="1" dirty="0">
                <a:solidFill>
                  <a:srgbClr val="0000FF"/>
                </a:solidFill>
                <a:latin typeface=""/>
              </a:rPr>
              <a:t>__(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600" dirty="0">
                <a:latin typeface=""/>
              </a:rPr>
              <a:t>       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return self</a:t>
            </a:r>
          </a:p>
          <a:p>
            <a:r>
              <a:rPr lang="fr-FR" sz="1600" dirty="0">
                <a:latin typeface=""/>
              </a:rPr>
              <a:t>Fruits_list </a:t>
            </a:r>
            <a:r>
              <a:rPr lang="fr-FR" sz="1600" dirty="0">
                <a:solidFill>
                  <a:srgbClr val="666666"/>
                </a:solidFill>
                <a:latin typeface=""/>
              </a:rPr>
              <a:t>= Fruits([ </a:t>
            </a:r>
            <a:r>
              <a:rPr lang="fr-FR" sz="1600" dirty="0">
                <a:solidFill>
                  <a:srgbClr val="BA2121"/>
                </a:solidFill>
                <a:latin typeface=""/>
              </a:rPr>
              <a:t>"Apple", "Banana", "Orange" ])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protocol to get size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Fruits_list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protocol to get container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"Apple"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 err="1">
                <a:solidFill>
                  <a:srgbClr val="AA22FF"/>
                </a:solidFill>
                <a:latin typeface=""/>
              </a:rPr>
              <a:t>Fruits_list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"Mango"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 err="1">
                <a:solidFill>
                  <a:srgbClr val="AA22FF"/>
                </a:solidFill>
                <a:latin typeface=""/>
              </a:rPr>
              <a:t>Fruits_list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"Orange"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not in </a:t>
            </a:r>
            <a:r>
              <a:rPr lang="en-US" sz="1600" b="1" dirty="0" err="1">
                <a:solidFill>
                  <a:srgbClr val="AA22FF"/>
                </a:solidFill>
                <a:latin typeface=""/>
              </a:rPr>
              <a:t>Fruits_list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4DD76-4AA9-41A4-8956-96A9129B4E67}"/>
              </a:ext>
            </a:extLst>
          </p:cNvPr>
          <p:cNvSpPr txBox="1"/>
          <p:nvPr/>
        </p:nvSpPr>
        <p:spPr>
          <a:xfrm>
            <a:off x="6105441" y="1493358"/>
            <a:ext cx="15819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3</a:t>
            </a:r>
          </a:p>
          <a:p>
            <a:r>
              <a:rPr lang="en-IN" sz="1600" dirty="0"/>
              <a:t>True</a:t>
            </a:r>
          </a:p>
          <a:p>
            <a:r>
              <a:rPr lang="en-IN" sz="1600" dirty="0"/>
              <a:t>False</a:t>
            </a:r>
          </a:p>
          <a:p>
            <a:r>
              <a:rPr lang="en-IN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91955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Formal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222209" y="866961"/>
            <a:ext cx="8798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. Formal Interface :</a:t>
            </a:r>
          </a:p>
          <a:p>
            <a:pPr algn="just"/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  <a:latin typeface="+mn-lt"/>
              </a:rPr>
              <a:t>A formal interface is an interface which enforced formally.(It is compulsory for the derived class to provide body of abstract method defined by interface)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For creating a formal interface we need to use ABCs(Abstract Base Classes).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  <a:latin typeface="+mn-lt"/>
              </a:rPr>
              <a:t>The ABCs is explained as we define a class that is abstract in nature, we also define the methods on the base class as abstract methods.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latin typeface="+mn-lt"/>
              </a:rPr>
              <a:t>Any object we are deriving from the base classes is forced to implement those methods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332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Formal Interface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4910D-9699-4BA9-B381-C21949CD6022}"/>
              </a:ext>
            </a:extLst>
          </p:cNvPr>
          <p:cNvSpPr txBox="1"/>
          <p:nvPr/>
        </p:nvSpPr>
        <p:spPr>
          <a:xfrm>
            <a:off x="311544" y="691787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500" b="1" dirty="0" err="1">
                <a:solidFill>
                  <a:srgbClr val="0000FF"/>
                </a:solidFill>
                <a:latin typeface=""/>
              </a:rPr>
              <a:t>abc</a:t>
            </a:r>
            <a:endParaRPr lang="en-IN" sz="1500" b="1" dirty="0">
              <a:solidFill>
                <a:srgbClr val="0000FF"/>
              </a:solidFill>
              <a:latin typeface=""/>
            </a:endParaRP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Figure (</a:t>
            </a:r>
            <a:r>
              <a:rPr lang="en-IN" sz="1500" b="1" dirty="0" err="1">
                <a:solidFill>
                  <a:srgbClr val="0000FF"/>
                </a:solidFill>
                <a:latin typeface=""/>
              </a:rPr>
              <a:t>abc</a:t>
            </a:r>
            <a:r>
              <a:rPr lang="en-IN" sz="1500" b="1" dirty="0" err="1">
                <a:solidFill>
                  <a:srgbClr val="666666"/>
                </a:solidFill>
                <a:latin typeface=""/>
              </a:rPr>
              <a:t>.ABC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i="1" dirty="0">
                <a:solidFill>
                  <a:srgbClr val="408080"/>
                </a:solidFill>
                <a:latin typeface=""/>
              </a:rPr>
              <a:t>#@abc.abstractmethod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area(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 ):</a:t>
            </a:r>
          </a:p>
          <a:p>
            <a:r>
              <a:rPr lang="en-IN" sz="1500" dirty="0">
                <a:latin typeface=""/>
              </a:rPr>
              <a:t>  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Rectangle(Figure):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sz="15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sz="15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sz="15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self,d1,d2):</a:t>
            </a:r>
          </a:p>
          <a:p>
            <a:r>
              <a:rPr lang="en-IN" sz="1500" dirty="0">
                <a:latin typeface=""/>
              </a:rPr>
              <a:t>    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.d1=d1</a:t>
            </a:r>
          </a:p>
          <a:p>
            <a:r>
              <a:rPr lang="en-IN" sz="1500" dirty="0">
                <a:latin typeface=""/>
              </a:rPr>
              <a:t>    </a:t>
            </a:r>
            <a:r>
              <a:rPr lang="en-IN" sz="1500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.d2=d2  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area(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sz="1500" dirty="0">
                <a:latin typeface=""/>
              </a:rPr>
              <a:t>   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return self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.d1*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.d2</a:t>
            </a:r>
          </a:p>
          <a:p>
            <a:r>
              <a:rPr lang="en-IN" sz="1500" dirty="0">
                <a:latin typeface=""/>
              </a:rPr>
              <a:t>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500" b="1" dirty="0" err="1">
                <a:solidFill>
                  <a:srgbClr val="0000FF"/>
                </a:solidFill>
                <a:latin typeface=""/>
              </a:rPr>
              <a:t>getDim</a:t>
            </a:r>
            <a:r>
              <a:rPr lang="en-IN" sz="1500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500" dirty="0">
                <a:latin typeface=""/>
              </a:rPr>
              <a:t> 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"length=",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.d1)     </a:t>
            </a:r>
          </a:p>
          <a:p>
            <a:r>
              <a:rPr lang="en-IN" sz="1500" dirty="0">
                <a:latin typeface=""/>
              </a:rPr>
              <a:t> 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"breadth=",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.d2)</a:t>
            </a:r>
          </a:p>
          <a:p>
            <a:r>
              <a:rPr lang="en-IN" sz="1500" dirty="0">
                <a:latin typeface=""/>
              </a:rPr>
              <a:t>r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Rectangle(2,5)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#print( </a:t>
            </a:r>
            <a:r>
              <a:rPr lang="en-IN" sz="1500" i="1" dirty="0" err="1">
                <a:solidFill>
                  <a:srgbClr val="408080"/>
                </a:solidFill>
                <a:latin typeface=""/>
              </a:rPr>
              <a:t>isinstance</a:t>
            </a:r>
            <a:r>
              <a:rPr lang="en-IN" sz="1500" i="1" dirty="0">
                <a:solidFill>
                  <a:srgbClr val="408080"/>
                </a:solidFill>
                <a:latin typeface=""/>
              </a:rPr>
              <a:t>(r, Figure))</a:t>
            </a:r>
          </a:p>
          <a:p>
            <a:r>
              <a:rPr lang="en-IN" sz="1500" dirty="0" err="1">
                <a:latin typeface=""/>
              </a:rPr>
              <a:t>r</a:t>
            </a:r>
            <a:r>
              <a:rPr lang="en-IN" sz="1500" dirty="0" err="1">
                <a:solidFill>
                  <a:srgbClr val="666666"/>
                </a:solidFill>
                <a:latin typeface=""/>
              </a:rPr>
              <a:t>.getDim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"Area of a Rectangle=",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r</a:t>
            </a:r>
            <a:r>
              <a:rPr lang="en-US" sz="1500" b="1" dirty="0" err="1">
                <a:solidFill>
                  <a:srgbClr val="666666"/>
                </a:solidFill>
                <a:latin typeface=""/>
              </a:rPr>
              <a:t>.area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3F078-A61F-4763-8D77-1C36A61072F1}"/>
              </a:ext>
            </a:extLst>
          </p:cNvPr>
          <p:cNvSpPr txBox="1"/>
          <p:nvPr/>
        </p:nvSpPr>
        <p:spPr>
          <a:xfrm>
            <a:off x="5456658" y="1310145"/>
            <a:ext cx="3056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length= 2</a:t>
            </a:r>
          </a:p>
          <a:p>
            <a:r>
              <a:rPr lang="en-US" sz="1600" dirty="0"/>
              <a:t>breadth= 5</a:t>
            </a:r>
          </a:p>
          <a:p>
            <a:r>
              <a:rPr lang="en-US" sz="1600" dirty="0"/>
              <a:t>Area of a Rectangle= 10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49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517890" y="1279088"/>
            <a:ext cx="88607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There are some terms which you need to know while working with classes in Python.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“class” keyword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“self” keyword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“__</a:t>
            </a:r>
            <a:r>
              <a:rPr lang="en-US" altLang="en-US" sz="1800" b="1" dirty="0" err="1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init</a:t>
            </a: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_” method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class attributes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instance attributes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7030A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8F65B-D51C-4E52-A7C5-5CA4F3E98708}"/>
              </a:ext>
            </a:extLst>
          </p:cNvPr>
          <p:cNvSpPr txBox="1"/>
          <p:nvPr/>
        </p:nvSpPr>
        <p:spPr>
          <a:xfrm>
            <a:off x="2824121" y="558351"/>
            <a:ext cx="36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Abstract Class in Python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A5E3E-6352-46F9-97BF-59B5ECCC570B}"/>
              </a:ext>
            </a:extLst>
          </p:cNvPr>
          <p:cNvSpPr txBox="1"/>
          <p:nvPr/>
        </p:nvSpPr>
        <p:spPr>
          <a:xfrm>
            <a:off x="954860" y="1731696"/>
            <a:ext cx="77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</a:rPr>
              <a:t>Write a python program to demonstrate the working of an abstract class</a:t>
            </a:r>
            <a:endParaRPr lang="en-IN" sz="2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91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8F65B-D51C-4E52-A7C5-5CA4F3E98708}"/>
              </a:ext>
            </a:extLst>
          </p:cNvPr>
          <p:cNvSpPr txBox="1"/>
          <p:nvPr/>
        </p:nvSpPr>
        <p:spPr>
          <a:xfrm>
            <a:off x="3115434" y="161842"/>
            <a:ext cx="36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Abstract Class in Python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8513E-8C6E-47F6-B328-1DD8B6113187}"/>
              </a:ext>
            </a:extLst>
          </p:cNvPr>
          <p:cNvSpPr txBox="1"/>
          <p:nvPr/>
        </p:nvSpPr>
        <p:spPr>
          <a:xfrm>
            <a:off x="432924" y="0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abc</a:t>
            </a:r>
            <a:endParaRPr lang="en-IN" b="1" dirty="0">
              <a:solidFill>
                <a:srgbClr val="0000FF"/>
              </a:solidFill>
              <a:latin typeface=""/>
            </a:endParaRP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Figure (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abc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.ABC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self,d1,d2):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>
                <a:solidFill>
                  <a:srgbClr val="666666"/>
                </a:solidFill>
                <a:latin typeface=""/>
              </a:rPr>
              <a:t>.d1=d1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dirty="0">
                <a:solidFill>
                  <a:srgbClr val="666666"/>
                </a:solidFill>
                <a:latin typeface=""/>
              </a:rPr>
              <a:t>.d2=d2  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#@abc.abstractmethod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area(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 ):</a:t>
            </a:r>
          </a:p>
          <a:p>
            <a:r>
              <a:rPr lang="en-IN" dirty="0">
                <a:latin typeface=""/>
              </a:rPr>
              <a:t> 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demo(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"Hello")</a:t>
            </a:r>
          </a:p>
          <a:p>
            <a:endParaRPr lang="en-IN" dirty="0">
              <a:latin typeface=""/>
            </a:endParaRP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Rectangle(Figure):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self,d1,d2):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>
                <a:solidFill>
                  <a:srgbClr val="008000"/>
                </a:solidFill>
                <a:latin typeface=""/>
              </a:rPr>
              <a:t>super()</a:t>
            </a:r>
            <a:r>
              <a:rPr lang="en-IN" dirty="0">
                <a:solidFill>
                  <a:srgbClr val="666666"/>
                </a:solidFill>
                <a:latin typeface=""/>
              </a:rPr>
              <a:t>.__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init</a:t>
            </a:r>
            <a:r>
              <a:rPr lang="en-IN" dirty="0">
                <a:solidFill>
                  <a:srgbClr val="666666"/>
                </a:solidFill>
                <a:latin typeface=""/>
              </a:rPr>
              <a:t>__(d1,d2)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area(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dirty="0">
                <a:latin typeface=""/>
              </a:rPr>
              <a:t> 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self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.d1*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.d2</a:t>
            </a:r>
          </a:p>
          <a:p>
            <a:r>
              <a:rPr lang="en-IN" dirty="0">
                <a:latin typeface=""/>
              </a:rPr>
              <a:t>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b="1" dirty="0" err="1">
                <a:solidFill>
                  <a:srgbClr val="0000FF"/>
                </a:solidFill>
                <a:latin typeface=""/>
              </a:rPr>
              <a:t>getDim</a:t>
            </a:r>
            <a:r>
              <a:rPr lang="en-IN" b="1" dirty="0">
                <a:solidFill>
                  <a:srgbClr val="0000FF"/>
                </a:solidFill>
                <a:latin typeface=""/>
              </a:rPr>
              <a:t>(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dirty="0">
                <a:latin typeface=""/>
              </a:rPr>
              <a:t>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"length=",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.d1)     </a:t>
            </a:r>
          </a:p>
          <a:p>
            <a:r>
              <a:rPr lang="en-IN" dirty="0">
                <a:latin typeface=""/>
              </a:rPr>
              <a:t> 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"breadth=",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self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.d2)</a:t>
            </a:r>
          </a:p>
          <a:p>
            <a:r>
              <a:rPr lang="en-IN" dirty="0">
                <a:latin typeface=""/>
              </a:rPr>
              <a:t>r </a:t>
            </a:r>
            <a:r>
              <a:rPr lang="en-IN" dirty="0">
                <a:solidFill>
                  <a:srgbClr val="666666"/>
                </a:solidFill>
                <a:latin typeface=""/>
              </a:rPr>
              <a:t>= Rectangle(2,5)</a:t>
            </a:r>
          </a:p>
          <a:p>
            <a:r>
              <a:rPr lang="en-IN" i="1" dirty="0">
                <a:solidFill>
                  <a:srgbClr val="408080"/>
                </a:solidFill>
                <a:latin typeface=""/>
              </a:rPr>
              <a:t>#print( </a:t>
            </a:r>
            <a:r>
              <a:rPr lang="en-IN" i="1" dirty="0" err="1">
                <a:solidFill>
                  <a:srgbClr val="408080"/>
                </a:solidFill>
                <a:latin typeface=""/>
              </a:rPr>
              <a:t>isinstance</a:t>
            </a:r>
            <a:r>
              <a:rPr lang="en-IN" i="1" dirty="0">
                <a:solidFill>
                  <a:srgbClr val="408080"/>
                </a:solidFill>
                <a:latin typeface=""/>
              </a:rPr>
              <a:t>(r, Figure))</a:t>
            </a:r>
          </a:p>
          <a:p>
            <a:r>
              <a:rPr lang="en-IN" dirty="0" err="1">
                <a:latin typeface=""/>
              </a:rPr>
              <a:t>r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.getDim</a:t>
            </a:r>
            <a:r>
              <a:rPr lang="en-IN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"Area of a Rectangle=",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r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.area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dirty="0" err="1">
                <a:latin typeface=""/>
              </a:rPr>
              <a:t>r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.demo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CD3CC-AC8E-4699-AEE6-E04FC5EEB869}"/>
              </a:ext>
            </a:extLst>
          </p:cNvPr>
          <p:cNvSpPr txBox="1"/>
          <p:nvPr/>
        </p:nvSpPr>
        <p:spPr>
          <a:xfrm>
            <a:off x="4745978" y="18655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length= 2</a:t>
            </a:r>
          </a:p>
          <a:p>
            <a:r>
              <a:rPr lang="en-US" sz="1600" dirty="0"/>
              <a:t>breadth= 5</a:t>
            </a:r>
          </a:p>
          <a:p>
            <a:r>
              <a:rPr lang="en-US" sz="1600" dirty="0"/>
              <a:t>Area of a Rectangle= 10</a:t>
            </a:r>
          </a:p>
          <a:p>
            <a:r>
              <a:rPr lang="en-US" sz="1600" dirty="0"/>
              <a:t>Hello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4179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Resolution Order(MRO)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172504" y="737488"/>
            <a:ext cx="87989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i="0" dirty="0">
                <a:solidFill>
                  <a:srgbClr val="FF0066"/>
                </a:solidFill>
                <a:effectLst/>
                <a:latin typeface="+mj-lt"/>
              </a:rPr>
              <a:t>MRO</a:t>
            </a:r>
            <a:r>
              <a:rPr lang="en-US" sz="2200" b="0" i="0" dirty="0">
                <a:solidFill>
                  <a:srgbClr val="FF0066"/>
                </a:solidFill>
                <a:effectLst/>
                <a:latin typeface="+mj-lt"/>
              </a:rPr>
              <a:t> is a concept used in inheritance.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FFC000"/>
                </a:solidFill>
                <a:effectLst/>
                <a:latin typeface="+mj-lt"/>
              </a:rPr>
              <a:t>It is the order in which a method is searched for in a classes hierarchy.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3D3D4E"/>
                </a:solidFill>
                <a:effectLst/>
                <a:latin typeface="+mj-lt"/>
              </a:rPr>
              <a:t>In Python, the MRO is from </a:t>
            </a:r>
            <a:r>
              <a:rPr lang="en-US" sz="2200" b="1" i="0" dirty="0">
                <a:solidFill>
                  <a:srgbClr val="00B050"/>
                </a:solidFill>
                <a:effectLst/>
                <a:latin typeface="+mj-lt"/>
              </a:rPr>
              <a:t>bottom to top and left to right</a:t>
            </a:r>
            <a:r>
              <a:rPr lang="en-US" sz="2200" b="0" i="0" dirty="0">
                <a:solidFill>
                  <a:srgbClr val="3D3D4E"/>
                </a:solidFill>
                <a:effectLst/>
                <a:latin typeface="+mj-lt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At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+mj-lt"/>
              </a:rPr>
              <a:t>first, the method is searched in the class of the object.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FF6600"/>
                </a:solidFill>
                <a:effectLst/>
                <a:latin typeface="+mj-lt"/>
              </a:rPr>
              <a:t>If it’s not found, it is searched in the immediate super class.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3D3D4E"/>
                </a:solidFill>
                <a:effectLst/>
                <a:latin typeface="+mj-lt"/>
              </a:rPr>
              <a:t>In the case of multiple super classes, </a:t>
            </a:r>
            <a:r>
              <a:rPr lang="en-US" sz="2200" b="1" i="0" dirty="0">
                <a:solidFill>
                  <a:srgbClr val="7030A0"/>
                </a:solidFill>
                <a:effectLst/>
                <a:latin typeface="+mj-lt"/>
              </a:rPr>
              <a:t>it is searched left to right.</a:t>
            </a:r>
            <a:endParaRPr lang="en-US" sz="2200" b="1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910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Resolution Order(MRO)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0E9E-968F-4502-8D0D-7AE27B43256F}"/>
              </a:ext>
            </a:extLst>
          </p:cNvPr>
          <p:cNvSpPr txBox="1"/>
          <p:nvPr/>
        </p:nvSpPr>
        <p:spPr>
          <a:xfrm>
            <a:off x="172504" y="737488"/>
            <a:ext cx="4075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dirty="0">
                <a:solidFill>
                  <a:srgbClr val="FF0066"/>
                </a:solidFill>
                <a:effectLst/>
                <a:latin typeface="+mj-lt"/>
              </a:rPr>
              <a:t>Example: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method(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A.method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() called")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B(A):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method(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B.method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() called")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b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B()</a:t>
            </a:r>
          </a:p>
          <a:p>
            <a:r>
              <a:rPr lang="en-IN" sz="1800" dirty="0" err="1">
                <a:latin typeface=""/>
              </a:rPr>
              <a:t>b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.method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pPr algn="just"/>
            <a:endParaRPr lang="en-US" sz="1800" b="1" dirty="0">
              <a:solidFill>
                <a:srgbClr val="7030A0"/>
              </a:solidFill>
              <a:latin typeface="+mj-lt"/>
            </a:endParaRPr>
          </a:p>
          <a:p>
            <a:pPr algn="just"/>
            <a:endParaRPr lang="en-US" sz="18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49729-A494-45BF-BDFB-E8D70294006A}"/>
              </a:ext>
            </a:extLst>
          </p:cNvPr>
          <p:cNvSpPr txBox="1"/>
          <p:nvPr/>
        </p:nvSpPr>
        <p:spPr>
          <a:xfrm>
            <a:off x="5498538" y="1962179"/>
            <a:ext cx="24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B.method</a:t>
            </a:r>
            <a:r>
              <a:rPr lang="en-IN" sz="1800" dirty="0"/>
              <a:t>() called</a:t>
            </a:r>
          </a:p>
        </p:txBody>
      </p:sp>
    </p:spTree>
    <p:extLst>
      <p:ext uri="{BB962C8B-B14F-4D97-AF65-F5344CB8AC3E}">
        <p14:creationId xmlns:p14="http://schemas.microsoft.com/office/powerpoint/2010/main" val="3282332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72" y="-2555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157161" y="30579"/>
            <a:ext cx="6368431" cy="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Resolution Order(MRO)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DB76-069A-47E1-B8F6-98E4CCA836AA}"/>
              </a:ext>
            </a:extLst>
          </p:cNvPr>
          <p:cNvSpPr txBox="1"/>
          <p:nvPr/>
        </p:nvSpPr>
        <p:spPr>
          <a:xfrm>
            <a:off x="376280" y="1068553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method(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A.method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() called")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B: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endParaRPr lang="en-IN" sz="1800" dirty="0">
              <a:latin typeface=""/>
            </a:endParaRP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C(B, A):</a:t>
            </a:r>
          </a:p>
          <a:p>
            <a:r>
              <a:rPr lang="en-IN" sz="1800" dirty="0">
                <a:latin typeface=""/>
              </a:rPr>
              <a:t>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pass</a:t>
            </a:r>
          </a:p>
          <a:p>
            <a:endParaRPr lang="en-IN" sz="1800" dirty="0">
              <a:latin typeface=""/>
            </a:endParaRPr>
          </a:p>
          <a:p>
            <a:r>
              <a:rPr lang="en-IN" sz="1800" dirty="0">
                <a:latin typeface=""/>
              </a:rPr>
              <a:t>c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C()</a:t>
            </a:r>
          </a:p>
          <a:p>
            <a:r>
              <a:rPr lang="en-IN" sz="1800" dirty="0" err="1">
                <a:latin typeface=""/>
              </a:rPr>
              <a:t>c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.method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E0EE-7EB3-4E18-8B2A-3389ABEB6A2A}"/>
              </a:ext>
            </a:extLst>
          </p:cNvPr>
          <p:cNvSpPr txBox="1"/>
          <p:nvPr/>
        </p:nvSpPr>
        <p:spPr>
          <a:xfrm>
            <a:off x="4891635" y="24178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A.method</a:t>
            </a:r>
            <a:r>
              <a:rPr lang="en-IN" sz="1800" dirty="0"/>
              <a:t>() called</a:t>
            </a:r>
          </a:p>
        </p:txBody>
      </p:sp>
    </p:spTree>
    <p:extLst>
      <p:ext uri="{BB962C8B-B14F-4D97-AF65-F5344CB8AC3E}">
        <p14:creationId xmlns:p14="http://schemas.microsoft.com/office/powerpoint/2010/main" val="40795375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https://www.programiz.com/python-programming/class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https://www.programiz.com/python-programming/operator-overloading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https://www.geeksforgeeks.org/method-overriding-in-python/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Interface concept: </a:t>
            </a:r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https://www.educba.com/interface-in-python/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https://pythonguides.com/python-interface/</a:t>
            </a:r>
          </a:p>
          <a:p>
            <a:r>
              <a:rPr lang="en-IN" sz="1800" dirty="0" err="1">
                <a:latin typeface="Calibri" panose="020F0502020204030204" pitchFamily="34" charset="0"/>
                <a:cs typeface="Mangal" panose="02040503050203030202" pitchFamily="18" charset="0"/>
              </a:rPr>
              <a:t>Iterator:https</a:t>
            </a:r>
            <a:r>
              <a:rPr lang="en-IN" sz="1800" dirty="0">
                <a:latin typeface="Calibri" panose="020F0502020204030204" pitchFamily="34" charset="0"/>
                <a:cs typeface="Mangal" panose="02040503050203030202" pitchFamily="18" charset="0"/>
              </a:rPr>
              <a:t>://www.tutorialgateway.org/python-iterator/</a:t>
            </a:r>
          </a:p>
          <a:p>
            <a:r>
              <a:rPr lang="en-IN" sz="1800">
                <a:latin typeface="Calibri" panose="020F0502020204030204" pitchFamily="34" charset="0"/>
                <a:cs typeface="Mangal" panose="02040503050203030202" pitchFamily="18" charset="0"/>
              </a:rPr>
              <a:t>https://www.educative.io/edpresso/what-is-mro-in-python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4C1E8-4E5D-4A8E-8EE0-46940992AF5D}"/>
              </a:ext>
            </a:extLst>
          </p:cNvPr>
          <p:cNvSpPr txBox="1"/>
          <p:nvPr/>
        </p:nvSpPr>
        <p:spPr>
          <a:xfrm>
            <a:off x="1916275" y="2204452"/>
            <a:ext cx="4839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By the end of this tutorial you will be able to: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a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Define what is a 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do object instantiation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52C33"/>
                </a:solidFill>
                <a:effectLst/>
                <a:latin typeface="Open Sans" panose="020B0606030504020204" pitchFamily="34" charset="0"/>
              </a:rPr>
              <a:t>Describe how to create instance attributes in Python</a:t>
            </a:r>
          </a:p>
        </p:txBody>
      </p:sp>
    </p:spTree>
    <p:extLst>
      <p:ext uri="{BB962C8B-B14F-4D97-AF65-F5344CB8AC3E}">
        <p14:creationId xmlns:p14="http://schemas.microsoft.com/office/powerpoint/2010/main" val="1599309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  <a:latin typeface="+mj-lt"/>
              </a:rPr>
              <a:t>THANKS!</a:t>
            </a:r>
            <a:endParaRPr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Any questions?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+mj-lt"/>
              </a:rPr>
              <a:t>You can find me at</a:t>
            </a:r>
            <a:endParaRPr sz="2400" dirty="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>
                <a:latin typeface="+mj-lt"/>
              </a:rPr>
              <a:t>manish_ratilal2002@yahoo.com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896183"/>
            <a:ext cx="88607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“Class” Keyword :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With the class keyword, we can create a Python class.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 </a:t>
            </a:r>
            <a:r>
              <a:rPr lang="en-US" altLang="en-US" sz="1800" b="1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ClassName</a:t>
            </a: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		 'Optional class documentation string'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			</a:t>
            </a:r>
            <a:r>
              <a:rPr lang="en-US" altLang="en-US" sz="1800" b="1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class_body</a:t>
            </a: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class has a documentation string, which can be accessed via </a:t>
            </a:r>
            <a:r>
              <a:rPr lang="en-US" altLang="en-US" sz="1800" b="1" dirty="0" err="1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ClassName</a:t>
            </a:r>
            <a:r>
              <a:rPr lang="en-US" altLang="en-US" sz="1800" b="1" dirty="0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.__doc__.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1800" b="1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class_body</a:t>
            </a: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defines class members, data attributes and functions.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	class 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BookStore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		      pass               </a:t>
            </a:r>
            <a:r>
              <a:rPr lang="en-US" altLang="en-US" sz="1800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if we don’t want to write body at present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en-US" altLang="en-US" sz="1800" b="1" dirty="0">
              <a:solidFill>
                <a:srgbClr val="7030A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718123"/>
            <a:ext cx="8860779" cy="399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  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Self keyword</a:t>
            </a:r>
            <a:endParaRPr lang="en-IN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provides the “self” keyword to represent the instance of a class which invokes the method. </a:t>
            </a: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is implicitly the first argument to the __</a:t>
            </a:r>
            <a:r>
              <a:rPr lang="en-US" sz="1800" dirty="0" err="1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 method in every Python class. </a:t>
            </a:r>
          </a:p>
          <a:p>
            <a:pPr algn="just" fontAlgn="base">
              <a:spcAft>
                <a:spcPts val="965"/>
              </a:spcAft>
            </a:pPr>
            <a:r>
              <a:rPr lang="en-US" sz="1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US" sz="1800" dirty="0">
                <a:solidFill>
                  <a:srgbClr val="4D4D4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It is </a:t>
            </a:r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equivalent to the 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this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pointer </a:t>
            </a:r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 C++ and the 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this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reference </a:t>
            </a:r>
            <a:r>
              <a:rPr lang="en-US" sz="18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 Java and C#.</a:t>
            </a:r>
            <a:endParaRPr lang="en-IN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3.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__init__ ( )  =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constructor in Python</a:t>
            </a:r>
            <a:endParaRPr lang="en-IN" sz="1800" b="1" i="1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“__</a:t>
            </a:r>
            <a:r>
              <a:rPr lang="en-US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__()” is a unique method associated with every Python class.</a:t>
            </a:r>
            <a:endParaRPr lang="en-IN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calls it automatically for every object created from the class. Its purpose is to initialize the class attributes with user-supplied values.</a:t>
            </a:r>
            <a:endParaRPr lang="en-IN" sz="18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 fontAlgn="base">
              <a:spcBef>
                <a:spcPts val="0"/>
              </a:spcBef>
              <a:spcAft>
                <a:spcPts val="965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commonly known as Constructor in object-oriented programming. </a:t>
            </a:r>
            <a:endParaRPr lang="en-IN" sz="1800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 oriented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41610" y="718123"/>
            <a:ext cx="8860779" cy="266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Example: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class 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BookStore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init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__(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self):</a:t>
            </a:r>
          </a:p>
          <a:p>
            <a:r>
              <a:rPr lang="en-US" sz="1800" dirty="0">
                <a:latin typeface="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"Welcome to __</a:t>
            </a:r>
            <a:r>
              <a:rPr lang="en-US" sz="1800" b="1" dirty="0" err="1">
                <a:solidFill>
                  <a:srgbClr val="BA2121"/>
                </a:solidFill>
                <a:latin typeface=""/>
              </a:rPr>
              <a:t>init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__() constructor...")</a:t>
            </a:r>
          </a:p>
          <a:p>
            <a:r>
              <a:rPr lang="en-IN" sz="1800" dirty="0">
                <a:latin typeface=""/>
              </a:rPr>
              <a:t>       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#(instance)object creation</a:t>
            </a:r>
          </a:p>
          <a:p>
            <a:r>
              <a:rPr lang="en-IN" sz="1800" dirty="0">
                <a:latin typeface=""/>
              </a:rPr>
              <a:t>B1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BookStore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pPr marR="0" lvl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FF00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D96E3-3AF8-424E-AE32-D4581F3BC8FC}"/>
              </a:ext>
            </a:extLst>
          </p:cNvPr>
          <p:cNvSpPr txBox="1"/>
          <p:nvPr/>
        </p:nvSpPr>
        <p:spPr>
          <a:xfrm>
            <a:off x="2314321" y="33865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Welcome to __</a:t>
            </a:r>
            <a:r>
              <a:rPr lang="en-IN" sz="1600" b="1" dirty="0" err="1">
                <a:solidFill>
                  <a:srgbClr val="002060"/>
                </a:solidFill>
              </a:rPr>
              <a:t>init</a:t>
            </a:r>
            <a:r>
              <a:rPr lang="en-IN" sz="1600" b="1" dirty="0">
                <a:solidFill>
                  <a:srgbClr val="002060"/>
                </a:solidFill>
              </a:rPr>
              <a:t>__() constructor...</a:t>
            </a:r>
          </a:p>
        </p:txBody>
      </p:sp>
    </p:spTree>
    <p:extLst>
      <p:ext uri="{BB962C8B-B14F-4D97-AF65-F5344CB8AC3E}">
        <p14:creationId xmlns:p14="http://schemas.microsoft.com/office/powerpoint/2010/main" val="1186790923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AC0FCDDB419E41B0E3DF0624D341D0" ma:contentTypeVersion="2" ma:contentTypeDescription="Create a new document." ma:contentTypeScope="" ma:versionID="161ac44f9b2c368503a437938d8aab13">
  <xsd:schema xmlns:xsd="http://www.w3.org/2001/XMLSchema" xmlns:xs="http://www.w3.org/2001/XMLSchema" xmlns:p="http://schemas.microsoft.com/office/2006/metadata/properties" xmlns:ns2="cd629af8-7c8d-4c27-b945-2737d479d939" targetNamespace="http://schemas.microsoft.com/office/2006/metadata/properties" ma:root="true" ma:fieldsID="1f83f81c487951d8b051ce1dbc0e4c2c" ns2:_="">
    <xsd:import namespace="cd629af8-7c8d-4c27-b945-2737d479d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29af8-7c8d-4c27-b945-2737d479d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0DFE2E-91A7-42CE-B8CF-D8E837848744}"/>
</file>

<file path=customXml/itemProps2.xml><?xml version="1.0" encoding="utf-8"?>
<ds:datastoreItem xmlns:ds="http://schemas.openxmlformats.org/officeDocument/2006/customXml" ds:itemID="{197E8134-E252-47C9-9CF9-79852D720A46}"/>
</file>

<file path=customXml/itemProps3.xml><?xml version="1.0" encoding="utf-8"?>
<ds:datastoreItem xmlns:ds="http://schemas.openxmlformats.org/officeDocument/2006/customXml" ds:itemID="{A5C92B0D-7CD5-43E5-BA6F-992673900487}"/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4566</Words>
  <Application>Microsoft Office PowerPoint</Application>
  <PresentationFormat>On-screen Show (16:9)</PresentationFormat>
  <Paragraphs>628</Paragraphs>
  <Slides>67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Roboto</vt:lpstr>
      <vt:lpstr>Arial</vt:lpstr>
      <vt:lpstr>Cambria</vt:lpstr>
      <vt:lpstr>Times New Roman</vt:lpstr>
      <vt:lpstr>verdana</vt:lpstr>
      <vt:lpstr>Montserrat</vt:lpstr>
      <vt:lpstr>Open Sans</vt:lpstr>
      <vt:lpstr>Wingdings</vt:lpstr>
      <vt:lpstr>Calibri</vt:lpstr>
      <vt:lpstr>Aemelia template</vt:lpstr>
      <vt:lpstr>Python OOP Concepts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458</cp:revision>
  <dcterms:modified xsi:type="dcterms:W3CDTF">2021-06-02T03:33:35Z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0x010100EFAC0FCDDB419E41B0E3DF0624D341D0</vt:lpwstr>
  </property>
</Properties>
</file>