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4B73-19CD-E0AE-027C-7DD9569C7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048F6-44B2-6D1A-3E37-324FEAE77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5AC05-A61A-4D25-AC81-6CD462B0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C659-1E7E-4100-B32D-62FC0FAC8F30}" type="datetimeFigureOut">
              <a:rPr lang="en-ZA" smtClean="0"/>
              <a:t>2022/11/16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77BA9-C0EE-2400-0E0A-7F38ACEB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AEB14-3C8E-E17F-7952-D8D4C28C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9E8C-6223-44A6-96C4-57565EFF930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041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99F9-BB00-CD9D-92E2-5252BB7A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E2B74-BE2C-451E-1463-B68010346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09DC2-7C68-9164-9B0A-4508FA3C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C659-1E7E-4100-B32D-62FC0FAC8F30}" type="datetimeFigureOut">
              <a:rPr lang="en-ZA" smtClean="0"/>
              <a:t>2022/11/16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619D2-2D56-5CF6-644D-A8F6D131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BD19-533A-B0AC-39D9-23D86EF2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9E8C-6223-44A6-96C4-57565EFF930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111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4009A-4930-064A-F6A6-ADB74C1D3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8DCE3-09A9-647B-572F-31270EE32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08548-E03B-DEEC-94A7-A861FC78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C659-1E7E-4100-B32D-62FC0FAC8F30}" type="datetimeFigureOut">
              <a:rPr lang="en-ZA" smtClean="0"/>
              <a:t>2022/11/16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1EBB6-F4E0-375E-C2AA-C6925BF2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2D9A4-B7C4-7446-4D7E-E0151545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9E8C-6223-44A6-96C4-57565EFF930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487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ECB0-2DC2-441F-4F37-E0EFB780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8411-B2C2-D45C-7CC7-080BA41C0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77707-6E21-DC6E-C46D-9D2F4F90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C659-1E7E-4100-B32D-62FC0FAC8F30}" type="datetimeFigureOut">
              <a:rPr lang="en-ZA" smtClean="0"/>
              <a:t>2022/11/16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5DF5-7249-1866-F9C4-A7286C15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6AA9D-F810-FCC7-E952-4512DBC9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9E8C-6223-44A6-96C4-57565EFF930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765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794C-1181-D4D7-2D9C-B6B4DEEB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867E0-C6E6-7B6A-3040-CEC846238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50EAC-D17A-6497-9817-0B5776CA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C659-1E7E-4100-B32D-62FC0FAC8F30}" type="datetimeFigureOut">
              <a:rPr lang="en-ZA" smtClean="0"/>
              <a:t>2022/11/16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7510-CAA4-A4B9-3AFE-5E0B706E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215A4-617E-36D1-F65B-BB311CF8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9E8C-6223-44A6-96C4-57565EFF930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959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A03C-EC0D-434E-F026-81A5C2B9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6236B-160F-80DB-9D0A-091CE79AA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9DD7B-6D34-47CE-692F-A3655D0EC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3281E-D50A-74C7-1C88-C4435D19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C659-1E7E-4100-B32D-62FC0FAC8F30}" type="datetimeFigureOut">
              <a:rPr lang="en-ZA" smtClean="0"/>
              <a:t>2022/11/16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B7D33-B9E7-C8B4-577B-384B5E7D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700CA-ECA1-A6F0-677D-965C7402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9E8C-6223-44A6-96C4-57565EFF930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39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44A0-6475-DA91-0961-8129A650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FE7E-9912-DC80-964C-2EF5591B9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3E617-4964-DF55-845A-1DD3CA5E6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3AA52-5892-D2EE-8E0C-B951F0FA6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B7C4-257D-64F1-BA3D-952F30CCD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D23EB8-7B60-5DC8-D19A-EF73A199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C659-1E7E-4100-B32D-62FC0FAC8F30}" type="datetimeFigureOut">
              <a:rPr lang="en-ZA" smtClean="0"/>
              <a:t>2022/11/16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4D3A4-EBDB-AEC0-95B5-C28A8C3C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ACC10F-E9EC-4237-6D67-9BC8BD7B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9E8C-6223-44A6-96C4-57565EFF930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171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DA16-709A-954A-84F3-99073E9A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7F133-D397-BEDC-FB43-7CC53E38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C659-1E7E-4100-B32D-62FC0FAC8F30}" type="datetimeFigureOut">
              <a:rPr lang="en-ZA" smtClean="0"/>
              <a:t>2022/11/16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75F09-7F23-CD1C-E50E-C131A0A8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6EACF-5C57-D41E-F22E-B855FCC4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9E8C-6223-44A6-96C4-57565EFF930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353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F290F-57CA-6659-39E1-B85E92A7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C659-1E7E-4100-B32D-62FC0FAC8F30}" type="datetimeFigureOut">
              <a:rPr lang="en-ZA" smtClean="0"/>
              <a:t>2022/11/16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FDCFB-D67B-EAF8-1475-BA584264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98CE9-FB61-5312-5A5F-6B8FB7A7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9E8C-6223-44A6-96C4-57565EFF930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040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0C27-2FFD-AF21-16EF-7D7DDEA4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A12FD-93F3-ECB5-F7E9-6B6F85FDF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28D86-5BBE-3E73-8EF6-7FA214D7C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BA7D5-A031-6E5E-AF44-FC916FA9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C659-1E7E-4100-B32D-62FC0FAC8F30}" type="datetimeFigureOut">
              <a:rPr lang="en-ZA" smtClean="0"/>
              <a:t>2022/11/16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259AA-D2E3-9B4C-6748-4592249C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95946-9AAF-A792-8984-9F2987D9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9E8C-6223-44A6-96C4-57565EFF930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75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902F-BE7E-A327-5350-0E182BF8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AC291-5B4B-13A2-EC5C-22E29FF59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87895-2F1B-09E9-DAFD-5F67B89E6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EDD5A-C6D9-725B-7C2C-DA42A1C2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C659-1E7E-4100-B32D-62FC0FAC8F30}" type="datetimeFigureOut">
              <a:rPr lang="en-ZA" smtClean="0"/>
              <a:t>2022/11/16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9F541-3729-BF00-0E4E-07C1A6F6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55176-C6F0-B15F-2239-AE7EF63A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9E8C-6223-44A6-96C4-57565EFF930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046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C1B75-00E2-CDF7-C2B6-B1E84EE67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5B6E2-0873-3DF2-1379-E479BEADC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A6F58-FD11-DE75-EC5D-A23EAE689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4C659-1E7E-4100-B32D-62FC0FAC8F30}" type="datetimeFigureOut">
              <a:rPr lang="en-ZA" smtClean="0"/>
              <a:t>2022/11/16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ED7B5-0347-3FBA-A760-E01D74DAB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92A-0565-7B12-7B27-B4DD3ABED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A9E8C-6223-44A6-96C4-57565EFF930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43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55B1-5BE7-7557-5EC1-295C1216E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0" i="0" u="none" strike="noStrike" baseline="0" dirty="0">
                <a:latin typeface="Times-Roman"/>
              </a:rPr>
              <a:t>Presented by: Ishaque Ramedies</a:t>
            </a:r>
            <a:br>
              <a:rPr lang="en-US" sz="4000" b="0" i="0" u="none" strike="noStrike" baseline="0" dirty="0">
                <a:latin typeface="Times-Roman"/>
              </a:rPr>
            </a:br>
            <a:br>
              <a:rPr lang="en-US" sz="4000" b="0" i="0" u="none" strike="noStrike" baseline="0" dirty="0">
                <a:latin typeface="Times-Roman"/>
              </a:rPr>
            </a:br>
            <a:r>
              <a:rPr lang="en-US" sz="4000" b="0" i="0" u="none" strike="noStrike" baseline="0" dirty="0">
                <a:latin typeface="Times-Roman"/>
              </a:rPr>
              <a:t>A school intercom system</a:t>
            </a:r>
            <a:endParaRPr lang="en-ZA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90924-D389-E255-A23F-329EE2680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Z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/>
              <a:t>Text-to-Speech synthesizer, profanity 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/>
              <a:t>Benefits the visually impaired, or illiterate people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/>
              <a:t>Remote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1487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8B63-CF15-94B8-D168-ABB946FD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evaluation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E5B85-B73B-56B4-CE18-735CF130A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Third requirement: 100% explicit profanity filtering accuracy.</a:t>
            </a:r>
          </a:p>
          <a:p>
            <a:pPr lvl="1"/>
            <a:r>
              <a:rPr lang="en-US" dirty="0"/>
              <a:t>Since a lookup table is used with a predefined list of profanity, the resulting accuracy will always be 100%.</a:t>
            </a:r>
          </a:p>
          <a:p>
            <a:pPr lvl="1"/>
            <a:endParaRPr lang="en-ZA" dirty="0"/>
          </a:p>
          <a:p>
            <a:r>
              <a:rPr lang="en-ZA" dirty="0"/>
              <a:t>Fourth requirement: Email display feature.</a:t>
            </a:r>
          </a:p>
          <a:p>
            <a:pPr lvl="1"/>
            <a:r>
              <a:rPr lang="en-ZA" dirty="0"/>
              <a:t>The text of the email is displayed through a browser, and it can be visually confirmed whether it aligns with the inbox of the intercom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9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15F6C-1852-1A03-35F0-2458DF71F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99"/>
            <a:ext cx="10515600" cy="1325563"/>
          </a:xfrm>
        </p:spPr>
        <p:txBody>
          <a:bodyPr/>
          <a:lstStyle/>
          <a:p>
            <a:r>
              <a:rPr lang="en-ZA" dirty="0"/>
              <a:t>How is this done?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E2EEF0-5B8D-7452-6FD8-6172209BA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63" y="3021090"/>
            <a:ext cx="10083073" cy="1484001"/>
          </a:xfrm>
        </p:spPr>
      </p:pic>
    </p:spTree>
    <p:extLst>
      <p:ext uri="{BB962C8B-B14F-4D97-AF65-F5344CB8AC3E}">
        <p14:creationId xmlns:p14="http://schemas.microsoft.com/office/powerpoint/2010/main" val="118224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DB177-4B04-C994-59BF-A97DF287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Natural Language Processing (NLP)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C086-BA42-DD04-0272-5E06A8786D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Units:</a:t>
            </a:r>
          </a:p>
          <a:p>
            <a:r>
              <a:rPr lang="en-ZA" dirty="0"/>
              <a:t>Tokenization</a:t>
            </a:r>
          </a:p>
          <a:p>
            <a:r>
              <a:rPr lang="en-ZA" dirty="0"/>
              <a:t>Part-of-Speech tagging</a:t>
            </a:r>
          </a:p>
          <a:p>
            <a:r>
              <a:rPr lang="en-ZA" dirty="0"/>
              <a:t>Normalisation</a:t>
            </a:r>
          </a:p>
          <a:p>
            <a:r>
              <a:rPr lang="en-ZA" dirty="0"/>
              <a:t>Phonetic transcription</a:t>
            </a:r>
          </a:p>
          <a:p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74A72-D5E7-E481-C7B1-B1F60ED8B4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Algorithms:</a:t>
            </a:r>
          </a:p>
          <a:p>
            <a:r>
              <a:rPr lang="en-ZA" dirty="0"/>
              <a:t>Hidden-Markov Model</a:t>
            </a:r>
          </a:p>
          <a:p>
            <a:r>
              <a:rPr lang="en-ZA" dirty="0"/>
              <a:t>Viterbi Algorithm</a:t>
            </a:r>
          </a:p>
          <a:p>
            <a:r>
              <a:rPr lang="en-ZA" dirty="0"/>
              <a:t>Generic Lookup Tables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1171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48AD-84D3-8F31-7071-7657BCA2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Digital signal processing - Synthesizer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3C925-8056-DADF-6D55-D8FABACAC5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Features:</a:t>
            </a:r>
          </a:p>
          <a:p>
            <a:r>
              <a:rPr lang="en-ZA" dirty="0"/>
              <a:t>Synthesizes the phonemes of words:</a:t>
            </a:r>
          </a:p>
          <a:p>
            <a:r>
              <a:rPr lang="en-ZA" dirty="0"/>
              <a:t>Hello -&gt; ‘H’, ‘AE’, ‘L’, ‘OW’</a:t>
            </a:r>
          </a:p>
          <a:p>
            <a:r>
              <a:rPr lang="en-ZA" dirty="0"/>
              <a:t>Lexicon is required</a:t>
            </a:r>
          </a:p>
          <a:p>
            <a:r>
              <a:rPr lang="en-ZA" dirty="0"/>
              <a:t>Synthesizer models the formants of phonemes.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55C6F-FB27-E1AA-BD34-C021C62762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Components:</a:t>
            </a:r>
          </a:p>
          <a:p>
            <a:r>
              <a:rPr lang="en-ZA" dirty="0"/>
              <a:t>Digital resonators</a:t>
            </a:r>
          </a:p>
          <a:p>
            <a:r>
              <a:rPr lang="en-ZA" dirty="0"/>
              <a:t>Amplifiers</a:t>
            </a:r>
          </a:p>
          <a:p>
            <a:r>
              <a:rPr lang="en-ZA" dirty="0"/>
              <a:t>Low-pass resonators</a:t>
            </a:r>
          </a:p>
          <a:p>
            <a:r>
              <a:rPr lang="en-ZA" dirty="0"/>
              <a:t>Impulse generators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6704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05CA0-7079-AB12-7B59-5E32A982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Problems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9393B-127E-11E6-946B-DA100688F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Data collection</a:t>
            </a:r>
          </a:p>
          <a:p>
            <a:pPr lvl="1"/>
            <a:r>
              <a:rPr lang="en-ZA" dirty="0"/>
              <a:t>Time consuming</a:t>
            </a:r>
          </a:p>
          <a:p>
            <a:pPr lvl="1"/>
            <a:r>
              <a:rPr lang="en-ZA" dirty="0"/>
              <a:t>Has to be accurate</a:t>
            </a:r>
          </a:p>
          <a:p>
            <a:pPr lvl="1"/>
            <a:r>
              <a:rPr lang="en-ZA" dirty="0"/>
              <a:t>E.g. Lexicons should have POS, syllable stress, and phonetic descriptions.</a:t>
            </a:r>
          </a:p>
          <a:p>
            <a:r>
              <a:rPr lang="en-ZA" dirty="0"/>
              <a:t>Consonant synthesis</a:t>
            </a:r>
          </a:p>
          <a:p>
            <a:pPr lvl="1"/>
            <a:r>
              <a:rPr lang="en-ZA" dirty="0"/>
              <a:t>Don’t explicitly follow the same rules as vowels.</a:t>
            </a:r>
          </a:p>
          <a:p>
            <a:pPr lvl="1"/>
            <a:r>
              <a:rPr lang="en-ZA" dirty="0"/>
              <a:t>Consist of a large number of tuning parameters.</a:t>
            </a:r>
          </a:p>
          <a:p>
            <a:r>
              <a:rPr lang="en-ZA" dirty="0"/>
              <a:t>Tuning</a:t>
            </a:r>
          </a:p>
          <a:p>
            <a:pPr lvl="1"/>
            <a:r>
              <a:rPr lang="en-ZA" dirty="0"/>
              <a:t>Synthesis cannot be achieved by simply modelling the formants, other parameters have to be considered (a very intricate process).</a:t>
            </a:r>
          </a:p>
        </p:txBody>
      </p:sp>
    </p:spTree>
    <p:extLst>
      <p:ext uri="{BB962C8B-B14F-4D97-AF65-F5344CB8AC3E}">
        <p14:creationId xmlns:p14="http://schemas.microsoft.com/office/powerpoint/2010/main" val="8257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1222-D430-0397-0C9A-B824A50C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Results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906FA-1282-7B6A-B73A-2D19C8472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First requirement: Synthesized speech and normal speech should sound similar.</a:t>
            </a:r>
          </a:p>
          <a:p>
            <a:r>
              <a:rPr lang="en-ZA" dirty="0"/>
              <a:t>How to get this?</a:t>
            </a:r>
          </a:p>
          <a:p>
            <a:pPr lvl="1"/>
            <a:r>
              <a:rPr lang="en-ZA" dirty="0"/>
              <a:t>The outputs of both forms of speech is recorded.</a:t>
            </a:r>
          </a:p>
          <a:p>
            <a:pPr lvl="1"/>
            <a:r>
              <a:rPr lang="en-ZA" dirty="0"/>
              <a:t>The recorded speech is displayed on visualisation software (</a:t>
            </a:r>
            <a:r>
              <a:rPr lang="en-ZA" dirty="0" err="1"/>
              <a:t>Praat</a:t>
            </a:r>
            <a:r>
              <a:rPr lang="en-ZA" dirty="0"/>
              <a:t>).</a:t>
            </a:r>
          </a:p>
          <a:p>
            <a:pPr lvl="1"/>
            <a:r>
              <a:rPr lang="en-ZA" dirty="0"/>
              <a:t>The features of both speech signals are compared.</a:t>
            </a:r>
          </a:p>
        </p:txBody>
      </p:sp>
    </p:spTree>
    <p:extLst>
      <p:ext uri="{BB962C8B-B14F-4D97-AF65-F5344CB8AC3E}">
        <p14:creationId xmlns:p14="http://schemas.microsoft.com/office/powerpoint/2010/main" val="49398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CA1B-BBBC-EF80-33C3-FD2A0C2C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 output (Qualification test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F8343-6168-72BB-A255-430EC2831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Synthesizer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5C6936-CDFA-C33F-A049-CE22B607FC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67" y="2505075"/>
            <a:ext cx="5042828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4B3C4-BBD6-9EFA-1A65-018005D43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dirty="0"/>
              <a:t>Natural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F656243-C015-05E5-F392-4B7E1513C12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509" y="2505075"/>
            <a:ext cx="5146569" cy="3684588"/>
          </a:xfrm>
        </p:spPr>
      </p:pic>
    </p:spTree>
    <p:extLst>
      <p:ext uri="{BB962C8B-B14F-4D97-AF65-F5344CB8AC3E}">
        <p14:creationId xmlns:p14="http://schemas.microsoft.com/office/powerpoint/2010/main" val="280421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A5E8-CB6D-A062-8E16-8BA752BD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Results and 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A7AF1B-87EE-8085-BE4F-A8872E531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2079" y="1895986"/>
            <a:ext cx="5547841" cy="4229467"/>
          </a:xfrm>
        </p:spPr>
      </p:pic>
    </p:spTree>
    <p:extLst>
      <p:ext uri="{BB962C8B-B14F-4D97-AF65-F5344CB8AC3E}">
        <p14:creationId xmlns:p14="http://schemas.microsoft.com/office/powerpoint/2010/main" val="2655073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27C5-25E3-C035-FD1A-1772396C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Results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80E72-554B-F694-7103-AB2852C39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Second requirement: Expected WER of NLP below 40%. </a:t>
            </a:r>
          </a:p>
          <a:p>
            <a:r>
              <a:rPr lang="en-ZA" dirty="0"/>
              <a:t>How to get this?</a:t>
            </a:r>
          </a:p>
          <a:p>
            <a:pPr lvl="1"/>
            <a:r>
              <a:rPr lang="en-ZA" dirty="0"/>
              <a:t>Data set was split into test data and trained data.</a:t>
            </a:r>
          </a:p>
          <a:p>
            <a:pPr lvl="1"/>
            <a:r>
              <a:rPr lang="en-ZA" dirty="0"/>
              <a:t>The test data was tested with the algorithm and accuracy of the algorithm was evaluated.</a:t>
            </a:r>
          </a:p>
          <a:p>
            <a:pPr lvl="1"/>
            <a:r>
              <a:rPr lang="en-ZA" dirty="0"/>
              <a:t>Accuracy over 95% achieved.</a:t>
            </a:r>
          </a:p>
          <a:p>
            <a:pPr lvl="1"/>
            <a:r>
              <a:rPr lang="en-ZA" dirty="0"/>
              <a:t>Evaluates to expected WER of 5% or below.</a:t>
            </a:r>
          </a:p>
        </p:txBody>
      </p:sp>
    </p:spTree>
    <p:extLst>
      <p:ext uri="{BB962C8B-B14F-4D97-AF65-F5344CB8AC3E}">
        <p14:creationId xmlns:p14="http://schemas.microsoft.com/office/powerpoint/2010/main" val="2150500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361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Times-Roman</vt:lpstr>
      <vt:lpstr>Office Theme</vt:lpstr>
      <vt:lpstr>Presented by: Ishaque Ramedies  A school intercom system</vt:lpstr>
      <vt:lpstr>How is this done?</vt:lpstr>
      <vt:lpstr>Natural Language Processing (NLP)</vt:lpstr>
      <vt:lpstr>Digital signal processing - Synthesizer</vt:lpstr>
      <vt:lpstr>Problems encountered</vt:lpstr>
      <vt:lpstr>Results and evaluation</vt:lpstr>
      <vt:lpstr>Example output (Qualification test 1)</vt:lpstr>
      <vt:lpstr>Results and evaluation</vt:lpstr>
      <vt:lpstr>Results and evaluation</vt:lpstr>
      <vt:lpstr>Results and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 Ishaque Ramedies  A school intercom system</dc:title>
  <dc:creator>Ishaque Ramedies</dc:creator>
  <cp:lastModifiedBy>Ishaque Ramedies</cp:lastModifiedBy>
  <cp:revision>2</cp:revision>
  <dcterms:created xsi:type="dcterms:W3CDTF">2022-11-16T18:46:08Z</dcterms:created>
  <dcterms:modified xsi:type="dcterms:W3CDTF">2022-11-16T21:00:09Z</dcterms:modified>
</cp:coreProperties>
</file>