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327" r:id="rId3"/>
    <p:sldId id="257" r:id="rId4"/>
    <p:sldId id="328" r:id="rId5"/>
    <p:sldId id="329" r:id="rId6"/>
    <p:sldId id="330" r:id="rId7"/>
    <p:sldId id="286" r:id="rId8"/>
    <p:sldId id="347" r:id="rId9"/>
    <p:sldId id="331" r:id="rId10"/>
    <p:sldId id="341" r:id="rId11"/>
    <p:sldId id="299" r:id="rId12"/>
    <p:sldId id="342" r:id="rId13"/>
    <p:sldId id="343" r:id="rId14"/>
    <p:sldId id="344" r:id="rId15"/>
    <p:sldId id="345" r:id="rId16"/>
  </p:sldIdLst>
  <p:sldSz cx="9144000" cy="5143500" type="screen16x9"/>
  <p:notesSz cx="6858000" cy="9144000"/>
  <p:embeddedFontLst>
    <p:embeddedFont>
      <p:font typeface="Cambay" panose="020B0604020202020204" charset="0"/>
      <p:regular r:id="rId18"/>
      <p:bold r:id="rId19"/>
      <p:italic r:id="rId20"/>
      <p:boldItalic r:id="rId21"/>
    </p:embeddedFont>
    <p:embeddedFont>
      <p:font typeface="Bebas Neue" panose="020B0604020202020204" charset="0"/>
      <p:regular r:id="rId22"/>
    </p:embeddedFont>
    <p:embeddedFont>
      <p:font typeface="DM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68BC06-E017-46C2-82A9-66AA14E6BDB9}">
  <a:tblStyle styleId="{7068BC06-E017-46C2-82A9-66AA14E6BD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158" d="100"/>
          <a:sy n="158" d="100"/>
        </p:scale>
        <p:origin x="32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1b6fc200b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1b6fc200b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549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1c32e4b9e4_0_18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1c32e4b9e4_0_18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21c32e4b9e4_0_18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21c32e4b9e4_0_18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2">
    <p:bg>
      <p:bgPr>
        <a:gradFill>
          <a:gsLst>
            <a:gs pos="0">
              <a:schemeClr val="lt1"/>
            </a:gs>
            <a:gs pos="100000">
              <a:schemeClr val="dk2"/>
            </a:gs>
          </a:gsLst>
          <a:lin ang="13500032" scaled="0"/>
        </a:gradFill>
        <a:effectLst/>
      </p:bgPr>
    </p:bg>
    <p:spTree>
      <p:nvGrpSpPr>
        <p:cNvPr id="1"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159976" y="4451050"/>
              <a:ext cx="9387398" cy="42725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10800000" flipH="1">
              <a:off x="-561900" y="230053"/>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0" name="Google Shape;330;p2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75"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383" name="Google Shape;383;p38"/>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 dirty="0"/>
              <a:t>Automotive </a:t>
            </a:r>
            <a:r>
              <a:rPr lang="en" dirty="0" smtClean="0"/>
              <a:t>Ecommerce</a:t>
            </a:r>
            <a:endParaRPr dirty="0"/>
          </a:p>
        </p:txBody>
      </p:sp>
      <p:sp>
        <p:nvSpPr>
          <p:cNvPr id="384" name="Google Shape;384;p38"/>
          <p:cNvSpPr txBox="1">
            <a:spLocks noGrp="1"/>
          </p:cNvSpPr>
          <p:nvPr>
            <p:ph type="subTitle" idx="1"/>
          </p:nvPr>
        </p:nvSpPr>
        <p:spPr>
          <a:xfrm>
            <a:off x="714674" y="3621515"/>
            <a:ext cx="4159607" cy="449400"/>
          </a:xfrm>
          <a:prstGeom prst="rect">
            <a:avLst/>
          </a:prstGeom>
        </p:spPr>
        <p:txBody>
          <a:bodyPr spcFirstLastPara="1" wrap="square" lIns="91425" tIns="91425" rIns="91425" bIns="91425" anchor="t" anchorCtr="0">
            <a:noAutofit/>
          </a:bodyPr>
          <a:lstStyle/>
          <a:p>
            <a:pPr marL="0" lvl="0" indent="0">
              <a:buSzPts val="1100"/>
            </a:pPr>
            <a:r>
              <a:rPr lang="en-US" dirty="0"/>
              <a:t>"Driving Your Dreams, One Click at a </a:t>
            </a:r>
            <a:r>
              <a:rPr lang="en-US" dirty="0" smtClean="0"/>
              <a:t>Time</a:t>
            </a:r>
            <a:r>
              <a:rPr lang="en-US" dirty="0"/>
              <a:t>"</a:t>
            </a:r>
            <a:endParaRPr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 Diagram</a:t>
            </a:r>
            <a:endParaRPr lang="en-US" dirty="0"/>
          </a:p>
        </p:txBody>
      </p:sp>
    </p:spTree>
    <p:extLst>
      <p:ext uri="{BB962C8B-B14F-4D97-AF65-F5344CB8AC3E}">
        <p14:creationId xmlns:p14="http://schemas.microsoft.com/office/powerpoint/2010/main" val="365570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81"/>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Waterfall management plan</a:t>
            </a:r>
            <a:endParaRPr/>
          </a:p>
        </p:txBody>
      </p:sp>
      <p:sp>
        <p:nvSpPr>
          <p:cNvPr id="1194" name="Google Shape;1194;p81"/>
          <p:cNvSpPr/>
          <p:nvPr/>
        </p:nvSpPr>
        <p:spPr>
          <a:xfrm>
            <a:off x="1015275" y="1345075"/>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Cambay"/>
                <a:ea typeface="Cambay"/>
                <a:cs typeface="Cambay"/>
                <a:sym typeface="Cambay"/>
              </a:rPr>
              <a:t>Requirements</a:t>
            </a:r>
            <a:endParaRPr sz="1800" b="1">
              <a:solidFill>
                <a:schemeClr val="lt2"/>
              </a:solidFill>
              <a:latin typeface="Cambay"/>
              <a:ea typeface="Cambay"/>
              <a:cs typeface="Cambay"/>
              <a:sym typeface="Cambay"/>
            </a:endParaRPr>
          </a:p>
        </p:txBody>
      </p:sp>
      <p:grpSp>
        <p:nvGrpSpPr>
          <p:cNvPr id="1195" name="Google Shape;1195;p81"/>
          <p:cNvGrpSpPr/>
          <p:nvPr/>
        </p:nvGrpSpPr>
        <p:grpSpPr>
          <a:xfrm>
            <a:off x="1574275" y="1956550"/>
            <a:ext cx="2406300" cy="441013"/>
            <a:chOff x="2581250" y="2156575"/>
            <a:chExt cx="2406300" cy="441013"/>
          </a:xfrm>
        </p:grpSpPr>
        <p:sp>
          <p:nvSpPr>
            <p:cNvPr id="1196" name="Google Shape;1196;p81"/>
            <p:cNvSpPr/>
            <p:nvPr/>
          </p:nvSpPr>
          <p:spPr>
            <a:xfrm>
              <a:off x="4546550" y="2156575"/>
              <a:ext cx="4410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81"/>
            <p:cNvSpPr/>
            <p:nvPr/>
          </p:nvSpPr>
          <p:spPr>
            <a:xfrm>
              <a:off x="2581250" y="2156588"/>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Cambay"/>
                  <a:ea typeface="Cambay"/>
                  <a:cs typeface="Cambay"/>
                  <a:sym typeface="Cambay"/>
                </a:rPr>
                <a:t>Design</a:t>
              </a:r>
              <a:endParaRPr sz="1800">
                <a:solidFill>
                  <a:srgbClr val="FFFFFF"/>
                </a:solidFill>
                <a:latin typeface="Bebas Neue"/>
                <a:ea typeface="Bebas Neue"/>
                <a:cs typeface="Bebas Neue"/>
                <a:sym typeface="Bebas Neue"/>
              </a:endParaRPr>
            </a:p>
          </p:txBody>
        </p:sp>
      </p:grpSp>
      <p:grpSp>
        <p:nvGrpSpPr>
          <p:cNvPr id="1198" name="Google Shape;1198;p81"/>
          <p:cNvGrpSpPr/>
          <p:nvPr/>
        </p:nvGrpSpPr>
        <p:grpSpPr>
          <a:xfrm>
            <a:off x="2133275" y="2568050"/>
            <a:ext cx="2406300" cy="441025"/>
            <a:chOff x="3368850" y="2825225"/>
            <a:chExt cx="2406300" cy="441025"/>
          </a:xfrm>
        </p:grpSpPr>
        <p:sp>
          <p:nvSpPr>
            <p:cNvPr id="1199" name="Google Shape;1199;p81"/>
            <p:cNvSpPr/>
            <p:nvPr/>
          </p:nvSpPr>
          <p:spPr>
            <a:xfrm>
              <a:off x="5334150" y="2825250"/>
              <a:ext cx="4410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81"/>
            <p:cNvSpPr/>
            <p:nvPr/>
          </p:nvSpPr>
          <p:spPr>
            <a:xfrm>
              <a:off x="3368850" y="2825225"/>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Cambay"/>
                  <a:ea typeface="Cambay"/>
                  <a:cs typeface="Cambay"/>
                  <a:sym typeface="Cambay"/>
                </a:rPr>
                <a:t>Implementation</a:t>
              </a:r>
              <a:endParaRPr sz="1800">
                <a:solidFill>
                  <a:srgbClr val="FFFFFF"/>
                </a:solidFill>
                <a:latin typeface="Bebas Neue"/>
                <a:ea typeface="Bebas Neue"/>
                <a:cs typeface="Bebas Neue"/>
                <a:sym typeface="Bebas Neue"/>
              </a:endParaRPr>
            </a:p>
          </p:txBody>
        </p:sp>
      </p:grpSp>
      <p:grpSp>
        <p:nvGrpSpPr>
          <p:cNvPr id="1201" name="Google Shape;1201;p81"/>
          <p:cNvGrpSpPr/>
          <p:nvPr/>
        </p:nvGrpSpPr>
        <p:grpSpPr>
          <a:xfrm>
            <a:off x="2692275" y="3179538"/>
            <a:ext cx="2406300" cy="441013"/>
            <a:chOff x="4156450" y="3493863"/>
            <a:chExt cx="2406300" cy="441013"/>
          </a:xfrm>
        </p:grpSpPr>
        <p:sp>
          <p:nvSpPr>
            <p:cNvPr id="1202" name="Google Shape;1202;p81"/>
            <p:cNvSpPr/>
            <p:nvPr/>
          </p:nvSpPr>
          <p:spPr>
            <a:xfrm>
              <a:off x="6121750" y="3493875"/>
              <a:ext cx="4410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81"/>
            <p:cNvSpPr/>
            <p:nvPr/>
          </p:nvSpPr>
          <p:spPr>
            <a:xfrm>
              <a:off x="4156450" y="3493863"/>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Cambay"/>
                  <a:ea typeface="Cambay"/>
                  <a:cs typeface="Cambay"/>
                  <a:sym typeface="Cambay"/>
                </a:rPr>
                <a:t>Verification</a:t>
              </a:r>
              <a:endParaRPr sz="1800">
                <a:solidFill>
                  <a:srgbClr val="FFFFFF"/>
                </a:solidFill>
                <a:latin typeface="Bebas Neue"/>
                <a:ea typeface="Bebas Neue"/>
                <a:cs typeface="Bebas Neue"/>
                <a:sym typeface="Bebas Neue"/>
              </a:endParaRPr>
            </a:p>
          </p:txBody>
        </p:sp>
      </p:grpSp>
      <p:grpSp>
        <p:nvGrpSpPr>
          <p:cNvPr id="1204" name="Google Shape;1204;p81"/>
          <p:cNvGrpSpPr/>
          <p:nvPr/>
        </p:nvGrpSpPr>
        <p:grpSpPr>
          <a:xfrm>
            <a:off x="3251275" y="3791025"/>
            <a:ext cx="2406300" cy="441000"/>
            <a:chOff x="4944050" y="4162500"/>
            <a:chExt cx="2406300" cy="441000"/>
          </a:xfrm>
        </p:grpSpPr>
        <p:sp>
          <p:nvSpPr>
            <p:cNvPr id="1205" name="Google Shape;1205;p81"/>
            <p:cNvSpPr/>
            <p:nvPr/>
          </p:nvSpPr>
          <p:spPr>
            <a:xfrm>
              <a:off x="6909350" y="4162500"/>
              <a:ext cx="4410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81"/>
            <p:cNvSpPr/>
            <p:nvPr/>
          </p:nvSpPr>
          <p:spPr>
            <a:xfrm>
              <a:off x="4944050" y="4162500"/>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Cambay"/>
                  <a:ea typeface="Cambay"/>
                  <a:cs typeface="Cambay"/>
                  <a:sym typeface="Cambay"/>
                </a:rPr>
                <a:t>Maintenance</a:t>
              </a:r>
              <a:endParaRPr sz="1800">
                <a:solidFill>
                  <a:srgbClr val="FFFFFF"/>
                </a:solidFill>
                <a:latin typeface="Bebas Neue"/>
                <a:ea typeface="Bebas Neue"/>
                <a:cs typeface="Bebas Neue"/>
                <a:sym typeface="Bebas Neue"/>
              </a:endParaRPr>
            </a:p>
          </p:txBody>
        </p:sp>
      </p:grpSp>
      <p:cxnSp>
        <p:nvCxnSpPr>
          <p:cNvPr id="1207" name="Google Shape;1207;p81"/>
          <p:cNvCxnSpPr>
            <a:stCxn id="1194" idx="3"/>
            <a:endCxn id="1196" idx="0"/>
          </p:cNvCxnSpPr>
          <p:nvPr/>
        </p:nvCxnSpPr>
        <p:spPr>
          <a:xfrm>
            <a:off x="3421575" y="1565575"/>
            <a:ext cx="338400" cy="390900"/>
          </a:xfrm>
          <a:prstGeom prst="bentConnector2">
            <a:avLst/>
          </a:prstGeom>
          <a:noFill/>
          <a:ln w="9525" cap="flat" cmpd="sng">
            <a:solidFill>
              <a:schemeClr val="lt2"/>
            </a:solidFill>
            <a:prstDash val="solid"/>
            <a:round/>
            <a:headEnd type="none" w="med" len="med"/>
            <a:tailEnd type="none" w="med" len="med"/>
          </a:ln>
        </p:spPr>
      </p:cxnSp>
      <p:cxnSp>
        <p:nvCxnSpPr>
          <p:cNvPr id="1208" name="Google Shape;1208;p81"/>
          <p:cNvCxnSpPr>
            <a:stCxn id="1196" idx="3"/>
            <a:endCxn id="1199" idx="0"/>
          </p:cNvCxnSpPr>
          <p:nvPr/>
        </p:nvCxnSpPr>
        <p:spPr>
          <a:xfrm>
            <a:off x="3980575" y="2177050"/>
            <a:ext cx="338400" cy="390900"/>
          </a:xfrm>
          <a:prstGeom prst="bentConnector2">
            <a:avLst/>
          </a:prstGeom>
          <a:noFill/>
          <a:ln w="9525" cap="flat" cmpd="sng">
            <a:solidFill>
              <a:schemeClr val="lt2"/>
            </a:solidFill>
            <a:prstDash val="solid"/>
            <a:round/>
            <a:headEnd type="none" w="med" len="med"/>
            <a:tailEnd type="none" w="med" len="med"/>
          </a:ln>
        </p:spPr>
      </p:cxnSp>
      <p:cxnSp>
        <p:nvCxnSpPr>
          <p:cNvPr id="1209" name="Google Shape;1209;p81"/>
          <p:cNvCxnSpPr>
            <a:stCxn id="1199" idx="3"/>
            <a:endCxn id="1202" idx="0"/>
          </p:cNvCxnSpPr>
          <p:nvPr/>
        </p:nvCxnSpPr>
        <p:spPr>
          <a:xfrm>
            <a:off x="4539575" y="2788575"/>
            <a:ext cx="338400" cy="390900"/>
          </a:xfrm>
          <a:prstGeom prst="bentConnector2">
            <a:avLst/>
          </a:prstGeom>
          <a:noFill/>
          <a:ln w="9525" cap="flat" cmpd="sng">
            <a:solidFill>
              <a:schemeClr val="lt2"/>
            </a:solidFill>
            <a:prstDash val="solid"/>
            <a:round/>
            <a:headEnd type="none" w="med" len="med"/>
            <a:tailEnd type="none" w="med" len="med"/>
          </a:ln>
        </p:spPr>
      </p:cxnSp>
      <p:cxnSp>
        <p:nvCxnSpPr>
          <p:cNvPr id="1210" name="Google Shape;1210;p81"/>
          <p:cNvCxnSpPr>
            <a:stCxn id="1202" idx="3"/>
            <a:endCxn id="1205" idx="0"/>
          </p:cNvCxnSpPr>
          <p:nvPr/>
        </p:nvCxnSpPr>
        <p:spPr>
          <a:xfrm>
            <a:off x="5098575" y="3400050"/>
            <a:ext cx="338400" cy="390900"/>
          </a:xfrm>
          <a:prstGeom prst="bentConnector2">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74" y="406320"/>
            <a:ext cx="7714800" cy="578100"/>
          </a:xfrm>
        </p:spPr>
        <p:txBody>
          <a:bodyPr/>
          <a:lstStyle/>
          <a:p>
            <a:r>
              <a:rPr lang="en-US" dirty="0" smtClean="0"/>
              <a:t>Benefits</a:t>
            </a:r>
            <a:endParaRPr lang="en-US" dirty="0"/>
          </a:p>
        </p:txBody>
      </p:sp>
      <p:sp>
        <p:nvSpPr>
          <p:cNvPr id="3" name="Rectangle 2"/>
          <p:cNvSpPr/>
          <p:nvPr/>
        </p:nvSpPr>
        <p:spPr>
          <a:xfrm>
            <a:off x="714674" y="984420"/>
            <a:ext cx="7577821" cy="3677930"/>
          </a:xfrm>
          <a:prstGeom prst="rect">
            <a:avLst/>
          </a:prstGeom>
        </p:spPr>
        <p:txBody>
          <a:bodyPr wrap="square">
            <a:spAutoFit/>
          </a:bodyPr>
          <a:lstStyle/>
          <a:p>
            <a:r>
              <a:rPr lang="en-US" b="1" dirty="0" smtClean="0">
                <a:solidFill>
                  <a:schemeClr val="tx1"/>
                </a:solidFill>
                <a:latin typeface="Cambay" panose="020B0604020202020204" charset="0"/>
                <a:cs typeface="Cambay" panose="020B0604020202020204" charset="0"/>
              </a:rPr>
              <a:t>1. Streamlined </a:t>
            </a:r>
            <a:r>
              <a:rPr lang="en-US" b="1" dirty="0">
                <a:solidFill>
                  <a:schemeClr val="tx1"/>
                </a:solidFill>
                <a:latin typeface="Cambay" panose="020B0604020202020204" charset="0"/>
                <a:cs typeface="Cambay" panose="020B0604020202020204" charset="0"/>
              </a:rPr>
              <a:t>Car Transactions:</a:t>
            </a:r>
            <a:endParaRPr lang="en-US" b="1"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"Say goodbye to the hassle! Our app simplifies car buying and selling, making it as easy as a few clicks."</a:t>
            </a:r>
            <a:endParaRPr lang="en-US" sz="1200"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2. Negotiation </a:t>
            </a:r>
            <a:r>
              <a:rPr lang="en-US" b="1" dirty="0">
                <a:solidFill>
                  <a:schemeClr val="tx1"/>
                </a:solidFill>
                <a:latin typeface="Cambay" panose="020B0604020202020204" charset="0"/>
                <a:cs typeface="Cambay" panose="020B0604020202020204" charset="0"/>
              </a:rPr>
              <a:t>Assistance:</a:t>
            </a:r>
            <a:endParaRPr lang="en-US" b="1"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"Negotiate like a pro! Our </a:t>
            </a:r>
            <a:r>
              <a:rPr lang="en-US" sz="1200" dirty="0" err="1">
                <a:solidFill>
                  <a:schemeClr val="tx1"/>
                </a:solidFill>
                <a:latin typeface="Cambay" panose="020B0604020202020204" charset="0"/>
                <a:cs typeface="Cambay" panose="020B0604020202020204" charset="0"/>
              </a:rPr>
              <a:t>chatbot</a:t>
            </a:r>
            <a:r>
              <a:rPr lang="en-US" sz="1200" dirty="0">
                <a:solidFill>
                  <a:schemeClr val="tx1"/>
                </a:solidFill>
                <a:latin typeface="Cambay" panose="020B0604020202020204" charset="0"/>
                <a:cs typeface="Cambay" panose="020B0604020202020204" charset="0"/>
              </a:rPr>
              <a:t> helps you get the best deal, putting you in the driver's seat."</a:t>
            </a:r>
            <a:endParaRPr lang="en-US" sz="1200"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3. Real-Time </a:t>
            </a:r>
            <a:r>
              <a:rPr lang="en-US" b="1" dirty="0">
                <a:solidFill>
                  <a:schemeClr val="tx1"/>
                </a:solidFill>
                <a:latin typeface="Cambay" panose="020B0604020202020204" charset="0"/>
                <a:cs typeface="Cambay" panose="020B0604020202020204" charset="0"/>
              </a:rPr>
              <a:t>Video Calls:</a:t>
            </a:r>
            <a:endParaRPr lang="en-US" b="1"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"See it, believe it! Conduct video calls with the seller, buyer, and even a mechanic for complete transparency."</a:t>
            </a:r>
            <a:endParaRPr lang="en-US" sz="1200"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4. </a:t>
            </a:r>
            <a:r>
              <a:rPr lang="en-US" b="1" dirty="0">
                <a:solidFill>
                  <a:schemeClr val="tx1"/>
                </a:solidFill>
                <a:latin typeface="Cambay" panose="020B0604020202020204" charset="0"/>
                <a:cs typeface="Cambay" panose="020B0604020202020204" charset="0"/>
              </a:rPr>
              <a:t>Tailored Recommendations:</a:t>
            </a:r>
            <a:endParaRPr lang="en-US" b="1"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"Find your dream ride! Our AI learns your preferences and recommends cars that match your style."</a:t>
            </a:r>
            <a:endParaRPr lang="en-US" sz="1200" dirty="0">
              <a:solidFill>
                <a:schemeClr val="tx1"/>
              </a:solidFill>
              <a:latin typeface="Cambay" panose="020B0604020202020204" charset="0"/>
              <a:cs typeface="Cambay" panose="020B0604020202020204" charset="0"/>
            </a:endParaRPr>
          </a:p>
          <a:p>
            <a:r>
              <a:rPr lang="en-US" dirty="0">
                <a:solidFill>
                  <a:schemeClr val="tx1"/>
                </a:solidFill>
                <a:latin typeface="Cambay" panose="020B0604020202020204" charset="0"/>
                <a:cs typeface="Cambay" panose="020B0604020202020204" charset="0"/>
              </a:rPr>
              <a:t/>
            </a:r>
            <a:br>
              <a:rPr lang="en-US"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5. Secure </a:t>
            </a:r>
            <a:r>
              <a:rPr lang="en-US" b="1" dirty="0">
                <a:solidFill>
                  <a:schemeClr val="tx1"/>
                </a:solidFill>
                <a:latin typeface="Cambay" panose="020B0604020202020204" charset="0"/>
                <a:cs typeface="Cambay" panose="020B0604020202020204" charset="0"/>
              </a:rPr>
              <a:t>Payments:</a:t>
            </a:r>
            <a:endParaRPr lang="en-US" b="1"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"Safe and sound! We integrate top-notch payment gateways to ensure secure transactions."</a:t>
            </a:r>
            <a:endParaRPr lang="en-US" sz="1200"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6. Extensive </a:t>
            </a:r>
            <a:r>
              <a:rPr lang="en-US" b="1" dirty="0">
                <a:solidFill>
                  <a:schemeClr val="tx1"/>
                </a:solidFill>
                <a:latin typeface="Cambay" panose="020B0604020202020204" charset="0"/>
                <a:cs typeface="Cambay" panose="020B0604020202020204" charset="0"/>
              </a:rPr>
              <a:t>Search and Filters:</a:t>
            </a:r>
            <a:endParaRPr lang="en-US" b="1" dirty="0">
              <a:solidFill>
                <a:schemeClr val="tx1"/>
              </a:solidFill>
              <a:latin typeface="Cambay" panose="020B0604020202020204" charset="0"/>
              <a:cs typeface="Cambay" panose="020B0604020202020204" charset="0"/>
            </a:endParaRPr>
          </a:p>
          <a:p>
            <a:r>
              <a:rPr lang="en-US" sz="1200" dirty="0">
                <a:solidFill>
                  <a:schemeClr val="tx1"/>
                </a:solidFill>
                <a:latin typeface="Cambay" panose="020B0604020202020204" charset="0"/>
                <a:cs typeface="Cambay" panose="020B0604020202020204" charset="0"/>
              </a:rPr>
              <a:t>"Your perfect match is waiting! Use powerful search and filtering options to find the ideal vehicle."</a:t>
            </a:r>
            <a:endParaRPr lang="en-US" sz="1200" dirty="0">
              <a:solidFill>
                <a:schemeClr val="tx1"/>
              </a:solidFill>
              <a:latin typeface="Cambay" panose="020B0604020202020204" charset="0"/>
              <a:cs typeface="Cambay" panose="020B0604020202020204" charset="0"/>
            </a:endParaRPr>
          </a:p>
          <a:p>
            <a:r>
              <a:rPr lang="en-US" sz="500" dirty="0">
                <a:solidFill>
                  <a:schemeClr val="tx1"/>
                </a:solidFill>
                <a:latin typeface="Cambay" panose="020B0604020202020204" charset="0"/>
                <a:cs typeface="Cambay" panose="020B0604020202020204" charset="0"/>
              </a:rPr>
              <a:t/>
            </a:r>
            <a:br>
              <a:rPr lang="en-US" sz="500" dirty="0">
                <a:solidFill>
                  <a:schemeClr val="tx1"/>
                </a:solidFill>
                <a:latin typeface="Cambay" panose="020B0604020202020204" charset="0"/>
                <a:cs typeface="Cambay" panose="020B0604020202020204" charset="0"/>
              </a:rPr>
            </a:br>
            <a:r>
              <a:rPr lang="en-US" sz="500" dirty="0">
                <a:solidFill>
                  <a:schemeClr val="tx1"/>
                </a:solidFill>
                <a:latin typeface="Cambay" panose="020B0604020202020204" charset="0"/>
                <a:cs typeface="Cambay" panose="020B0604020202020204" charset="0"/>
              </a:rPr>
              <a:t/>
            </a:r>
            <a:br>
              <a:rPr lang="en-US" sz="500" dirty="0">
                <a:solidFill>
                  <a:schemeClr val="tx1"/>
                </a:solidFill>
                <a:latin typeface="Cambay" panose="020B0604020202020204" charset="0"/>
                <a:cs typeface="Cambay" panose="020B0604020202020204" charset="0"/>
              </a:rPr>
            </a:br>
            <a:endParaRPr lang="en-US" sz="500"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227922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7808" y="658008"/>
            <a:ext cx="7032171" cy="3600986"/>
          </a:xfrm>
          <a:prstGeom prst="rect">
            <a:avLst/>
          </a:prstGeom>
        </p:spPr>
        <p:txBody>
          <a:bodyPr wrap="square">
            <a:spAutoFit/>
          </a:bodyPr>
          <a:lstStyle/>
          <a:p>
            <a:r>
              <a:rPr lang="en-US" b="1" dirty="0">
                <a:solidFill>
                  <a:schemeClr val="tx1"/>
                </a:solidFill>
                <a:latin typeface="Cambay" panose="020B0604020202020204" charset="0"/>
                <a:cs typeface="Cambay" panose="020B0604020202020204" charset="0"/>
              </a:rPr>
              <a:t>7. User Reviews and Ratings:</a:t>
            </a:r>
          </a:p>
          <a:p>
            <a:r>
              <a:rPr lang="en-US" sz="1200" dirty="0">
                <a:solidFill>
                  <a:schemeClr val="tx1"/>
                </a:solidFill>
                <a:latin typeface="Cambay" panose="020B0604020202020204" charset="0"/>
                <a:cs typeface="Cambay" panose="020B0604020202020204" charset="0"/>
              </a:rPr>
              <a:t>"Trust the community! Read user reviews and ratings to make informed decisions."</a:t>
            </a: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a:solidFill>
                  <a:schemeClr val="tx1"/>
                </a:solidFill>
                <a:latin typeface="Cambay" panose="020B0604020202020204" charset="0"/>
                <a:cs typeface="Cambay" panose="020B0604020202020204" charset="0"/>
              </a:rPr>
              <a:t>8. Instant Messaging and Notifications:</a:t>
            </a:r>
          </a:p>
          <a:p>
            <a:r>
              <a:rPr lang="en-US" sz="1200" dirty="0">
                <a:solidFill>
                  <a:schemeClr val="tx1"/>
                </a:solidFill>
                <a:latin typeface="Cambay" panose="020B0604020202020204" charset="0"/>
                <a:cs typeface="Cambay" panose="020B0604020202020204" charset="0"/>
              </a:rPr>
              <a:t>"Stay connected! Our real-time messaging and notifications keep you updated on your car journey."</a:t>
            </a: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9. </a:t>
            </a:r>
            <a:r>
              <a:rPr lang="en-US" b="1" dirty="0">
                <a:solidFill>
                  <a:schemeClr val="tx1"/>
                </a:solidFill>
                <a:latin typeface="Cambay" panose="020B0604020202020204" charset="0"/>
                <a:cs typeface="Cambay" panose="020B0604020202020204" charset="0"/>
              </a:rPr>
              <a:t>Mobile Responsiveness:</a:t>
            </a:r>
          </a:p>
          <a:p>
            <a:r>
              <a:rPr lang="en-US" sz="1200" dirty="0">
                <a:solidFill>
                  <a:schemeClr val="tx1"/>
                </a:solidFill>
                <a:latin typeface="Cambay" panose="020B0604020202020204" charset="0"/>
                <a:cs typeface="Cambay" panose="020B0604020202020204" charset="0"/>
              </a:rPr>
              <a:t>- "On the move? No problem! Our app adapts seamlessly to your device, giving you the best experience."</a:t>
            </a: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10. </a:t>
            </a:r>
            <a:r>
              <a:rPr lang="en-US" b="1" dirty="0">
                <a:solidFill>
                  <a:schemeClr val="tx1"/>
                </a:solidFill>
                <a:latin typeface="Cambay" panose="020B0604020202020204" charset="0"/>
                <a:cs typeface="Cambay" panose="020B0604020202020204" charset="0"/>
              </a:rPr>
              <a:t>Outstanding Customer Support:</a:t>
            </a:r>
          </a:p>
          <a:p>
            <a:r>
              <a:rPr lang="en-US" sz="1200" dirty="0">
                <a:solidFill>
                  <a:schemeClr val="tx1"/>
                </a:solidFill>
                <a:latin typeface="Cambay" panose="020B0604020202020204" charset="0"/>
                <a:cs typeface="Cambay" panose="020B0604020202020204" charset="0"/>
              </a:rPr>
              <a:t>- "We've got your back! Enjoy excellent customer support with our live chat and assistance tools."</a:t>
            </a: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11. </a:t>
            </a:r>
            <a:r>
              <a:rPr lang="en-US" b="1" dirty="0">
                <a:solidFill>
                  <a:schemeClr val="tx1"/>
                </a:solidFill>
                <a:latin typeface="Cambay" panose="020B0604020202020204" charset="0"/>
                <a:cs typeface="Cambay" panose="020B0604020202020204" charset="0"/>
              </a:rPr>
              <a:t>Revolutionize Negotiations:</a:t>
            </a:r>
          </a:p>
          <a:p>
            <a:r>
              <a:rPr lang="en-US" sz="1200" dirty="0">
                <a:solidFill>
                  <a:schemeClr val="tx1"/>
                </a:solidFill>
                <a:latin typeface="Cambay" panose="020B0604020202020204" charset="0"/>
                <a:cs typeface="Cambay" panose="020B0604020202020204" charset="0"/>
              </a:rPr>
              <a:t>- "Empower yourself! We're changing the game with AI-powered negotiations."</a:t>
            </a:r>
          </a:p>
          <a:p>
            <a:r>
              <a:rPr lang="en-US" sz="1200" dirty="0">
                <a:solidFill>
                  <a:schemeClr val="tx1"/>
                </a:solidFill>
                <a:latin typeface="Cambay" panose="020B0604020202020204" charset="0"/>
                <a:cs typeface="Cambay" panose="020B0604020202020204" charset="0"/>
              </a:rPr>
              <a:t/>
            </a:r>
            <a:br>
              <a:rPr lang="en-US" sz="1200" dirty="0">
                <a:solidFill>
                  <a:schemeClr val="tx1"/>
                </a:solidFill>
                <a:latin typeface="Cambay" panose="020B0604020202020204" charset="0"/>
                <a:cs typeface="Cambay" panose="020B0604020202020204" charset="0"/>
              </a:rPr>
            </a:br>
            <a:r>
              <a:rPr lang="en-US" b="1" dirty="0" smtClean="0">
                <a:solidFill>
                  <a:schemeClr val="tx1"/>
                </a:solidFill>
                <a:latin typeface="Cambay" panose="020B0604020202020204" charset="0"/>
                <a:cs typeface="Cambay" panose="020B0604020202020204" charset="0"/>
              </a:rPr>
              <a:t>12. </a:t>
            </a:r>
            <a:r>
              <a:rPr lang="en-US" b="1" dirty="0">
                <a:solidFill>
                  <a:schemeClr val="tx1"/>
                </a:solidFill>
                <a:latin typeface="Cambay" panose="020B0604020202020204" charset="0"/>
                <a:cs typeface="Cambay" panose="020B0604020202020204" charset="0"/>
              </a:rPr>
              <a:t>Modern, Intuitive UI:</a:t>
            </a:r>
          </a:p>
          <a:p>
            <a:r>
              <a:rPr lang="en-US" sz="1200" dirty="0">
                <a:solidFill>
                  <a:schemeClr val="tx1"/>
                </a:solidFill>
                <a:latin typeface="Cambay" panose="020B0604020202020204" charset="0"/>
                <a:cs typeface="Cambay" panose="020B0604020202020204" charset="0"/>
              </a:rPr>
              <a:t>- "Beauty and brains! Our app combines stunning design with effortless usability."</a:t>
            </a:r>
            <a:endParaRPr lang="en-US" sz="1200"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403596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75" y="749825"/>
            <a:ext cx="7714800" cy="578100"/>
          </a:xfrm>
        </p:spPr>
        <p:txBody>
          <a:bodyPr/>
          <a:lstStyle/>
          <a:p>
            <a:r>
              <a:rPr lang="en-US" dirty="0" smtClean="0"/>
              <a:t>Tech Stack</a:t>
            </a:r>
            <a:endParaRPr lang="en-US" dirty="0"/>
          </a:p>
        </p:txBody>
      </p:sp>
    </p:spTree>
    <p:extLst>
      <p:ext uri="{BB962C8B-B14F-4D97-AF65-F5344CB8AC3E}">
        <p14:creationId xmlns:p14="http://schemas.microsoft.com/office/powerpoint/2010/main" val="402043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01" y="430510"/>
            <a:ext cx="7714800" cy="578100"/>
          </a:xfrm>
        </p:spPr>
        <p:txBody>
          <a:bodyPr/>
          <a:lstStyle/>
          <a:p>
            <a:r>
              <a:rPr lang="en-US" dirty="0" smtClean="0"/>
              <a:t>Market Survey</a:t>
            </a:r>
            <a:endParaRPr lang="en-US" dirty="0"/>
          </a:p>
        </p:txBody>
      </p:sp>
      <p:pic>
        <p:nvPicPr>
          <p:cNvPr id="7" name="Picture 6"/>
          <p:cNvPicPr>
            <a:picLocks noChangeAspect="1"/>
          </p:cNvPicPr>
          <p:nvPr/>
        </p:nvPicPr>
        <p:blipFill>
          <a:blip r:embed="rId2"/>
          <a:stretch>
            <a:fillRect/>
          </a:stretch>
        </p:blipFill>
        <p:spPr>
          <a:xfrm>
            <a:off x="1300089" y="1008609"/>
            <a:ext cx="2627922" cy="13836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3"/>
          <a:stretch>
            <a:fillRect/>
          </a:stretch>
        </p:blipFill>
        <p:spPr>
          <a:xfrm>
            <a:off x="4179590" y="1008609"/>
            <a:ext cx="2657622" cy="13836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p:cNvPicPr>
            <a:picLocks noChangeAspect="1"/>
          </p:cNvPicPr>
          <p:nvPr/>
        </p:nvPicPr>
        <p:blipFill>
          <a:blip r:embed="rId4"/>
          <a:stretch>
            <a:fillRect/>
          </a:stretch>
        </p:blipFill>
        <p:spPr>
          <a:xfrm>
            <a:off x="5668888" y="2540000"/>
            <a:ext cx="2627922" cy="13949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p:cNvPicPr>
            <a:picLocks noChangeAspect="1"/>
          </p:cNvPicPr>
          <p:nvPr/>
        </p:nvPicPr>
        <p:blipFill>
          <a:blip r:embed="rId5"/>
          <a:stretch>
            <a:fillRect/>
          </a:stretch>
        </p:blipFill>
        <p:spPr>
          <a:xfrm>
            <a:off x="2701453" y="2593220"/>
            <a:ext cx="2806948" cy="13949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p:cNvPicPr>
            <a:picLocks noChangeAspect="1"/>
          </p:cNvPicPr>
          <p:nvPr/>
        </p:nvPicPr>
        <p:blipFill>
          <a:blip r:embed="rId6"/>
          <a:stretch>
            <a:fillRect/>
          </a:stretch>
        </p:blipFill>
        <p:spPr>
          <a:xfrm>
            <a:off x="174806" y="2594028"/>
            <a:ext cx="2366160" cy="13949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6939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41412" y="989250"/>
            <a:ext cx="5107488" cy="400110"/>
          </a:xfrm>
          <a:prstGeom prst="rect">
            <a:avLst/>
          </a:prstGeom>
          <a:noFill/>
        </p:spPr>
        <p:txBody>
          <a:bodyPr wrap="none" rtlCol="0">
            <a:spAutoFit/>
          </a:bodyPr>
          <a:lstStyle/>
          <a:p>
            <a:r>
              <a:rPr lang="en-US" sz="2000" b="1" dirty="0" smtClean="0">
                <a:solidFill>
                  <a:schemeClr val="tx1"/>
                </a:solidFill>
                <a:latin typeface="Cambay" panose="020B0604020202020204" charset="0"/>
                <a:cs typeface="Cambay" panose="020B0604020202020204" charset="0"/>
              </a:rPr>
              <a:t>Project Supervisor: </a:t>
            </a:r>
            <a:r>
              <a:rPr lang="en-US" sz="1800" b="1" dirty="0" smtClean="0">
                <a:solidFill>
                  <a:schemeClr val="tx1"/>
                </a:solidFill>
                <a:latin typeface="Cambay" panose="020B0604020202020204" charset="0"/>
                <a:cs typeface="Cambay" panose="020B0604020202020204" charset="0"/>
              </a:rPr>
              <a:t>Mr. Ubaid </a:t>
            </a:r>
            <a:r>
              <a:rPr lang="en-US" sz="1800" b="1" dirty="0" err="1" smtClean="0">
                <a:solidFill>
                  <a:schemeClr val="tx1"/>
                </a:solidFill>
                <a:latin typeface="Cambay" panose="020B0604020202020204" charset="0"/>
                <a:cs typeface="Cambay" panose="020B0604020202020204" charset="0"/>
              </a:rPr>
              <a:t>Aftab</a:t>
            </a:r>
            <a:r>
              <a:rPr lang="en-US" sz="1800" b="1" dirty="0" smtClean="0">
                <a:solidFill>
                  <a:schemeClr val="tx1"/>
                </a:solidFill>
                <a:latin typeface="Cambay" panose="020B0604020202020204" charset="0"/>
                <a:cs typeface="Cambay" panose="020B0604020202020204" charset="0"/>
              </a:rPr>
              <a:t> </a:t>
            </a:r>
            <a:r>
              <a:rPr lang="en-US" sz="1800" b="1" dirty="0" err="1" smtClean="0">
                <a:solidFill>
                  <a:schemeClr val="tx1"/>
                </a:solidFill>
                <a:latin typeface="Cambay" panose="020B0604020202020204" charset="0"/>
                <a:cs typeface="Cambay" panose="020B0604020202020204" charset="0"/>
              </a:rPr>
              <a:t>Chawala</a:t>
            </a:r>
            <a:endParaRPr lang="en-US" sz="1800" b="1" dirty="0">
              <a:solidFill>
                <a:schemeClr val="tx1"/>
              </a:solidFill>
              <a:latin typeface="Cambay" panose="020B0604020202020204" charset="0"/>
              <a:cs typeface="Cambay" panose="020B0604020202020204" charset="0"/>
            </a:endParaRPr>
          </a:p>
        </p:txBody>
      </p:sp>
      <p:sp>
        <p:nvSpPr>
          <p:cNvPr id="8" name="TextBox 7"/>
          <p:cNvSpPr txBox="1"/>
          <p:nvPr/>
        </p:nvSpPr>
        <p:spPr>
          <a:xfrm>
            <a:off x="2271955" y="1826540"/>
            <a:ext cx="3246402" cy="1785104"/>
          </a:xfrm>
          <a:prstGeom prst="rect">
            <a:avLst/>
          </a:prstGeom>
          <a:noFill/>
        </p:spPr>
        <p:txBody>
          <a:bodyPr wrap="none" rtlCol="0">
            <a:spAutoFit/>
          </a:bodyPr>
          <a:lstStyle/>
          <a:p>
            <a:pPr algn="ctr"/>
            <a:r>
              <a:rPr lang="en-US" sz="2000" b="1" dirty="0" smtClean="0">
                <a:solidFill>
                  <a:schemeClr val="tx1"/>
                </a:solidFill>
                <a:latin typeface="Cambay" panose="020B0604020202020204" charset="0"/>
                <a:cs typeface="Cambay" panose="020B0604020202020204" charset="0"/>
              </a:rPr>
              <a:t>Group Members</a:t>
            </a:r>
          </a:p>
          <a:p>
            <a:pPr algn="ctr"/>
            <a:endParaRPr lang="en-US" sz="1800" b="1" dirty="0" smtClean="0">
              <a:solidFill>
                <a:schemeClr val="tx1"/>
              </a:solidFill>
              <a:latin typeface="Cambay" panose="020B0604020202020204" charset="0"/>
              <a:cs typeface="Cambay" panose="020B0604020202020204" charset="0"/>
            </a:endParaRPr>
          </a:p>
          <a:p>
            <a:pPr algn="ctr"/>
            <a:r>
              <a:rPr lang="en-US" sz="1800" b="1" dirty="0" smtClean="0">
                <a:solidFill>
                  <a:schemeClr val="tx1"/>
                </a:solidFill>
                <a:latin typeface="Cambay" panose="020B0604020202020204" charset="0"/>
                <a:cs typeface="Cambay" panose="020B0604020202020204" charset="0"/>
              </a:rPr>
              <a:t>Ishaqullah Siddiqui (20k-0148)</a:t>
            </a:r>
          </a:p>
          <a:p>
            <a:pPr algn="ctr"/>
            <a:r>
              <a:rPr lang="en-US" sz="1800" b="1" dirty="0" err="1" smtClean="0">
                <a:solidFill>
                  <a:schemeClr val="tx1"/>
                </a:solidFill>
                <a:latin typeface="Cambay" panose="020B0604020202020204" charset="0"/>
                <a:cs typeface="Cambay" panose="020B0604020202020204" charset="0"/>
              </a:rPr>
              <a:t>Muhib</a:t>
            </a:r>
            <a:r>
              <a:rPr lang="en-US" sz="1800" b="1" dirty="0" smtClean="0">
                <a:solidFill>
                  <a:schemeClr val="tx1"/>
                </a:solidFill>
                <a:latin typeface="Cambay" panose="020B0604020202020204" charset="0"/>
                <a:cs typeface="Cambay" panose="020B0604020202020204" charset="0"/>
              </a:rPr>
              <a:t> Ahmed (20k-0405)</a:t>
            </a:r>
          </a:p>
          <a:p>
            <a:pPr algn="ctr"/>
            <a:r>
              <a:rPr lang="en-US" sz="1800" b="1" dirty="0" err="1" smtClean="0">
                <a:solidFill>
                  <a:schemeClr val="tx1"/>
                </a:solidFill>
                <a:latin typeface="Cambay" panose="020B0604020202020204" charset="0"/>
                <a:cs typeface="Cambay" panose="020B0604020202020204" charset="0"/>
              </a:rPr>
              <a:t>Sarim</a:t>
            </a:r>
            <a:r>
              <a:rPr lang="en-US" sz="1800" b="1" dirty="0" smtClean="0">
                <a:solidFill>
                  <a:schemeClr val="tx1"/>
                </a:solidFill>
                <a:latin typeface="Cambay" panose="020B0604020202020204" charset="0"/>
                <a:cs typeface="Cambay" panose="020B0604020202020204" charset="0"/>
              </a:rPr>
              <a:t> Latif Khan (20k-1644)</a:t>
            </a:r>
          </a:p>
          <a:p>
            <a:pPr algn="ctr"/>
            <a:endParaRPr lang="en-US" sz="1800" b="1"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2800970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title"/>
          </p:nvPr>
        </p:nvSpPr>
        <p:spPr>
          <a:xfrm>
            <a:off x="709200" y="410651"/>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Contents</a:t>
            </a:r>
            <a:endParaRPr dirty="0"/>
          </a:p>
        </p:txBody>
      </p:sp>
      <p:graphicFrame>
        <p:nvGraphicFramePr>
          <p:cNvPr id="391" name="Google Shape;391;p39"/>
          <p:cNvGraphicFramePr/>
          <p:nvPr>
            <p:extLst>
              <p:ext uri="{D42A27DB-BD31-4B8C-83A1-F6EECF244321}">
                <p14:modId xmlns:p14="http://schemas.microsoft.com/office/powerpoint/2010/main" val="1760529566"/>
              </p:ext>
            </p:extLst>
          </p:nvPr>
        </p:nvGraphicFramePr>
        <p:xfrm>
          <a:off x="2320286" y="988751"/>
          <a:ext cx="3606381" cy="3447657"/>
        </p:xfrm>
        <a:graphic>
          <a:graphicData uri="http://schemas.openxmlformats.org/drawingml/2006/table">
            <a:tbl>
              <a:tblPr>
                <a:noFill/>
                <a:tableStyleId>{7068BC06-E017-46C2-82A9-66AA14E6BDB9}</a:tableStyleId>
              </a:tblPr>
              <a:tblGrid>
                <a:gridCol w="3606381">
                  <a:extLst>
                    <a:ext uri="{9D8B030D-6E8A-4147-A177-3AD203B41FA5}">
                      <a16:colId xmlns:a16="http://schemas.microsoft.com/office/drawing/2014/main" val="20000"/>
                    </a:ext>
                  </a:extLst>
                </a:gridCol>
              </a:tblGrid>
              <a:tr h="383073">
                <a:tc>
                  <a:txBody>
                    <a:bodyPr/>
                    <a:lstStyle/>
                    <a:p>
                      <a:pPr marL="0" lvl="0" indent="0" algn="l" rtl="0">
                        <a:spcBef>
                          <a:spcPts val="0"/>
                        </a:spcBef>
                        <a:spcAft>
                          <a:spcPts val="0"/>
                        </a:spcAft>
                        <a:buNone/>
                      </a:pPr>
                      <a:r>
                        <a:rPr lang="en" sz="1100" b="1" dirty="0" smtClean="0">
                          <a:solidFill>
                            <a:schemeClr val="dk1"/>
                          </a:solidFill>
                          <a:uFill>
                            <a:noFill/>
                          </a:uFill>
                          <a:latin typeface="Cambay"/>
                          <a:ea typeface="Cambay"/>
                          <a:cs typeface="Cambay"/>
                          <a:sym typeface="Cambay"/>
                        </a:rPr>
                        <a:t>Introduction</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3073">
                <a:tc>
                  <a:txBody>
                    <a:bodyPr/>
                    <a:lstStyle/>
                    <a:p>
                      <a:pPr marL="0" lvl="0" indent="0" algn="l" rtl="0">
                        <a:spcBef>
                          <a:spcPts val="0"/>
                        </a:spcBef>
                        <a:spcAft>
                          <a:spcPts val="0"/>
                        </a:spcAft>
                        <a:buNone/>
                      </a:pPr>
                      <a:r>
                        <a:rPr lang="en" sz="1100" b="1" dirty="0" smtClean="0">
                          <a:solidFill>
                            <a:schemeClr val="dk1"/>
                          </a:solidFill>
                          <a:uFill>
                            <a:noFill/>
                          </a:uFill>
                          <a:latin typeface="Cambay"/>
                          <a:ea typeface="Cambay"/>
                          <a:cs typeface="Cambay"/>
                          <a:sym typeface="Cambay"/>
                        </a:rPr>
                        <a:t>Problem Statement</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3073">
                <a:tc>
                  <a:txBody>
                    <a:bodyPr/>
                    <a:lstStyle/>
                    <a:p>
                      <a:pPr marL="0" lvl="0" indent="0" algn="l" rtl="0">
                        <a:spcBef>
                          <a:spcPts val="0"/>
                        </a:spcBef>
                        <a:spcAft>
                          <a:spcPts val="0"/>
                        </a:spcAft>
                        <a:buNone/>
                      </a:pPr>
                      <a:r>
                        <a:rPr lang="en" sz="1100" b="1" dirty="0" smtClean="0">
                          <a:solidFill>
                            <a:schemeClr val="dk1"/>
                          </a:solidFill>
                          <a:uFill>
                            <a:noFill/>
                          </a:uFill>
                          <a:latin typeface="Cambay"/>
                          <a:ea typeface="Cambay"/>
                          <a:cs typeface="Cambay"/>
                          <a:sym typeface="Cambay"/>
                        </a:rPr>
                        <a:t>Solution</a:t>
                      </a:r>
                      <a:r>
                        <a:rPr lang="en" sz="1100" b="1" baseline="0" dirty="0" smtClean="0">
                          <a:solidFill>
                            <a:schemeClr val="dk1"/>
                          </a:solidFill>
                          <a:uFill>
                            <a:noFill/>
                          </a:uFill>
                          <a:latin typeface="Cambay"/>
                          <a:ea typeface="Cambay"/>
                          <a:cs typeface="Cambay"/>
                          <a:sym typeface="Cambay"/>
                        </a:rPr>
                        <a:t> Overview</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3073">
                <a:tc>
                  <a:txBody>
                    <a:bodyPr/>
                    <a:lstStyle/>
                    <a:p>
                      <a:pPr marL="0" lvl="0" indent="0" algn="l" rtl="0">
                        <a:spcBef>
                          <a:spcPts val="0"/>
                        </a:spcBef>
                        <a:spcAft>
                          <a:spcPts val="0"/>
                        </a:spcAft>
                        <a:buNone/>
                      </a:pPr>
                      <a:r>
                        <a:rPr lang="en-US" sz="1100" b="1" dirty="0" smtClean="0">
                          <a:solidFill>
                            <a:schemeClr val="dk1"/>
                          </a:solidFill>
                          <a:latin typeface="Cambay"/>
                          <a:ea typeface="Cambay"/>
                          <a:cs typeface="Cambay"/>
                          <a:sym typeface="Cambay"/>
                        </a:rPr>
                        <a:t>Literature</a:t>
                      </a:r>
                      <a:r>
                        <a:rPr lang="en-US" sz="1100" b="1" baseline="0" dirty="0" smtClean="0">
                          <a:solidFill>
                            <a:schemeClr val="dk1"/>
                          </a:solidFill>
                          <a:latin typeface="Cambay"/>
                          <a:ea typeface="Cambay"/>
                          <a:cs typeface="Cambay"/>
                          <a:sym typeface="Cambay"/>
                        </a:rPr>
                        <a:t> Review</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870889395"/>
                  </a:ext>
                </a:extLst>
              </a:tr>
              <a:tr h="383073">
                <a:tc>
                  <a:txBody>
                    <a:bodyPr/>
                    <a:lstStyle/>
                    <a:p>
                      <a:pPr marL="0" lvl="0" indent="0" algn="l" rtl="0">
                        <a:spcBef>
                          <a:spcPts val="0"/>
                        </a:spcBef>
                        <a:spcAft>
                          <a:spcPts val="0"/>
                        </a:spcAft>
                        <a:buNone/>
                      </a:pPr>
                      <a:r>
                        <a:rPr lang="en" sz="1100" b="1" dirty="0" smtClean="0">
                          <a:solidFill>
                            <a:schemeClr val="dk1"/>
                          </a:solidFill>
                          <a:uFill>
                            <a:noFill/>
                          </a:uFill>
                          <a:latin typeface="Cambay"/>
                          <a:ea typeface="Cambay"/>
                          <a:cs typeface="Cambay"/>
                          <a:sym typeface="Cambay"/>
                        </a:rPr>
                        <a:t>Key </a:t>
                      </a:r>
                      <a:r>
                        <a:rPr lang="en" sz="1100" b="1" dirty="0" smtClean="0">
                          <a:solidFill>
                            <a:schemeClr val="dk1"/>
                          </a:solidFill>
                          <a:uFill>
                            <a:noFill/>
                          </a:uFill>
                          <a:latin typeface="Cambay"/>
                          <a:ea typeface="Cambay"/>
                          <a:cs typeface="Cambay"/>
                          <a:sym typeface="Cambay"/>
                        </a:rPr>
                        <a:t>Features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3073">
                <a:tc>
                  <a:txBody>
                    <a:bodyPr/>
                    <a:lstStyle/>
                    <a:p>
                      <a:pPr marL="0" lvl="0" indent="0" algn="l" rtl="0">
                        <a:spcBef>
                          <a:spcPts val="0"/>
                        </a:spcBef>
                        <a:spcAft>
                          <a:spcPts val="0"/>
                        </a:spcAft>
                        <a:buNone/>
                      </a:pPr>
                      <a:r>
                        <a:rPr lang="en-US" sz="1100" b="1" dirty="0" smtClean="0">
                          <a:solidFill>
                            <a:schemeClr val="dk1"/>
                          </a:solidFill>
                          <a:latin typeface="Cambay"/>
                          <a:ea typeface="Cambay"/>
                          <a:cs typeface="Cambay"/>
                          <a:sym typeface="Cambay"/>
                        </a:rPr>
                        <a:t>Context</a:t>
                      </a:r>
                      <a:r>
                        <a:rPr lang="en-US" sz="1100" b="1" baseline="0" dirty="0" smtClean="0">
                          <a:solidFill>
                            <a:schemeClr val="dk1"/>
                          </a:solidFill>
                          <a:latin typeface="Cambay"/>
                          <a:ea typeface="Cambay"/>
                          <a:cs typeface="Cambay"/>
                          <a:sym typeface="Cambay"/>
                        </a:rPr>
                        <a:t> Diagram</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2543300319"/>
                  </a:ext>
                </a:extLst>
              </a:tr>
              <a:tr h="383073">
                <a:tc>
                  <a:txBody>
                    <a:bodyPr/>
                    <a:lstStyle/>
                    <a:p>
                      <a:pPr marL="0" lvl="0" indent="0" algn="l" rtl="0">
                        <a:spcBef>
                          <a:spcPts val="0"/>
                        </a:spcBef>
                        <a:spcAft>
                          <a:spcPts val="0"/>
                        </a:spcAft>
                        <a:buNone/>
                      </a:pPr>
                      <a:r>
                        <a:rPr lang="en" sz="1100" b="1" dirty="0" smtClean="0">
                          <a:solidFill>
                            <a:schemeClr val="dk1"/>
                          </a:solidFill>
                          <a:uFill>
                            <a:noFill/>
                          </a:uFill>
                          <a:latin typeface="Cambay"/>
                          <a:ea typeface="Cambay"/>
                          <a:cs typeface="Cambay"/>
                          <a:sym typeface="Cambay"/>
                        </a:rPr>
                        <a:t>Benefits</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3073">
                <a:tc>
                  <a:txBody>
                    <a:bodyPr/>
                    <a:lstStyle/>
                    <a:p>
                      <a:pPr marL="0" lvl="0" indent="0" algn="l" rtl="0">
                        <a:spcBef>
                          <a:spcPts val="0"/>
                        </a:spcBef>
                        <a:spcAft>
                          <a:spcPts val="0"/>
                        </a:spcAft>
                        <a:buNone/>
                      </a:pPr>
                      <a:r>
                        <a:rPr lang="en" sz="1100" b="1" dirty="0" smtClean="0">
                          <a:solidFill>
                            <a:schemeClr val="dk1"/>
                          </a:solidFill>
                          <a:latin typeface="Cambay"/>
                          <a:ea typeface="Cambay"/>
                          <a:cs typeface="Cambay"/>
                          <a:sym typeface="Cambay"/>
                        </a:rPr>
                        <a:t>Technoligies</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83073">
                <a:tc>
                  <a:txBody>
                    <a:bodyPr/>
                    <a:lstStyle/>
                    <a:p>
                      <a:pPr marL="0" lvl="0" indent="0" algn="l" rtl="0">
                        <a:spcBef>
                          <a:spcPts val="0"/>
                        </a:spcBef>
                        <a:spcAft>
                          <a:spcPts val="0"/>
                        </a:spcAft>
                        <a:buNone/>
                      </a:pPr>
                      <a:r>
                        <a:rPr lang="en-US" sz="1100" b="1" dirty="0" smtClean="0">
                          <a:solidFill>
                            <a:schemeClr val="dk1"/>
                          </a:solidFill>
                          <a:latin typeface="Cambay"/>
                          <a:ea typeface="Cambay"/>
                          <a:cs typeface="Cambay"/>
                          <a:sym typeface="Cambay"/>
                        </a:rPr>
                        <a:t>Market</a:t>
                      </a:r>
                      <a:r>
                        <a:rPr lang="en-US" sz="1100" b="1" baseline="0" dirty="0" smtClean="0">
                          <a:solidFill>
                            <a:schemeClr val="dk1"/>
                          </a:solidFill>
                          <a:latin typeface="Cambay"/>
                          <a:ea typeface="Cambay"/>
                          <a:cs typeface="Cambay"/>
                          <a:sym typeface="Cambay"/>
                        </a:rPr>
                        <a:t> Survey</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20253538"/>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2" name="Rectangle 1"/>
          <p:cNvSpPr/>
          <p:nvPr/>
        </p:nvSpPr>
        <p:spPr>
          <a:xfrm>
            <a:off x="1311124" y="1432077"/>
            <a:ext cx="4529236" cy="1169551"/>
          </a:xfrm>
          <a:prstGeom prst="rect">
            <a:avLst/>
          </a:prstGeom>
        </p:spPr>
        <p:txBody>
          <a:bodyPr wrap="square">
            <a:spAutoFit/>
          </a:bodyPr>
          <a:lstStyle/>
          <a:p>
            <a:r>
              <a:rPr lang="en-US" dirty="0" smtClean="0">
                <a:solidFill>
                  <a:schemeClr val="tx1"/>
                </a:solidFill>
                <a:latin typeface="Cambay" panose="020B0604020202020204" charset="0"/>
                <a:cs typeface="Cambay" panose="020B0604020202020204" charset="0"/>
              </a:rPr>
              <a:t>We </a:t>
            </a:r>
            <a:r>
              <a:rPr lang="en-US" dirty="0" smtClean="0">
                <a:solidFill>
                  <a:schemeClr val="tx1"/>
                </a:solidFill>
                <a:latin typeface="Cambay" panose="020B0604020202020204" charset="0"/>
                <a:cs typeface="Cambay" panose="020B0604020202020204" charset="0"/>
              </a:rPr>
              <a:t>are thrilled </a:t>
            </a:r>
            <a:r>
              <a:rPr lang="en-US" dirty="0">
                <a:solidFill>
                  <a:schemeClr val="tx1"/>
                </a:solidFill>
                <a:latin typeface="Cambay" panose="020B0604020202020204" charset="0"/>
                <a:cs typeface="Cambay" panose="020B0604020202020204" charset="0"/>
              </a:rPr>
              <a:t>to present AutoConnect, our groundbreaking e-commerce platform for </a:t>
            </a:r>
            <a:r>
              <a:rPr lang="en-US" dirty="0" smtClean="0">
                <a:solidFill>
                  <a:schemeClr val="tx1"/>
                </a:solidFill>
                <a:latin typeface="Cambay" panose="020B0604020202020204" charset="0"/>
                <a:cs typeface="Cambay" panose="020B0604020202020204" charset="0"/>
              </a:rPr>
              <a:t>vehicles. AutoConnect </a:t>
            </a:r>
            <a:r>
              <a:rPr lang="en-US" dirty="0">
                <a:solidFill>
                  <a:schemeClr val="tx1"/>
                </a:solidFill>
                <a:latin typeface="Cambay" panose="020B0604020202020204" charset="0"/>
                <a:cs typeface="Cambay" panose="020B0604020202020204" charset="0"/>
              </a:rPr>
              <a:t>is not just a platform; it's a revolution in vehicle commerce that combines innovation and convenience</a:t>
            </a:r>
            <a:r>
              <a:rPr lang="en-US" dirty="0" smtClean="0">
                <a:solidFill>
                  <a:schemeClr val="tx1"/>
                </a:solidFill>
                <a:latin typeface="Cambay" panose="020B0604020202020204" charset="0"/>
                <a:cs typeface="Cambay" panose="020B0604020202020204" charset="0"/>
              </a:rPr>
              <a:t>.</a:t>
            </a:r>
            <a:endParaRPr lang="en-US" dirty="0">
              <a:solidFill>
                <a:schemeClr val="tx1"/>
              </a:solidFill>
              <a:latin typeface="Cambay" panose="020B0604020202020204" charset="0"/>
              <a:cs typeface="Cambay" panose="020B0604020202020204" charset="0"/>
            </a:endParaRPr>
          </a:p>
        </p:txBody>
      </p:sp>
      <p:sp>
        <p:nvSpPr>
          <p:cNvPr id="3" name="Rectangle 2"/>
          <p:cNvSpPr/>
          <p:nvPr/>
        </p:nvSpPr>
        <p:spPr>
          <a:xfrm>
            <a:off x="1268361" y="697790"/>
            <a:ext cx="4572000" cy="600164"/>
          </a:xfrm>
          <a:prstGeom prst="rect">
            <a:avLst/>
          </a:prstGeom>
        </p:spPr>
        <p:txBody>
          <a:bodyPr>
            <a:spAutoFit/>
          </a:bodyPr>
          <a:lstStyle/>
          <a:p>
            <a:r>
              <a:rPr lang="en-US" sz="3300" b="1" dirty="0" smtClean="0">
                <a:solidFill>
                  <a:schemeClr val="tx1"/>
                </a:solidFill>
                <a:latin typeface="Cambay" panose="020B0604020202020204" charset="0"/>
                <a:cs typeface="Cambay" panose="020B0604020202020204" charset="0"/>
              </a:rPr>
              <a:t>Introduction</a:t>
            </a:r>
            <a:endParaRPr lang="en-US" sz="3300" b="1"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3226402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06129" y="1531073"/>
            <a:ext cx="4572000" cy="2677656"/>
          </a:xfrm>
          <a:prstGeom prst="rect">
            <a:avLst/>
          </a:prstGeom>
        </p:spPr>
        <p:txBody>
          <a:bodyPr>
            <a:spAutoFit/>
          </a:bodyPr>
          <a:lstStyle/>
          <a:p>
            <a:endParaRPr lang="en-US" dirty="0">
              <a:solidFill>
                <a:schemeClr val="tx1"/>
              </a:solidFill>
              <a:latin typeface="Cambay" panose="020B0604020202020204" charset="0"/>
              <a:cs typeface="Cambay" panose="020B0604020202020204" charset="0"/>
            </a:endParaRPr>
          </a:p>
          <a:p>
            <a:r>
              <a:rPr lang="en-US" dirty="0" smtClean="0">
                <a:solidFill>
                  <a:schemeClr val="tx1"/>
                </a:solidFill>
                <a:latin typeface="Cambay" panose="020B0604020202020204" charset="0"/>
                <a:cs typeface="Cambay" panose="020B0604020202020204" charset="0"/>
              </a:rPr>
              <a:t>Buying </a:t>
            </a:r>
            <a:r>
              <a:rPr lang="en-US" dirty="0">
                <a:solidFill>
                  <a:schemeClr val="tx1"/>
                </a:solidFill>
                <a:latin typeface="Cambay" panose="020B0604020202020204" charset="0"/>
                <a:cs typeface="Cambay" panose="020B0604020202020204" charset="0"/>
              </a:rPr>
              <a:t>and selling vehicles has been plagued by challenges</a:t>
            </a:r>
            <a:r>
              <a:rPr lang="en-US" dirty="0" smtClean="0">
                <a:solidFill>
                  <a:schemeClr val="tx1"/>
                </a:solidFill>
                <a:latin typeface="Cambay" panose="020B0604020202020204" charset="0"/>
                <a:cs typeface="Cambay" panose="020B0604020202020204" charset="0"/>
              </a:rPr>
              <a:t>:</a:t>
            </a:r>
          </a:p>
          <a:p>
            <a:r>
              <a:rPr lang="en-US" u="sng" dirty="0" smtClean="0">
                <a:solidFill>
                  <a:schemeClr val="tx1"/>
                </a:solidFill>
                <a:latin typeface="Cambay" panose="020B0604020202020204" charset="0"/>
                <a:cs typeface="Cambay" panose="020B0604020202020204" charset="0"/>
              </a:rPr>
              <a:t>Complex </a:t>
            </a:r>
            <a:r>
              <a:rPr lang="en-US" u="sng" dirty="0">
                <a:solidFill>
                  <a:schemeClr val="tx1"/>
                </a:solidFill>
                <a:latin typeface="Cambay" panose="020B0604020202020204" charset="0"/>
                <a:cs typeface="Cambay" panose="020B0604020202020204" charset="0"/>
              </a:rPr>
              <a:t>Car Transactions</a:t>
            </a:r>
            <a:r>
              <a:rPr lang="en-US" dirty="0">
                <a:solidFill>
                  <a:schemeClr val="tx1"/>
                </a:solidFill>
                <a:latin typeface="Cambay" panose="020B0604020202020204" charset="0"/>
                <a:cs typeface="Cambay" panose="020B0604020202020204" charset="0"/>
              </a:rPr>
              <a:t>: Car buyers and sellers </a:t>
            </a:r>
            <a:r>
              <a:rPr lang="en-US" dirty="0" smtClean="0">
                <a:solidFill>
                  <a:schemeClr val="tx1"/>
                </a:solidFill>
                <a:latin typeface="Cambay" panose="020B0604020202020204" charset="0"/>
                <a:cs typeface="Cambay" panose="020B0604020202020204" charset="0"/>
              </a:rPr>
              <a:t>face </a:t>
            </a:r>
            <a:r>
              <a:rPr lang="en-US" dirty="0">
                <a:solidFill>
                  <a:schemeClr val="tx1"/>
                </a:solidFill>
                <a:latin typeface="Cambay" panose="020B0604020202020204" charset="0"/>
                <a:cs typeface="Cambay" panose="020B0604020202020204" charset="0"/>
              </a:rPr>
              <a:t>complex decisions, from choosing the </a:t>
            </a:r>
            <a:r>
              <a:rPr lang="en-US" dirty="0" smtClean="0">
                <a:solidFill>
                  <a:schemeClr val="tx1"/>
                </a:solidFill>
                <a:latin typeface="Cambay" panose="020B0604020202020204" charset="0"/>
                <a:cs typeface="Cambay" panose="020B0604020202020204" charset="0"/>
              </a:rPr>
              <a:t>right </a:t>
            </a:r>
            <a:r>
              <a:rPr lang="en-US" dirty="0">
                <a:solidFill>
                  <a:schemeClr val="tx1"/>
                </a:solidFill>
                <a:latin typeface="Cambay" panose="020B0604020202020204" charset="0"/>
                <a:cs typeface="Cambay" panose="020B0604020202020204" charset="0"/>
              </a:rPr>
              <a:t>vehicle to negotiating prices and </a:t>
            </a:r>
            <a:r>
              <a:rPr lang="en-US" dirty="0" smtClean="0">
                <a:solidFill>
                  <a:schemeClr val="tx1"/>
                </a:solidFill>
                <a:latin typeface="Cambay" panose="020B0604020202020204" charset="0"/>
                <a:cs typeface="Cambay" panose="020B0604020202020204" charset="0"/>
              </a:rPr>
              <a:t>assessing </a:t>
            </a:r>
            <a:r>
              <a:rPr lang="en-US" dirty="0">
                <a:solidFill>
                  <a:schemeClr val="tx1"/>
                </a:solidFill>
                <a:latin typeface="Cambay" panose="020B0604020202020204" charset="0"/>
                <a:cs typeface="Cambay" panose="020B0604020202020204" charset="0"/>
              </a:rPr>
              <a:t>vehicle history.</a:t>
            </a:r>
          </a:p>
          <a:p>
            <a:r>
              <a:rPr lang="en-US" u="sng" dirty="0">
                <a:solidFill>
                  <a:schemeClr val="tx1"/>
                </a:solidFill>
                <a:latin typeface="Cambay" panose="020B0604020202020204" charset="0"/>
                <a:cs typeface="Cambay" panose="020B0604020202020204" charset="0"/>
              </a:rPr>
              <a:t>Information Overload</a:t>
            </a:r>
            <a:r>
              <a:rPr lang="en-US" dirty="0">
                <a:solidFill>
                  <a:schemeClr val="tx1"/>
                </a:solidFill>
                <a:latin typeface="Cambay" panose="020B0604020202020204" charset="0"/>
                <a:cs typeface="Cambay" panose="020B0604020202020204" charset="0"/>
              </a:rPr>
              <a:t>: The abundance of online car information can overwhelm users, making informed decisions difficult.</a:t>
            </a:r>
          </a:p>
          <a:p>
            <a:r>
              <a:rPr lang="en-US" u="sng" dirty="0">
                <a:solidFill>
                  <a:schemeClr val="tx1"/>
                </a:solidFill>
                <a:latin typeface="Cambay" panose="020B0604020202020204" charset="0"/>
                <a:cs typeface="Cambay" panose="020B0604020202020204" charset="0"/>
              </a:rPr>
              <a:t>Trust Concerns</a:t>
            </a:r>
            <a:r>
              <a:rPr lang="en-US" dirty="0">
                <a:solidFill>
                  <a:schemeClr val="tx1"/>
                </a:solidFill>
                <a:latin typeface="Cambay" panose="020B0604020202020204" charset="0"/>
                <a:cs typeface="Cambay" panose="020B0604020202020204" charset="0"/>
              </a:rPr>
              <a:t>: Trust issues often arise between buyers and sellers due to doubts about .</a:t>
            </a:r>
          </a:p>
          <a:p>
            <a:endParaRPr lang="en-US" dirty="0">
              <a:solidFill>
                <a:schemeClr val="tx1"/>
              </a:solidFill>
              <a:latin typeface="Cambay" panose="020B0604020202020204" charset="0"/>
              <a:cs typeface="Cambay" panose="020B0604020202020204" charset="0"/>
            </a:endParaRPr>
          </a:p>
        </p:txBody>
      </p:sp>
      <p:sp>
        <p:nvSpPr>
          <p:cNvPr id="16" name="Rectangle 15"/>
          <p:cNvSpPr/>
          <p:nvPr/>
        </p:nvSpPr>
        <p:spPr>
          <a:xfrm>
            <a:off x="1106129" y="756783"/>
            <a:ext cx="4572000" cy="600164"/>
          </a:xfrm>
          <a:prstGeom prst="rect">
            <a:avLst/>
          </a:prstGeom>
        </p:spPr>
        <p:txBody>
          <a:bodyPr>
            <a:spAutoFit/>
          </a:bodyPr>
          <a:lstStyle/>
          <a:p>
            <a:r>
              <a:rPr lang="en-US" sz="3300" b="1" dirty="0" smtClean="0">
                <a:solidFill>
                  <a:schemeClr val="tx1"/>
                </a:solidFill>
                <a:latin typeface="Cambay" panose="020B0604020202020204" charset="0"/>
                <a:cs typeface="Cambay" panose="020B0604020202020204" charset="0"/>
              </a:rPr>
              <a:t>Problem Statement</a:t>
            </a:r>
            <a:endParaRPr lang="en-US" sz="3300" b="1"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422120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06129" y="1318242"/>
            <a:ext cx="5555928" cy="3323987"/>
          </a:xfrm>
          <a:prstGeom prst="rect">
            <a:avLst/>
          </a:prstGeom>
        </p:spPr>
        <p:txBody>
          <a:bodyPr wrap="square">
            <a:spAutoFit/>
          </a:bodyPr>
          <a:lstStyle/>
          <a:p>
            <a:r>
              <a:rPr lang="en-US" dirty="0" smtClean="0">
                <a:solidFill>
                  <a:schemeClr val="tx1"/>
                </a:solidFill>
                <a:latin typeface="Cambay" panose="020B0604020202020204" charset="0"/>
                <a:cs typeface="Cambay" panose="020B0604020202020204" charset="0"/>
              </a:rPr>
              <a:t>AutoConnect </a:t>
            </a:r>
            <a:r>
              <a:rPr lang="en-US" dirty="0">
                <a:solidFill>
                  <a:schemeClr val="tx1"/>
                </a:solidFill>
                <a:latin typeface="Cambay" panose="020B0604020202020204" charset="0"/>
                <a:cs typeface="Cambay" panose="020B0604020202020204" charset="0"/>
              </a:rPr>
              <a:t>is the solution to these problems, offering:</a:t>
            </a:r>
          </a:p>
          <a:p>
            <a:r>
              <a:rPr lang="en-US" u="sng" dirty="0">
                <a:solidFill>
                  <a:schemeClr val="tx1"/>
                </a:solidFill>
              </a:rPr>
              <a:t>Simplified Decision-Making</a:t>
            </a:r>
            <a:r>
              <a:rPr lang="en-US" dirty="0">
                <a:solidFill>
                  <a:schemeClr val="tx1"/>
                </a:solidFill>
              </a:rPr>
              <a:t>: Our web app streamlines car transactions with an intuitive interface, simplifying choices for users.</a:t>
            </a:r>
            <a:endParaRPr lang="en-US" dirty="0">
              <a:solidFill>
                <a:schemeClr val="tx1"/>
              </a:solidFill>
            </a:endParaRPr>
          </a:p>
          <a:p>
            <a:r>
              <a:rPr lang="en-US" u="sng" dirty="0">
                <a:solidFill>
                  <a:schemeClr val="tx1"/>
                </a:solidFill>
              </a:rPr>
              <a:t>Data Intelligence</a:t>
            </a:r>
            <a:r>
              <a:rPr lang="en-US" dirty="0">
                <a:solidFill>
                  <a:schemeClr val="tx1"/>
                </a:solidFill>
              </a:rPr>
              <a:t>: We aggregate and analyze data to provide users with accurate information, including vehicle history reports and market trends.</a:t>
            </a:r>
            <a:endParaRPr lang="en-US" dirty="0">
              <a:solidFill>
                <a:schemeClr val="tx1"/>
              </a:solidFill>
            </a:endParaRPr>
          </a:p>
          <a:p>
            <a:r>
              <a:rPr lang="en-US" u="sng" dirty="0">
                <a:solidFill>
                  <a:schemeClr val="tx1"/>
                </a:solidFill>
              </a:rPr>
              <a:t>Negotiation Assistance</a:t>
            </a:r>
            <a:r>
              <a:rPr lang="en-US" dirty="0">
                <a:solidFill>
                  <a:schemeClr val="tx1"/>
                </a:solidFill>
              </a:rPr>
              <a:t>: Our </a:t>
            </a:r>
            <a:r>
              <a:rPr lang="en-US" dirty="0" err="1">
                <a:solidFill>
                  <a:schemeClr val="tx1"/>
                </a:solidFill>
              </a:rPr>
              <a:t>chatbot</a:t>
            </a:r>
            <a:r>
              <a:rPr lang="en-US" dirty="0">
                <a:solidFill>
                  <a:schemeClr val="tx1"/>
                </a:solidFill>
              </a:rPr>
              <a:t> aids users in fair and beneficial deals by offering insights and suggestions during negotiations.</a:t>
            </a:r>
            <a:endParaRPr lang="en-US" dirty="0">
              <a:solidFill>
                <a:schemeClr val="tx1"/>
              </a:solidFill>
            </a:endParaRPr>
          </a:p>
          <a:p>
            <a:r>
              <a:rPr lang="en-US" u="sng" dirty="0">
                <a:solidFill>
                  <a:schemeClr val="tx1"/>
                </a:solidFill>
              </a:rPr>
              <a:t>Trust &amp; Transparency</a:t>
            </a:r>
            <a:r>
              <a:rPr lang="en-US" dirty="0">
                <a:solidFill>
                  <a:schemeClr val="tx1"/>
                </a:solidFill>
              </a:rPr>
              <a:t>: User-generated reviews and ratings enhance trust, while real-time messaging fosters transparent communication.</a:t>
            </a:r>
            <a:endParaRPr lang="en-US" dirty="0">
              <a:solidFill>
                <a:schemeClr val="tx1"/>
              </a:solidFill>
            </a:endParaRPr>
          </a:p>
          <a:p>
            <a:r>
              <a:rPr lang="en-US" u="sng" dirty="0">
                <a:solidFill>
                  <a:schemeClr val="tx1"/>
                </a:solidFill>
              </a:rPr>
              <a:t>Personalized Recommendations</a:t>
            </a:r>
            <a:r>
              <a:rPr lang="en-US" dirty="0">
                <a:solidFill>
                  <a:schemeClr val="tx1"/>
                </a:solidFill>
              </a:rPr>
              <a:t>: Our AI recommendation engine suggests vehicles based on user preferences, streamlining the search process.</a:t>
            </a:r>
            <a:r>
              <a:rPr lang="en-US" dirty="0"/>
              <a:t> </a:t>
            </a:r>
            <a:endParaRPr lang="en-US" dirty="0"/>
          </a:p>
          <a:p>
            <a:r>
              <a:rPr lang="en-US" dirty="0"/>
              <a:t/>
            </a:r>
            <a:br>
              <a:rPr lang="en-US" dirty="0"/>
            </a:br>
            <a:endParaRPr lang="en-US" dirty="0">
              <a:solidFill>
                <a:schemeClr val="tx1"/>
              </a:solidFill>
              <a:latin typeface="Cambay" panose="020B0604020202020204" charset="0"/>
              <a:cs typeface="Cambay" panose="020B0604020202020204" charset="0"/>
            </a:endParaRPr>
          </a:p>
        </p:txBody>
      </p:sp>
      <p:sp>
        <p:nvSpPr>
          <p:cNvPr id="16" name="Rectangle 15"/>
          <p:cNvSpPr/>
          <p:nvPr/>
        </p:nvSpPr>
        <p:spPr>
          <a:xfrm>
            <a:off x="1106129" y="756783"/>
            <a:ext cx="4572000" cy="600164"/>
          </a:xfrm>
          <a:prstGeom prst="rect">
            <a:avLst/>
          </a:prstGeom>
        </p:spPr>
        <p:txBody>
          <a:bodyPr>
            <a:spAutoFit/>
          </a:bodyPr>
          <a:lstStyle/>
          <a:p>
            <a:r>
              <a:rPr lang="en-US" sz="3300" b="1" dirty="0" smtClean="0">
                <a:solidFill>
                  <a:schemeClr val="tx1"/>
                </a:solidFill>
                <a:latin typeface="Cambay" panose="020B0604020202020204" charset="0"/>
                <a:cs typeface="Cambay" panose="020B0604020202020204" charset="0"/>
              </a:rPr>
              <a:t>Solution Overview</a:t>
            </a:r>
            <a:endParaRPr lang="en-US" sz="3300" b="1"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302456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68"/>
          <p:cNvSpPr txBox="1">
            <a:spLocks noGrp="1"/>
          </p:cNvSpPr>
          <p:nvPr>
            <p:ph type="title"/>
          </p:nvPr>
        </p:nvSpPr>
        <p:spPr>
          <a:xfrm>
            <a:off x="868130" y="414787"/>
            <a:ext cx="4960411"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Literature Review</a:t>
            </a:r>
            <a:br>
              <a:rPr lang="en" dirty="0" smtClean="0"/>
            </a:br>
            <a:r>
              <a:rPr lang="en" dirty="0" smtClean="0"/>
              <a:t/>
            </a:r>
            <a:br>
              <a:rPr lang="en" dirty="0" smtClean="0"/>
            </a:br>
            <a:endParaRPr dirty="0"/>
          </a:p>
        </p:txBody>
      </p:sp>
      <p:sp>
        <p:nvSpPr>
          <p:cNvPr id="4" name="TextBox 3"/>
          <p:cNvSpPr txBox="1"/>
          <p:nvPr/>
        </p:nvSpPr>
        <p:spPr>
          <a:xfrm>
            <a:off x="868130" y="915478"/>
            <a:ext cx="8200571" cy="1384995"/>
          </a:xfrm>
          <a:prstGeom prst="rect">
            <a:avLst/>
          </a:prstGeom>
          <a:noFill/>
        </p:spPr>
        <p:txBody>
          <a:bodyPr wrap="square" rtlCol="0">
            <a:spAutoFit/>
          </a:bodyPr>
          <a:lstStyle/>
          <a:p>
            <a:r>
              <a:rPr lang="en-US" dirty="0" smtClean="0">
                <a:solidFill>
                  <a:schemeClr val="tx1"/>
                </a:solidFill>
                <a:latin typeface="Cambay" panose="020B0604020202020204" charset="0"/>
                <a:cs typeface="Cambay" panose="020B0604020202020204" charset="0"/>
              </a:rPr>
              <a:t>Online </a:t>
            </a:r>
            <a:r>
              <a:rPr lang="en-US" dirty="0">
                <a:solidFill>
                  <a:schemeClr val="tx1"/>
                </a:solidFill>
                <a:latin typeface="Cambay" panose="020B0604020202020204" charset="0"/>
                <a:cs typeface="Cambay" panose="020B0604020202020204" charset="0"/>
              </a:rPr>
              <a:t>car marketplaces are essential in the automotive industry, providing a digital space for buyers and sellers. Platforms like </a:t>
            </a:r>
            <a:r>
              <a:rPr lang="en-US" dirty="0" err="1">
                <a:solidFill>
                  <a:schemeClr val="tx1"/>
                </a:solidFill>
                <a:latin typeface="Cambay" panose="020B0604020202020204" charset="0"/>
                <a:cs typeface="Cambay" panose="020B0604020202020204" charset="0"/>
              </a:rPr>
              <a:t>PakWheels</a:t>
            </a:r>
            <a:r>
              <a:rPr lang="en-US" dirty="0">
                <a:solidFill>
                  <a:schemeClr val="tx1"/>
                </a:solidFill>
                <a:latin typeface="Cambay" panose="020B0604020202020204" charset="0"/>
                <a:cs typeface="Cambay" panose="020B0604020202020204" charset="0"/>
              </a:rPr>
              <a:t> and </a:t>
            </a:r>
            <a:r>
              <a:rPr lang="en-US" dirty="0" err="1" smtClean="0">
                <a:solidFill>
                  <a:schemeClr val="tx1"/>
                </a:solidFill>
                <a:latin typeface="Cambay" panose="020B0604020202020204" charset="0"/>
                <a:cs typeface="Cambay" panose="020B0604020202020204" charset="0"/>
              </a:rPr>
              <a:t>CarFirst</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are known for their extensive listings and user-friendly interfaces, simplifying car purchases and enabling easy price and feature comparisons. However, these platforms often use static listings and basic communication tools, leaving room for innovation to enhance the user experience and streamline transactions</a:t>
            </a:r>
            <a:r>
              <a:rPr lang="en-US" dirty="0" smtClean="0">
                <a:solidFill>
                  <a:schemeClr val="tx1"/>
                </a:solidFill>
                <a:latin typeface="Cambay" panose="020B0604020202020204" charset="0"/>
                <a:cs typeface="Cambay" panose="020B0604020202020204" charset="0"/>
              </a:rPr>
              <a:t>.</a:t>
            </a:r>
          </a:p>
          <a:p>
            <a:endParaRPr lang="en-US" dirty="0">
              <a:solidFill>
                <a:schemeClr val="tx1"/>
              </a:solidFill>
              <a:latin typeface="Cambay" panose="020B0604020202020204" charset="0"/>
              <a:cs typeface="Cambay" panose="020B060402020202020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77608649"/>
              </p:ext>
            </p:extLst>
          </p:nvPr>
        </p:nvGraphicFramePr>
        <p:xfrm>
          <a:off x="972457" y="2128761"/>
          <a:ext cx="7944154" cy="2367081"/>
        </p:xfrm>
        <a:graphic>
          <a:graphicData uri="http://schemas.openxmlformats.org/drawingml/2006/table">
            <a:tbl>
              <a:tblPr firstRow="1" firstCol="1" bandRow="1">
                <a:tableStyleId>{7068BC06-E017-46C2-82A9-66AA14E6BDB9}</a:tableStyleId>
              </a:tblPr>
              <a:tblGrid>
                <a:gridCol w="1987081">
                  <a:extLst>
                    <a:ext uri="{9D8B030D-6E8A-4147-A177-3AD203B41FA5}">
                      <a16:colId xmlns:a16="http://schemas.microsoft.com/office/drawing/2014/main" val="3499965300"/>
                    </a:ext>
                  </a:extLst>
                </a:gridCol>
                <a:gridCol w="1987081">
                  <a:extLst>
                    <a:ext uri="{9D8B030D-6E8A-4147-A177-3AD203B41FA5}">
                      <a16:colId xmlns:a16="http://schemas.microsoft.com/office/drawing/2014/main" val="1584748951"/>
                    </a:ext>
                  </a:extLst>
                </a:gridCol>
                <a:gridCol w="1987912">
                  <a:extLst>
                    <a:ext uri="{9D8B030D-6E8A-4147-A177-3AD203B41FA5}">
                      <a16:colId xmlns:a16="http://schemas.microsoft.com/office/drawing/2014/main" val="3967642324"/>
                    </a:ext>
                  </a:extLst>
                </a:gridCol>
                <a:gridCol w="1982080">
                  <a:extLst>
                    <a:ext uri="{9D8B030D-6E8A-4147-A177-3AD203B41FA5}">
                      <a16:colId xmlns:a16="http://schemas.microsoft.com/office/drawing/2014/main" val="3028851544"/>
                    </a:ext>
                  </a:extLst>
                </a:gridCol>
              </a:tblGrid>
              <a:tr h="249367">
                <a:tc>
                  <a:txBody>
                    <a:bodyPr/>
                    <a:lstStyle/>
                    <a:p>
                      <a:pPr marL="0" marR="0">
                        <a:lnSpc>
                          <a:spcPct val="107000"/>
                        </a:lnSpc>
                        <a:spcBef>
                          <a:spcPts val="0"/>
                        </a:spcBef>
                        <a:spcAft>
                          <a:spcPts val="0"/>
                        </a:spcAft>
                      </a:pPr>
                      <a:r>
                        <a:rPr lang="en-US" sz="1400" b="1" dirty="0">
                          <a:solidFill>
                            <a:schemeClr val="tx1"/>
                          </a:solidFill>
                          <a:effectLst/>
                          <a:latin typeface="Cambay" panose="020B0604020202020204" charset="0"/>
                          <a:cs typeface="Cambay" panose="020B0604020202020204" charset="0"/>
                        </a:rPr>
                        <a:t>Features</a:t>
                      </a:r>
                      <a:endParaRPr lang="en-US" sz="1400" b="1"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nSpc>
                          <a:spcPct val="107000"/>
                        </a:lnSpc>
                        <a:spcBef>
                          <a:spcPts val="0"/>
                        </a:spcBef>
                        <a:spcAft>
                          <a:spcPts val="0"/>
                        </a:spcAft>
                      </a:pPr>
                      <a:r>
                        <a:rPr lang="en-US" sz="1400" b="1" dirty="0" err="1">
                          <a:solidFill>
                            <a:schemeClr val="tx1"/>
                          </a:solidFill>
                          <a:effectLst/>
                          <a:latin typeface="Cambay" panose="020B0604020202020204" charset="0"/>
                          <a:cs typeface="Cambay" panose="020B0604020202020204" charset="0"/>
                        </a:rPr>
                        <a:t>PakWheels</a:t>
                      </a:r>
                      <a:endParaRPr lang="en-US" sz="1400" b="1"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nSpc>
                          <a:spcPct val="107000"/>
                        </a:lnSpc>
                        <a:spcBef>
                          <a:spcPts val="0"/>
                        </a:spcBef>
                        <a:spcAft>
                          <a:spcPts val="0"/>
                        </a:spcAft>
                      </a:pPr>
                      <a:r>
                        <a:rPr lang="en-US" sz="1400" b="1" dirty="0" err="1">
                          <a:solidFill>
                            <a:schemeClr val="tx1"/>
                          </a:solidFill>
                          <a:effectLst/>
                          <a:latin typeface="Cambay" panose="020B0604020202020204" charset="0"/>
                          <a:cs typeface="Cambay" panose="020B0604020202020204" charset="0"/>
                        </a:rPr>
                        <a:t>CarFirst</a:t>
                      </a:r>
                      <a:endParaRPr lang="en-US" sz="1400" b="1"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nSpc>
                          <a:spcPct val="107000"/>
                        </a:lnSpc>
                        <a:spcBef>
                          <a:spcPts val="0"/>
                        </a:spcBef>
                        <a:spcAft>
                          <a:spcPts val="0"/>
                        </a:spcAft>
                      </a:pPr>
                      <a:r>
                        <a:rPr lang="en-US" sz="1400" b="1" dirty="0">
                          <a:solidFill>
                            <a:schemeClr val="tx1"/>
                          </a:solidFill>
                          <a:effectLst/>
                          <a:latin typeface="Cambay" panose="020B0604020202020204" charset="0"/>
                          <a:cs typeface="Cambay" panose="020B0604020202020204" charset="0"/>
                        </a:rPr>
                        <a:t>Gaari.pk</a:t>
                      </a:r>
                      <a:endParaRPr lang="en-US" sz="1400" b="1" dirty="0">
                        <a:solidFill>
                          <a:schemeClr val="tx1"/>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3249472552"/>
                  </a:ext>
                </a:extLst>
              </a:tr>
              <a:tr h="240093">
                <a:tc>
                  <a:txBody>
                    <a:bodyPr/>
                    <a:lstStyle/>
                    <a:p>
                      <a:pPr marL="0" marR="0">
                        <a:lnSpc>
                          <a:spcPct val="107000"/>
                        </a:lnSpc>
                        <a:spcBef>
                          <a:spcPts val="0"/>
                        </a:spcBef>
                        <a:spcAft>
                          <a:spcPts val="0"/>
                        </a:spcAft>
                      </a:pPr>
                      <a:r>
                        <a:rPr lang="en-US" sz="1200" dirty="0">
                          <a:solidFill>
                            <a:schemeClr val="tx1"/>
                          </a:solidFill>
                          <a:effectLst/>
                          <a:latin typeface="Cambay" panose="020B0604020202020204" charset="0"/>
                          <a:cs typeface="Cambay" panose="020B0604020202020204" charset="0"/>
                        </a:rPr>
                        <a:t>Vehicle Listings</a:t>
                      </a:r>
                      <a:endParaRPr lang="en-US" sz="1200"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121522709"/>
                  </a:ext>
                </a:extLst>
              </a:tr>
              <a:tr h="240093">
                <a:tc>
                  <a:txBody>
                    <a:bodyPr/>
                    <a:lstStyle/>
                    <a:p>
                      <a:pPr marL="0" marR="0">
                        <a:lnSpc>
                          <a:spcPct val="107000"/>
                        </a:lnSpc>
                        <a:spcBef>
                          <a:spcPts val="0"/>
                        </a:spcBef>
                        <a:spcAft>
                          <a:spcPts val="0"/>
                        </a:spcAft>
                      </a:pPr>
                      <a:r>
                        <a:rPr lang="en-US" sz="1200" dirty="0">
                          <a:solidFill>
                            <a:schemeClr val="tx1"/>
                          </a:solidFill>
                          <a:effectLst/>
                          <a:latin typeface="Cambay" panose="020B0604020202020204" charset="0"/>
                          <a:cs typeface="Cambay" panose="020B0604020202020204" charset="0"/>
                        </a:rPr>
                        <a:t>Selling/Buying Cars</a:t>
                      </a:r>
                      <a:endParaRPr lang="en-US" sz="1200"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2561491731"/>
                  </a:ext>
                </a:extLst>
              </a:tr>
              <a:tr h="249367">
                <a:tc>
                  <a:txBody>
                    <a:bodyPr/>
                    <a:lstStyle/>
                    <a:p>
                      <a:pPr marL="0" marR="0">
                        <a:lnSpc>
                          <a:spcPct val="107000"/>
                        </a:lnSpc>
                        <a:spcBef>
                          <a:spcPts val="0"/>
                        </a:spcBef>
                        <a:spcAft>
                          <a:spcPts val="0"/>
                        </a:spcAft>
                      </a:pPr>
                      <a:r>
                        <a:rPr lang="en-US" sz="1200" dirty="0">
                          <a:solidFill>
                            <a:schemeClr val="tx1"/>
                          </a:solidFill>
                          <a:effectLst/>
                          <a:latin typeface="Cambay" panose="020B0604020202020204" charset="0"/>
                          <a:cs typeface="Cambay" panose="020B0604020202020204" charset="0"/>
                        </a:rPr>
                        <a:t>Price Calculator</a:t>
                      </a:r>
                      <a:endParaRPr lang="en-US" sz="1200"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a:solidFill>
                            <a:srgbClr val="C00000"/>
                          </a:solidFill>
                          <a:effectLst/>
                          <a:latin typeface="Cambay" panose="020B0604020202020204" charset="0"/>
                          <a:cs typeface="Cambay" panose="020B0604020202020204" charset="0"/>
                        </a:rPr>
                        <a:t>✕</a:t>
                      </a:r>
                      <a:endParaRPr lang="en-US" sz="1200" b="1" dirty="0">
                        <a:solidFill>
                          <a:srgbClr val="C00000"/>
                        </a:solidFill>
                        <a:effectLst/>
                        <a:latin typeface="Cambay" panose="020B0604020202020204" charset="0"/>
                        <a:ea typeface="Batang"/>
                        <a:cs typeface="Cambay" panose="020B0604020202020204"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200" b="1" dirty="0" smtClean="0">
                          <a:solidFill>
                            <a:srgbClr val="92D050"/>
                          </a:solidFill>
                          <a:effectLst/>
                          <a:latin typeface="Cambay" panose="020B0604020202020204" charset="0"/>
                          <a:cs typeface="Cambay" panose="020B0604020202020204" charset="0"/>
                        </a:rPr>
                        <a:t>✓</a:t>
                      </a:r>
                      <a:endParaRPr lang="en-US" sz="1200" b="1" dirty="0" smtClean="0">
                        <a:solidFill>
                          <a:srgbClr val="92D05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4181829236"/>
                  </a:ext>
                </a:extLst>
              </a:tr>
              <a:tr h="257920">
                <a:tc>
                  <a:txBody>
                    <a:bodyPr/>
                    <a:lstStyle/>
                    <a:p>
                      <a:pPr marL="0" marR="0">
                        <a:lnSpc>
                          <a:spcPct val="107000"/>
                        </a:lnSpc>
                        <a:spcBef>
                          <a:spcPts val="0"/>
                        </a:spcBef>
                        <a:spcAft>
                          <a:spcPts val="0"/>
                        </a:spcAft>
                      </a:pPr>
                      <a:r>
                        <a:rPr lang="en-US" sz="1200" dirty="0">
                          <a:solidFill>
                            <a:schemeClr val="tx1"/>
                          </a:solidFill>
                          <a:effectLst/>
                          <a:latin typeface="Cambay" panose="020B0604020202020204" charset="0"/>
                          <a:cs typeface="Cambay" panose="020B0604020202020204" charset="0"/>
                        </a:rPr>
                        <a:t>Automotive News and Blog</a:t>
                      </a:r>
                      <a:endParaRPr lang="en-US" sz="1200"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615971596"/>
                  </a:ext>
                </a:extLst>
              </a:tr>
              <a:tr h="249367">
                <a:tc>
                  <a:txBody>
                    <a:bodyPr/>
                    <a:lstStyle/>
                    <a:p>
                      <a:pPr marL="0" marR="0">
                        <a:lnSpc>
                          <a:spcPct val="107000"/>
                        </a:lnSpc>
                        <a:spcBef>
                          <a:spcPts val="0"/>
                        </a:spcBef>
                        <a:spcAft>
                          <a:spcPts val="0"/>
                        </a:spcAft>
                      </a:pPr>
                      <a:r>
                        <a:rPr lang="en-US" sz="1200" dirty="0">
                          <a:solidFill>
                            <a:schemeClr val="tx1"/>
                          </a:solidFill>
                          <a:effectLst/>
                          <a:latin typeface="Cambay" panose="020B0604020202020204" charset="0"/>
                          <a:cs typeface="Cambay" panose="020B0604020202020204" charset="0"/>
                        </a:rPr>
                        <a:t>User Reviews</a:t>
                      </a:r>
                      <a:endParaRPr lang="en-US" sz="1200" dirty="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2151919020"/>
                  </a:ext>
                </a:extLst>
              </a:tr>
              <a:tr h="257920">
                <a:tc>
                  <a:txBody>
                    <a:bodyPr/>
                    <a:lstStyle/>
                    <a:p>
                      <a:pPr marL="0" marR="0">
                        <a:lnSpc>
                          <a:spcPct val="107000"/>
                        </a:lnSpc>
                        <a:spcBef>
                          <a:spcPts val="0"/>
                        </a:spcBef>
                        <a:spcAft>
                          <a:spcPts val="0"/>
                        </a:spcAft>
                      </a:pPr>
                      <a:r>
                        <a:rPr lang="en-US" sz="1200">
                          <a:solidFill>
                            <a:schemeClr val="tx1"/>
                          </a:solidFill>
                          <a:effectLst/>
                          <a:latin typeface="Cambay" panose="020B0604020202020204" charset="0"/>
                          <a:cs typeface="Cambay" panose="020B0604020202020204" charset="0"/>
                        </a:rPr>
                        <a:t>Hassle-Free Documentation</a:t>
                      </a:r>
                      <a:endParaRPr lang="en-US" sz="120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C00000"/>
                          </a:solidFill>
                          <a:effectLst/>
                          <a:latin typeface="Cambay" panose="020B0604020202020204" charset="0"/>
                          <a:cs typeface="Cambay" panose="020B0604020202020204" charset="0"/>
                        </a:rPr>
                        <a:t>✕</a:t>
                      </a:r>
                      <a:endParaRPr lang="en-US" sz="1200" b="1" dirty="0">
                        <a:solidFill>
                          <a:srgbClr val="C0000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C00000"/>
                          </a:solidFill>
                          <a:effectLst/>
                          <a:latin typeface="Cambay" panose="020B0604020202020204" charset="0"/>
                          <a:cs typeface="Cambay" panose="020B0604020202020204" charset="0"/>
                        </a:rPr>
                        <a:t>✕</a:t>
                      </a:r>
                      <a:endParaRPr lang="en-US" sz="1200" b="1" dirty="0">
                        <a:solidFill>
                          <a:srgbClr val="C0000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3060790009"/>
                  </a:ext>
                </a:extLst>
              </a:tr>
              <a:tr h="249367">
                <a:tc>
                  <a:txBody>
                    <a:bodyPr/>
                    <a:lstStyle/>
                    <a:p>
                      <a:pPr marL="0" marR="0">
                        <a:lnSpc>
                          <a:spcPct val="107000"/>
                        </a:lnSpc>
                        <a:spcBef>
                          <a:spcPts val="0"/>
                        </a:spcBef>
                        <a:spcAft>
                          <a:spcPts val="0"/>
                        </a:spcAft>
                      </a:pPr>
                      <a:r>
                        <a:rPr lang="en-US" sz="1200">
                          <a:solidFill>
                            <a:schemeClr val="tx1"/>
                          </a:solidFill>
                          <a:effectLst/>
                          <a:latin typeface="Cambay" panose="020B0604020202020204" charset="0"/>
                          <a:cs typeface="Cambay" panose="020B0604020202020204" charset="0"/>
                        </a:rPr>
                        <a:t>Customer Support</a:t>
                      </a:r>
                      <a:endParaRPr lang="en-US" sz="120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C00000"/>
                          </a:solidFill>
                          <a:effectLst/>
                          <a:latin typeface="Cambay" panose="020B0604020202020204" charset="0"/>
                          <a:cs typeface="Cambay" panose="020B0604020202020204" charset="0"/>
                        </a:rPr>
                        <a:t>✕</a:t>
                      </a:r>
                      <a:endParaRPr lang="en-US" sz="1200" b="1" dirty="0">
                        <a:solidFill>
                          <a:srgbClr val="C0000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C00000"/>
                          </a:solidFill>
                          <a:effectLst/>
                          <a:latin typeface="Cambay" panose="020B0604020202020204" charset="0"/>
                          <a:cs typeface="Cambay" panose="020B0604020202020204" charset="0"/>
                        </a:rPr>
                        <a:t>✕</a:t>
                      </a:r>
                      <a:endParaRPr lang="en-US" sz="1200" b="1" dirty="0">
                        <a:solidFill>
                          <a:srgbClr val="C0000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655839924"/>
                  </a:ext>
                </a:extLst>
              </a:tr>
              <a:tr h="240093">
                <a:tc>
                  <a:txBody>
                    <a:bodyPr/>
                    <a:lstStyle/>
                    <a:p>
                      <a:pPr marL="0" marR="0">
                        <a:lnSpc>
                          <a:spcPct val="107000"/>
                        </a:lnSpc>
                        <a:spcBef>
                          <a:spcPts val="0"/>
                        </a:spcBef>
                        <a:spcAft>
                          <a:spcPts val="0"/>
                        </a:spcAft>
                      </a:pPr>
                      <a:r>
                        <a:rPr lang="en-US" sz="1200">
                          <a:solidFill>
                            <a:schemeClr val="tx1"/>
                          </a:solidFill>
                          <a:effectLst/>
                          <a:latin typeface="Cambay" panose="020B0604020202020204" charset="0"/>
                          <a:cs typeface="Cambay" panose="020B0604020202020204" charset="0"/>
                        </a:rPr>
                        <a:t>Advanced Search Filters</a:t>
                      </a:r>
                      <a:endParaRPr lang="en-US" sz="1200">
                        <a:solidFill>
                          <a:schemeClr val="tx1"/>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tc>
                  <a:txBody>
                    <a:bodyPr/>
                    <a:lstStyle/>
                    <a:p>
                      <a:pPr marL="0" marR="0" algn="ctr">
                        <a:lnSpc>
                          <a:spcPct val="107000"/>
                        </a:lnSpc>
                        <a:spcBef>
                          <a:spcPts val="0"/>
                        </a:spcBef>
                        <a:spcAft>
                          <a:spcPts val="0"/>
                        </a:spcAft>
                      </a:pPr>
                      <a:r>
                        <a:rPr lang="en-US" sz="1200" b="1" dirty="0" smtClean="0">
                          <a:solidFill>
                            <a:srgbClr val="92D050"/>
                          </a:solidFill>
                          <a:effectLst/>
                          <a:latin typeface="Cambay" panose="020B0604020202020204" charset="0"/>
                          <a:cs typeface="Cambay" panose="020B0604020202020204" charset="0"/>
                        </a:rPr>
                        <a:t>✓</a:t>
                      </a:r>
                      <a:endParaRPr lang="en-US" sz="1200" b="1" dirty="0">
                        <a:solidFill>
                          <a:srgbClr val="92D050"/>
                        </a:solidFill>
                        <a:effectLst/>
                        <a:latin typeface="Cambay" panose="020B0604020202020204" charset="0"/>
                        <a:ea typeface="Batang"/>
                        <a:cs typeface="Cambay" panose="020B0604020202020204" charset="0"/>
                      </a:endParaRPr>
                    </a:p>
                  </a:txBody>
                  <a:tcPr marL="68580" marR="68580" marT="0" marB="0"/>
                </a:tc>
                <a:extLst>
                  <a:ext uri="{0D108BD9-81ED-4DB2-BD59-A6C34878D82A}">
                    <a16:rowId xmlns:a16="http://schemas.microsoft.com/office/drawing/2014/main" val="82931694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76" y="556381"/>
            <a:ext cx="6000600" cy="348343"/>
          </a:xfrm>
        </p:spPr>
        <p:txBody>
          <a:bodyPr/>
          <a:lstStyle/>
          <a:p>
            <a:r>
              <a:rPr lang="en-US" sz="1800" dirty="0" smtClean="0"/>
              <a:t>Negotiation </a:t>
            </a:r>
            <a:r>
              <a:rPr lang="en-US" sz="1800" dirty="0" err="1" smtClean="0"/>
              <a:t>ChatBot</a:t>
            </a:r>
            <a:r>
              <a:rPr lang="en-US" sz="1800" dirty="0" smtClean="0"/>
              <a:t> In Automotive E-Commerce</a:t>
            </a:r>
            <a:endParaRPr lang="en-US" sz="1800" dirty="0"/>
          </a:p>
        </p:txBody>
      </p:sp>
      <p:sp>
        <p:nvSpPr>
          <p:cNvPr id="3" name="TextBox 2"/>
          <p:cNvSpPr txBox="1"/>
          <p:nvPr/>
        </p:nvSpPr>
        <p:spPr>
          <a:xfrm>
            <a:off x="714676" y="957944"/>
            <a:ext cx="4762048" cy="1815882"/>
          </a:xfrm>
          <a:prstGeom prst="rect">
            <a:avLst/>
          </a:prstGeom>
          <a:noFill/>
        </p:spPr>
        <p:txBody>
          <a:bodyPr wrap="square" rtlCol="0">
            <a:spAutoFit/>
          </a:bodyPr>
          <a:lstStyle/>
          <a:p>
            <a:r>
              <a:rPr lang="en-US" dirty="0">
                <a:solidFill>
                  <a:schemeClr val="tx1"/>
                </a:solidFill>
                <a:latin typeface="Cambay" panose="020B0604020202020204" charset="0"/>
                <a:cs typeface="Cambay" panose="020B0604020202020204" charset="0"/>
              </a:rPr>
              <a:t/>
            </a:r>
            <a:br>
              <a:rPr lang="en-US" dirty="0">
                <a:solidFill>
                  <a:schemeClr val="tx1"/>
                </a:solidFill>
                <a:latin typeface="Cambay" panose="020B0604020202020204" charset="0"/>
                <a:cs typeface="Cambay" panose="020B0604020202020204" charset="0"/>
              </a:rPr>
            </a:br>
            <a:r>
              <a:rPr lang="en-US" dirty="0" err="1">
                <a:solidFill>
                  <a:schemeClr val="tx1"/>
                </a:solidFill>
                <a:latin typeface="Cambay" panose="020B0604020202020204" charset="0"/>
                <a:cs typeface="Cambay" panose="020B0604020202020204" charset="0"/>
              </a:rPr>
              <a:t>Chatbots</a:t>
            </a:r>
            <a:r>
              <a:rPr lang="en-US" dirty="0">
                <a:solidFill>
                  <a:schemeClr val="tx1"/>
                </a:solidFill>
                <a:latin typeface="Cambay" panose="020B0604020202020204" charset="0"/>
                <a:cs typeface="Cambay" panose="020B0604020202020204" charset="0"/>
              </a:rPr>
              <a:t> in e-commerce are valued for enhancing customer interactions. While they've been used in online car sales for inquiries, our project aims to introduce a negotiation </a:t>
            </a:r>
            <a:r>
              <a:rPr lang="en-US" dirty="0" err="1">
                <a:solidFill>
                  <a:schemeClr val="tx1"/>
                </a:solidFill>
                <a:latin typeface="Cambay" panose="020B0604020202020204" charset="0"/>
                <a:cs typeface="Cambay" panose="020B0604020202020204" charset="0"/>
              </a:rPr>
              <a:t>chatbot</a:t>
            </a:r>
            <a:r>
              <a:rPr lang="en-US" dirty="0">
                <a:solidFill>
                  <a:schemeClr val="tx1"/>
                </a:solidFill>
                <a:latin typeface="Cambay" panose="020B0604020202020204" charset="0"/>
                <a:cs typeface="Cambay" panose="020B0604020202020204" charset="0"/>
              </a:rPr>
              <a:t> for smoother transactions, filling a gap in this area. This </a:t>
            </a:r>
            <a:r>
              <a:rPr lang="en-US" dirty="0" err="1">
                <a:solidFill>
                  <a:schemeClr val="tx1"/>
                </a:solidFill>
                <a:latin typeface="Cambay" panose="020B0604020202020204" charset="0"/>
                <a:cs typeface="Cambay" panose="020B0604020202020204" charset="0"/>
              </a:rPr>
              <a:t>chatbot</a:t>
            </a:r>
            <a:r>
              <a:rPr lang="en-US" dirty="0">
                <a:solidFill>
                  <a:schemeClr val="tx1"/>
                </a:solidFill>
                <a:latin typeface="Cambay" panose="020B0604020202020204" charset="0"/>
                <a:cs typeface="Cambay" panose="020B0604020202020204" charset="0"/>
              </a:rPr>
              <a:t> will actively engage with buyers, negotiate for sellers, and improve the overall car buying experience.</a:t>
            </a:r>
            <a:endParaRPr lang="en-US" dirty="0">
              <a:solidFill>
                <a:schemeClr val="tx1"/>
              </a:solidFill>
              <a:latin typeface="Cambay" panose="020B0604020202020204" charset="0"/>
              <a:cs typeface="Cambay" panose="020B0604020202020204" charset="0"/>
            </a:endParaRPr>
          </a:p>
        </p:txBody>
      </p:sp>
    </p:spTree>
    <p:extLst>
      <p:ext uri="{BB962C8B-B14F-4D97-AF65-F5344CB8AC3E}">
        <p14:creationId xmlns:p14="http://schemas.microsoft.com/office/powerpoint/2010/main" val="346389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Rectangle 2"/>
          <p:cNvSpPr/>
          <p:nvPr/>
        </p:nvSpPr>
        <p:spPr>
          <a:xfrm>
            <a:off x="714675" y="1394293"/>
            <a:ext cx="7064402" cy="2677656"/>
          </a:xfrm>
          <a:prstGeom prst="rect">
            <a:avLst/>
          </a:prstGeom>
        </p:spPr>
        <p:txBody>
          <a:bodyPr wrap="square">
            <a:spAutoFit/>
          </a:bodyPr>
          <a:lstStyle/>
          <a:p>
            <a:r>
              <a:rPr lang="en-US" dirty="0">
                <a:solidFill>
                  <a:schemeClr val="tx1"/>
                </a:solidFill>
                <a:latin typeface="Cambay" panose="020B0604020202020204" charset="0"/>
                <a:cs typeface="Cambay" panose="020B0604020202020204" charset="0"/>
              </a:rPr>
              <a:t> </a:t>
            </a:r>
            <a:r>
              <a:rPr lang="en-US" dirty="0" smtClean="0">
                <a:solidFill>
                  <a:schemeClr val="tx1"/>
                </a:solidFill>
                <a:latin typeface="Cambay" panose="020B0604020202020204" charset="0"/>
                <a:cs typeface="Cambay" panose="020B0604020202020204" charset="0"/>
              </a:rPr>
              <a:t> 1</a:t>
            </a:r>
            <a:r>
              <a:rPr lang="en-US" dirty="0">
                <a:solidFill>
                  <a:schemeClr val="tx1"/>
                </a:solidFill>
                <a:latin typeface="Cambay" panose="020B0604020202020204" charset="0"/>
                <a:cs typeface="Cambay" panose="020B0604020202020204" charset="0"/>
              </a:rPr>
              <a:t>. </a:t>
            </a:r>
            <a:r>
              <a:rPr lang="en-US" dirty="0" smtClean="0">
                <a:solidFill>
                  <a:schemeClr val="tx1"/>
                </a:solidFill>
                <a:latin typeface="Cambay" panose="020B0604020202020204" charset="0"/>
                <a:cs typeface="Cambay" panose="020B0604020202020204" charset="0"/>
              </a:rPr>
              <a:t>Smart </a:t>
            </a:r>
            <a:r>
              <a:rPr lang="en-US" dirty="0">
                <a:solidFill>
                  <a:schemeClr val="tx1"/>
                </a:solidFill>
                <a:latin typeface="Cambay" panose="020B0604020202020204" charset="0"/>
                <a:cs typeface="Cambay" panose="020B0604020202020204" charset="0"/>
              </a:rPr>
              <a:t>Negotiation Bot</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Say goodbye to haggling. Our bot ensures fair deals.</a:t>
            </a:r>
          </a:p>
          <a:p>
            <a:r>
              <a:rPr lang="en-US" dirty="0">
                <a:solidFill>
                  <a:schemeClr val="tx1"/>
                </a:solidFill>
                <a:latin typeface="Cambay" panose="020B0604020202020204" charset="0"/>
                <a:cs typeface="Cambay" panose="020B0604020202020204" charset="0"/>
              </a:rPr>
              <a:t>  2. </a:t>
            </a:r>
            <a:r>
              <a:rPr lang="en-US" dirty="0" smtClean="0">
                <a:solidFill>
                  <a:schemeClr val="tx1"/>
                </a:solidFill>
                <a:latin typeface="Cambay" panose="020B0604020202020204" charset="0"/>
                <a:cs typeface="Cambay" panose="020B0604020202020204" charset="0"/>
              </a:rPr>
              <a:t>Live </a:t>
            </a:r>
            <a:r>
              <a:rPr lang="en-US" dirty="0">
                <a:solidFill>
                  <a:schemeClr val="tx1"/>
                </a:solidFill>
                <a:latin typeface="Cambay" panose="020B0604020202020204" charset="0"/>
                <a:cs typeface="Cambay" panose="020B0604020202020204" charset="0"/>
              </a:rPr>
              <a:t>Video Calling</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Expert-guided vehicle inspections in real-time.</a:t>
            </a:r>
          </a:p>
          <a:p>
            <a:r>
              <a:rPr lang="en-US" dirty="0">
                <a:solidFill>
                  <a:schemeClr val="tx1"/>
                </a:solidFill>
                <a:latin typeface="Cambay" panose="020B0604020202020204" charset="0"/>
                <a:cs typeface="Cambay" panose="020B0604020202020204" charset="0"/>
              </a:rPr>
              <a:t>  3. </a:t>
            </a:r>
            <a:r>
              <a:rPr lang="en-US" dirty="0" smtClean="0">
                <a:solidFill>
                  <a:schemeClr val="tx1"/>
                </a:solidFill>
                <a:latin typeface="Cambay" panose="020B0604020202020204" charset="0"/>
                <a:cs typeface="Cambay" panose="020B0604020202020204" charset="0"/>
              </a:rPr>
              <a:t>Comprehensive </a:t>
            </a:r>
            <a:r>
              <a:rPr lang="en-US" dirty="0">
                <a:solidFill>
                  <a:schemeClr val="tx1"/>
                </a:solidFill>
                <a:latin typeface="Cambay" panose="020B0604020202020204" charset="0"/>
                <a:cs typeface="Cambay" panose="020B0604020202020204" charset="0"/>
              </a:rPr>
              <a:t>Listings</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A wide variety of vehicles for every preference.</a:t>
            </a:r>
          </a:p>
          <a:p>
            <a:r>
              <a:rPr lang="en-US" dirty="0">
                <a:solidFill>
                  <a:schemeClr val="tx1"/>
                </a:solidFill>
                <a:latin typeface="Cambay" panose="020B0604020202020204" charset="0"/>
                <a:cs typeface="Cambay" panose="020B0604020202020204" charset="0"/>
              </a:rPr>
              <a:t>  4. </a:t>
            </a:r>
            <a:r>
              <a:rPr lang="en-US" dirty="0" smtClean="0">
                <a:solidFill>
                  <a:schemeClr val="tx1"/>
                </a:solidFill>
                <a:latin typeface="Cambay" panose="020B0604020202020204" charset="0"/>
                <a:cs typeface="Cambay" panose="020B0604020202020204" charset="0"/>
              </a:rPr>
              <a:t>Personalized </a:t>
            </a:r>
            <a:r>
              <a:rPr lang="en-US" dirty="0">
                <a:solidFill>
                  <a:schemeClr val="tx1"/>
                </a:solidFill>
                <a:latin typeface="Cambay" panose="020B0604020202020204" charset="0"/>
                <a:cs typeface="Cambay" panose="020B0604020202020204" charset="0"/>
              </a:rPr>
              <a:t>User </a:t>
            </a:r>
            <a:r>
              <a:rPr lang="en-US" dirty="0" smtClean="0">
                <a:solidFill>
                  <a:schemeClr val="tx1"/>
                </a:solidFill>
                <a:latin typeface="Cambay" panose="020B0604020202020204" charset="0"/>
                <a:cs typeface="Cambay" panose="020B0604020202020204" charset="0"/>
              </a:rPr>
              <a:t>Accounts</a:t>
            </a:r>
            <a:r>
              <a:rPr lang="en-US" dirty="0">
                <a:solidFill>
                  <a:schemeClr val="tx1"/>
                </a:solidFill>
                <a:latin typeface="Cambay" panose="020B0604020202020204" charset="0"/>
                <a:cs typeface="Cambay" panose="020B0604020202020204" charset="0"/>
              </a:rPr>
              <a:t>:</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Tailor your journey.</a:t>
            </a:r>
          </a:p>
          <a:p>
            <a:r>
              <a:rPr lang="en-US" dirty="0">
                <a:solidFill>
                  <a:schemeClr val="tx1"/>
                </a:solidFill>
                <a:latin typeface="Cambay" panose="020B0604020202020204" charset="0"/>
                <a:cs typeface="Cambay" panose="020B0604020202020204" charset="0"/>
              </a:rPr>
              <a:t>  5. </a:t>
            </a:r>
            <a:r>
              <a:rPr lang="en-US" dirty="0" smtClean="0">
                <a:solidFill>
                  <a:schemeClr val="tx1"/>
                </a:solidFill>
                <a:latin typeface="Cambay" panose="020B0604020202020204" charset="0"/>
                <a:cs typeface="Cambay" panose="020B0604020202020204" charset="0"/>
              </a:rPr>
              <a:t>Diverse </a:t>
            </a:r>
            <a:r>
              <a:rPr lang="en-US" dirty="0">
                <a:solidFill>
                  <a:schemeClr val="tx1"/>
                </a:solidFill>
                <a:latin typeface="Cambay" panose="020B0604020202020204" charset="0"/>
                <a:cs typeface="Cambay" panose="020B0604020202020204" charset="0"/>
              </a:rPr>
              <a:t>Portals</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Connecting users, mechanics, and enthusiasts.</a:t>
            </a:r>
          </a:p>
          <a:p>
            <a:r>
              <a:rPr lang="en-US" dirty="0">
                <a:solidFill>
                  <a:schemeClr val="tx1"/>
                </a:solidFill>
                <a:latin typeface="Cambay" panose="020B0604020202020204" charset="0"/>
                <a:cs typeface="Cambay" panose="020B0604020202020204" charset="0"/>
              </a:rPr>
              <a:t>  6. </a:t>
            </a:r>
            <a:r>
              <a:rPr lang="en-US" dirty="0" smtClean="0">
                <a:solidFill>
                  <a:schemeClr val="tx1"/>
                </a:solidFill>
                <a:latin typeface="Cambay" panose="020B0604020202020204" charset="0"/>
                <a:cs typeface="Cambay" panose="020B0604020202020204" charset="0"/>
              </a:rPr>
              <a:t>Effortless </a:t>
            </a:r>
            <a:r>
              <a:rPr lang="en-US" dirty="0">
                <a:solidFill>
                  <a:schemeClr val="tx1"/>
                </a:solidFill>
                <a:latin typeface="Cambay" panose="020B0604020202020204" charset="0"/>
                <a:cs typeface="Cambay" panose="020B0604020202020204" charset="0"/>
              </a:rPr>
              <a:t>Vehicle Comparison</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Make informed decisions effortlessly.</a:t>
            </a:r>
          </a:p>
          <a:p>
            <a:r>
              <a:rPr lang="en-US" dirty="0">
                <a:solidFill>
                  <a:schemeClr val="tx1"/>
                </a:solidFill>
                <a:latin typeface="Cambay" panose="020B0604020202020204" charset="0"/>
                <a:cs typeface="Cambay" panose="020B0604020202020204" charset="0"/>
              </a:rPr>
              <a:t>  7. </a:t>
            </a:r>
            <a:r>
              <a:rPr lang="en-US" dirty="0" smtClean="0">
                <a:solidFill>
                  <a:schemeClr val="tx1"/>
                </a:solidFill>
                <a:latin typeface="Cambay" panose="020B0604020202020204" charset="0"/>
                <a:cs typeface="Cambay" panose="020B0604020202020204" charset="0"/>
              </a:rPr>
              <a:t>Advanced </a:t>
            </a:r>
            <a:r>
              <a:rPr lang="en-US" dirty="0">
                <a:solidFill>
                  <a:schemeClr val="tx1"/>
                </a:solidFill>
                <a:latin typeface="Cambay" panose="020B0604020202020204" charset="0"/>
                <a:cs typeface="Cambay" panose="020B0604020202020204" charset="0"/>
              </a:rPr>
              <a:t>Search and Filters</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Find the exact vehicle you desire.</a:t>
            </a:r>
          </a:p>
          <a:p>
            <a:r>
              <a:rPr lang="en-US" dirty="0">
                <a:solidFill>
                  <a:schemeClr val="tx1"/>
                </a:solidFill>
                <a:latin typeface="Cambay" panose="020B0604020202020204" charset="0"/>
                <a:cs typeface="Cambay" panose="020B0604020202020204" charset="0"/>
              </a:rPr>
              <a:t>  8. </a:t>
            </a:r>
            <a:r>
              <a:rPr lang="en-US" dirty="0" smtClean="0">
                <a:solidFill>
                  <a:schemeClr val="tx1"/>
                </a:solidFill>
                <a:latin typeface="Cambay" panose="020B0604020202020204" charset="0"/>
                <a:cs typeface="Cambay" panose="020B0604020202020204" charset="0"/>
              </a:rPr>
              <a:t>Empowering </a:t>
            </a:r>
            <a:r>
              <a:rPr lang="en-US" dirty="0">
                <a:solidFill>
                  <a:schemeClr val="tx1"/>
                </a:solidFill>
                <a:latin typeface="Cambay" panose="020B0604020202020204" charset="0"/>
                <a:cs typeface="Cambay" panose="020B0604020202020204" charset="0"/>
              </a:rPr>
              <a:t>User Reviews</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Contribute to an informed community.</a:t>
            </a:r>
          </a:p>
          <a:p>
            <a:r>
              <a:rPr lang="en-US" dirty="0">
                <a:solidFill>
                  <a:schemeClr val="tx1"/>
                </a:solidFill>
                <a:latin typeface="Cambay" panose="020B0604020202020204" charset="0"/>
                <a:cs typeface="Cambay" panose="020B0604020202020204" charset="0"/>
              </a:rPr>
              <a:t>  9. </a:t>
            </a:r>
            <a:r>
              <a:rPr lang="en-US" dirty="0" smtClean="0">
                <a:solidFill>
                  <a:schemeClr val="tx1"/>
                </a:solidFill>
                <a:latin typeface="Cambay" panose="020B0604020202020204" charset="0"/>
                <a:cs typeface="Cambay" panose="020B0604020202020204" charset="0"/>
              </a:rPr>
              <a:t>Real-time </a:t>
            </a:r>
            <a:r>
              <a:rPr lang="en-US" dirty="0">
                <a:solidFill>
                  <a:schemeClr val="tx1"/>
                </a:solidFill>
                <a:latin typeface="Cambay" panose="020B0604020202020204" charset="0"/>
                <a:cs typeface="Cambay" panose="020B0604020202020204" charset="0"/>
              </a:rPr>
              <a:t>Communication</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Swift and effective interactions.</a:t>
            </a:r>
          </a:p>
          <a:p>
            <a:r>
              <a:rPr lang="en-US" dirty="0" smtClean="0">
                <a:solidFill>
                  <a:schemeClr val="tx1"/>
                </a:solidFill>
                <a:latin typeface="Cambay" panose="020B0604020202020204" charset="0"/>
                <a:cs typeface="Cambay" panose="020B0604020202020204" charset="0"/>
              </a:rPr>
              <a:t>10</a:t>
            </a:r>
            <a:r>
              <a:rPr lang="en-US" dirty="0">
                <a:solidFill>
                  <a:schemeClr val="tx1"/>
                </a:solidFill>
                <a:latin typeface="Cambay" panose="020B0604020202020204" charset="0"/>
                <a:cs typeface="Cambay" panose="020B0604020202020204" charset="0"/>
              </a:rPr>
              <a:t>. </a:t>
            </a:r>
            <a:r>
              <a:rPr lang="en-US" dirty="0" smtClean="0">
                <a:solidFill>
                  <a:schemeClr val="tx1"/>
                </a:solidFill>
                <a:latin typeface="Cambay" panose="020B0604020202020204" charset="0"/>
                <a:cs typeface="Cambay" panose="020B0604020202020204" charset="0"/>
              </a:rPr>
              <a:t>Insightful </a:t>
            </a:r>
            <a:r>
              <a:rPr lang="en-US" dirty="0">
                <a:solidFill>
                  <a:schemeClr val="tx1"/>
                </a:solidFill>
                <a:latin typeface="Cambay" panose="020B0604020202020204" charset="0"/>
                <a:cs typeface="Cambay" panose="020B0604020202020204" charset="0"/>
              </a:rPr>
              <a:t>Vehicle History</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Transparency through trusted APIs.</a:t>
            </a:r>
          </a:p>
          <a:p>
            <a:r>
              <a:rPr lang="en-US" dirty="0" smtClean="0">
                <a:solidFill>
                  <a:schemeClr val="tx1"/>
                </a:solidFill>
                <a:latin typeface="Cambay" panose="020B0604020202020204" charset="0"/>
                <a:cs typeface="Cambay" panose="020B0604020202020204" charset="0"/>
              </a:rPr>
              <a:t>11</a:t>
            </a:r>
            <a:r>
              <a:rPr lang="en-US" dirty="0">
                <a:solidFill>
                  <a:schemeClr val="tx1"/>
                </a:solidFill>
                <a:latin typeface="Cambay" panose="020B0604020202020204" charset="0"/>
                <a:cs typeface="Cambay" panose="020B0604020202020204" charset="0"/>
              </a:rPr>
              <a:t>. </a:t>
            </a:r>
            <a:r>
              <a:rPr lang="en-US" dirty="0" smtClean="0">
                <a:solidFill>
                  <a:schemeClr val="tx1"/>
                </a:solidFill>
                <a:latin typeface="Cambay" panose="020B0604020202020204" charset="0"/>
                <a:cs typeface="Cambay" panose="020B0604020202020204" charset="0"/>
              </a:rPr>
              <a:t>Expert </a:t>
            </a:r>
            <a:r>
              <a:rPr lang="en-US" dirty="0">
                <a:solidFill>
                  <a:schemeClr val="tx1"/>
                </a:solidFill>
                <a:latin typeface="Cambay" panose="020B0604020202020204" charset="0"/>
                <a:cs typeface="Cambay" panose="020B0604020202020204" charset="0"/>
              </a:rPr>
              <a:t>Customer Support</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Instant resolution for a smooth experience.</a:t>
            </a:r>
          </a:p>
          <a:p>
            <a:r>
              <a:rPr lang="en-US" dirty="0" smtClean="0">
                <a:solidFill>
                  <a:schemeClr val="tx1"/>
                </a:solidFill>
                <a:latin typeface="Cambay" panose="020B0604020202020204" charset="0"/>
                <a:cs typeface="Cambay" panose="020B0604020202020204" charset="0"/>
              </a:rPr>
              <a:t>12</a:t>
            </a:r>
            <a:r>
              <a:rPr lang="en-US" dirty="0">
                <a:solidFill>
                  <a:schemeClr val="tx1"/>
                </a:solidFill>
                <a:latin typeface="Cambay" panose="020B0604020202020204" charset="0"/>
                <a:cs typeface="Cambay" panose="020B0604020202020204" charset="0"/>
              </a:rPr>
              <a:t>. </a:t>
            </a:r>
            <a:r>
              <a:rPr lang="en-US" dirty="0" smtClean="0">
                <a:solidFill>
                  <a:schemeClr val="tx1"/>
                </a:solidFill>
                <a:latin typeface="Cambay" panose="020B0604020202020204" charset="0"/>
                <a:cs typeface="Cambay" panose="020B0604020202020204" charset="0"/>
              </a:rPr>
              <a:t>AI-Driven </a:t>
            </a:r>
            <a:r>
              <a:rPr lang="en-US" dirty="0">
                <a:solidFill>
                  <a:schemeClr val="tx1"/>
                </a:solidFill>
                <a:latin typeface="Cambay" panose="020B0604020202020204" charset="0"/>
                <a:cs typeface="Cambay" panose="020B0604020202020204" charset="0"/>
              </a:rPr>
              <a:t>Recommendations</a:t>
            </a:r>
            <a:r>
              <a:rPr lang="en-US" dirty="0" smtClean="0">
                <a:solidFill>
                  <a:schemeClr val="tx1"/>
                </a:solidFill>
                <a:latin typeface="Cambay" panose="020B0604020202020204" charset="0"/>
                <a:cs typeface="Cambay" panose="020B0604020202020204" charset="0"/>
              </a:rPr>
              <a:t>: </a:t>
            </a:r>
            <a:r>
              <a:rPr lang="en-US" dirty="0">
                <a:solidFill>
                  <a:schemeClr val="tx1"/>
                </a:solidFill>
                <a:latin typeface="Cambay" panose="020B0604020202020204" charset="0"/>
                <a:cs typeface="Cambay" panose="020B0604020202020204" charset="0"/>
              </a:rPr>
              <a:t>Your personalized vehicle suggestions.</a:t>
            </a:r>
          </a:p>
        </p:txBody>
      </p:sp>
    </p:spTree>
    <p:extLst>
      <p:ext uri="{BB962C8B-B14F-4D97-AF65-F5344CB8AC3E}">
        <p14:creationId xmlns:p14="http://schemas.microsoft.com/office/powerpoint/2010/main" val="4074262430"/>
      </p:ext>
    </p:extLst>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TotalTime>
  <Words>621</Words>
  <Application>Microsoft Office PowerPoint</Application>
  <PresentationFormat>On-screen Show (16:9)</PresentationFormat>
  <Paragraphs>122</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Cambay</vt:lpstr>
      <vt:lpstr>Arial</vt:lpstr>
      <vt:lpstr>Batang</vt:lpstr>
      <vt:lpstr>Bebas Neue</vt:lpstr>
      <vt:lpstr>DM Sans</vt:lpstr>
      <vt:lpstr>Automotive Industry Consulting by Slidesgo</vt:lpstr>
      <vt:lpstr>Automotive Ecommerce</vt:lpstr>
      <vt:lpstr>PowerPoint Presentation</vt:lpstr>
      <vt:lpstr>Contents</vt:lpstr>
      <vt:lpstr>PowerPoint Presentation</vt:lpstr>
      <vt:lpstr>PowerPoint Presentation</vt:lpstr>
      <vt:lpstr>PowerPoint Presentation</vt:lpstr>
      <vt:lpstr>Literature Review  </vt:lpstr>
      <vt:lpstr>Negotiation ChatBot In Automotive E-Commerce</vt:lpstr>
      <vt:lpstr>Key Features</vt:lpstr>
      <vt:lpstr>Context Diagram</vt:lpstr>
      <vt:lpstr>Waterfall management plan</vt:lpstr>
      <vt:lpstr>Benefits</vt:lpstr>
      <vt:lpstr>PowerPoint Presentation</vt:lpstr>
      <vt:lpstr>Tech Stack</vt:lpstr>
      <vt:lpstr>Market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Ecommerce</dc:title>
  <cp:lastModifiedBy>HP</cp:lastModifiedBy>
  <cp:revision>18</cp:revision>
  <dcterms:modified xsi:type="dcterms:W3CDTF">2023-09-22T08:52:56Z</dcterms:modified>
</cp:coreProperties>
</file>