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310" r:id="rId3"/>
    <p:sldId id="259" r:id="rId4"/>
    <p:sldId id="263" r:id="rId5"/>
    <p:sldId id="262" r:id="rId6"/>
    <p:sldId id="264" r:id="rId7"/>
    <p:sldId id="266" r:id="rId8"/>
    <p:sldId id="265" r:id="rId9"/>
    <p:sldId id="267" r:id="rId10"/>
    <p:sldId id="268" r:id="rId11"/>
    <p:sldId id="270" r:id="rId12"/>
    <p:sldId id="271" r:id="rId13"/>
    <p:sldId id="272" r:id="rId14"/>
    <p:sldId id="274" r:id="rId15"/>
    <p:sldId id="275" r:id="rId16"/>
    <p:sldId id="287" r:id="rId17"/>
  </p:sldIdLst>
  <p:sldSz cx="9144000" cy="5143500" type="screen16x9"/>
  <p:notesSz cx="6858000" cy="9144000"/>
  <p:embeddedFontLst>
    <p:embeddedFont>
      <p:font typeface="Bebas Neue" panose="020B0604020202020204" charset="0"/>
      <p:regular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Cambay" panose="020B0604020202020204" charset="0"/>
      <p:regular r:id="rId24"/>
      <p:bold r:id="rId25"/>
      <p:italic r:id="rId26"/>
      <p:boldItalic r:id="rId27"/>
    </p:embeddedFont>
    <p:embeddedFont>
      <p:font typeface="Alata" panose="020B0604020202020204" charset="0"/>
      <p:regular r:id="rId28"/>
    </p:embeddedFont>
    <p:embeddedFont>
      <p:font typeface="Maven Pro" panose="020B0604020202020204" charset="0"/>
      <p:regular r:id="rId29"/>
      <p:bold r:id="rId30"/>
    </p:embeddedFont>
    <p:embeddedFont>
      <p:font typeface="Assistant" panose="020B0604020202020204" charset="-79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4F8DE6-C6B1-424C-A894-4FFC4A64334D}">
  <a:tblStyle styleId="{904F8DE6-C6B1-424C-A894-4FFC4A643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479cb4777d_1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479cb4777d_1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479cb4777d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479cb4777d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479cb4777d_1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479cb4777d_1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479cb4777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479cb4777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479cb4777d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479cb4777d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479cb4777d_1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479cb4777d_1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79cb4777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479cb4777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79cb477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479cb477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479cb4777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479cb4777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479cb4777d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479cb4777d_1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479cb4777d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479cb4777d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7b5c389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47b5c389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630000"/>
            <a:ext cx="9144000" cy="38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392513"/>
            <a:ext cx="4318200" cy="18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91301"/>
            <a:ext cx="4318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372950" y="627150"/>
            <a:ext cx="3771000" cy="388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2035350" y="1760462"/>
            <a:ext cx="22488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2"/>
          </p:nvPr>
        </p:nvSpPr>
        <p:spPr>
          <a:xfrm>
            <a:off x="2035350" y="3182437"/>
            <a:ext cx="22488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3"/>
          </p:nvPr>
        </p:nvSpPr>
        <p:spPr>
          <a:xfrm>
            <a:off x="5754475" y="1760462"/>
            <a:ext cx="22488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4"/>
          </p:nvPr>
        </p:nvSpPr>
        <p:spPr>
          <a:xfrm>
            <a:off x="5754475" y="3182437"/>
            <a:ext cx="22488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20000" y="5226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5"/>
          </p:nvPr>
        </p:nvSpPr>
        <p:spPr>
          <a:xfrm>
            <a:off x="2035350" y="2167021"/>
            <a:ext cx="2248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6"/>
          </p:nvPr>
        </p:nvSpPr>
        <p:spPr>
          <a:xfrm>
            <a:off x="5754474" y="2167021"/>
            <a:ext cx="2248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7"/>
          </p:nvPr>
        </p:nvSpPr>
        <p:spPr>
          <a:xfrm>
            <a:off x="2035350" y="3589139"/>
            <a:ext cx="2248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8"/>
          </p:nvPr>
        </p:nvSpPr>
        <p:spPr>
          <a:xfrm>
            <a:off x="5754474" y="3589139"/>
            <a:ext cx="2248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499050" y="94600"/>
            <a:ext cx="441900" cy="441900"/>
          </a:xfrm>
          <a:prstGeom prst="diamond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953950" y="3426450"/>
            <a:ext cx="22803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2"/>
          </p:nvPr>
        </p:nvSpPr>
        <p:spPr>
          <a:xfrm>
            <a:off x="3431861" y="3426450"/>
            <a:ext cx="22803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3"/>
          </p:nvPr>
        </p:nvSpPr>
        <p:spPr>
          <a:xfrm>
            <a:off x="5909706" y="3426450"/>
            <a:ext cx="22803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4"/>
          </p:nvPr>
        </p:nvSpPr>
        <p:spPr>
          <a:xfrm>
            <a:off x="954007" y="3769550"/>
            <a:ext cx="228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5"/>
          </p:nvPr>
        </p:nvSpPr>
        <p:spPr>
          <a:xfrm>
            <a:off x="3431829" y="3769550"/>
            <a:ext cx="228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6"/>
          </p:nvPr>
        </p:nvSpPr>
        <p:spPr>
          <a:xfrm>
            <a:off x="5909707" y="3769550"/>
            <a:ext cx="2280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hasCustomPrompt="1"/>
          </p:nvPr>
        </p:nvSpPr>
        <p:spPr>
          <a:xfrm>
            <a:off x="1448875" y="2188238"/>
            <a:ext cx="129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7" hasCustomPrompt="1"/>
          </p:nvPr>
        </p:nvSpPr>
        <p:spPr>
          <a:xfrm>
            <a:off x="3926700" y="2188238"/>
            <a:ext cx="129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8" hasCustomPrompt="1"/>
          </p:nvPr>
        </p:nvSpPr>
        <p:spPr>
          <a:xfrm>
            <a:off x="6404525" y="2188238"/>
            <a:ext cx="129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99050" y="94600"/>
            <a:ext cx="441900" cy="441900"/>
          </a:xfrm>
          <a:prstGeom prst="diamond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499050" y="94600"/>
            <a:ext cx="441900" cy="441900"/>
          </a:xfrm>
          <a:prstGeom prst="diamond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8203050" y="4606900"/>
            <a:ext cx="441900" cy="441900"/>
          </a:xfrm>
          <a:prstGeom prst="diamond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8203050" y="94600"/>
            <a:ext cx="441900" cy="441900"/>
          </a:xfrm>
          <a:prstGeom prst="diamond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1"/>
          <p:cNvSpPr/>
          <p:nvPr/>
        </p:nvSpPr>
        <p:spPr>
          <a:xfrm>
            <a:off x="499050" y="4606900"/>
            <a:ext cx="441900" cy="441900"/>
          </a:xfrm>
          <a:prstGeom prst="diamond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630000"/>
            <a:ext cx="9144000" cy="38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0000" y="2125525"/>
            <a:ext cx="4062600" cy="13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989665"/>
            <a:ext cx="10569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0000" y="3440425"/>
            <a:ext cx="2501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5381400" y="627150"/>
            <a:ext cx="3762600" cy="388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8203050" y="94600"/>
            <a:ext cx="441900" cy="441900"/>
          </a:xfrm>
          <a:prstGeom prst="diamond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841170" y="3230763"/>
            <a:ext cx="34425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860325" y="3230763"/>
            <a:ext cx="34419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860325" y="2745300"/>
            <a:ext cx="3441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841536" y="2745300"/>
            <a:ext cx="3441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203050" y="94600"/>
            <a:ext cx="441900" cy="441900"/>
          </a:xfrm>
          <a:prstGeom prst="diamond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840350"/>
            <a:ext cx="3203400" cy="25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519654"/>
            <a:ext cx="3203400" cy="11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5381400" y="315550"/>
            <a:ext cx="3762600" cy="4512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3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0" y="630000"/>
            <a:ext cx="9144000" cy="38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20000" y="1219100"/>
            <a:ext cx="4086900" cy="17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720000" y="2990600"/>
            <a:ext cx="4086900" cy="9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>
            <a:spLocks noGrp="1"/>
          </p:cNvSpPr>
          <p:nvPr>
            <p:ph type="pic" idx="2"/>
          </p:nvPr>
        </p:nvSpPr>
        <p:spPr>
          <a:xfrm>
            <a:off x="5238175" y="630000"/>
            <a:ext cx="3905700" cy="388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904850" y="3047400"/>
            <a:ext cx="3131700" cy="14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8203050" y="4606900"/>
            <a:ext cx="441900" cy="441900"/>
          </a:xfrm>
          <a:prstGeom prst="diamond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2"/>
          </p:nvPr>
        </p:nvSpPr>
        <p:spPr>
          <a:xfrm>
            <a:off x="904861" y="2564400"/>
            <a:ext cx="31317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3"/>
          </p:nvPr>
        </p:nvSpPr>
        <p:spPr>
          <a:xfrm>
            <a:off x="4697199" y="3047400"/>
            <a:ext cx="3131700" cy="14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⬩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4"/>
          </p:nvPr>
        </p:nvSpPr>
        <p:spPr>
          <a:xfrm>
            <a:off x="4697208" y="2564400"/>
            <a:ext cx="31317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None/>
              <a:defRPr sz="2200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0" y="315550"/>
            <a:ext cx="9144000" cy="451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720000" y="5180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1116125" y="3217873"/>
            <a:ext cx="2018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2"/>
          </p:nvPr>
        </p:nvSpPr>
        <p:spPr>
          <a:xfrm>
            <a:off x="3562974" y="3217873"/>
            <a:ext cx="2018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3"/>
          </p:nvPr>
        </p:nvSpPr>
        <p:spPr>
          <a:xfrm>
            <a:off x="6009822" y="3217873"/>
            <a:ext cx="2018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4"/>
          </p:nvPr>
        </p:nvSpPr>
        <p:spPr>
          <a:xfrm>
            <a:off x="1116125" y="2668284"/>
            <a:ext cx="201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5"/>
          </p:nvPr>
        </p:nvSpPr>
        <p:spPr>
          <a:xfrm>
            <a:off x="3562974" y="2668284"/>
            <a:ext cx="201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6"/>
          </p:nvPr>
        </p:nvSpPr>
        <p:spPr>
          <a:xfrm>
            <a:off x="6009822" y="2668284"/>
            <a:ext cx="2018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8203050" y="4606900"/>
            <a:ext cx="441900" cy="441900"/>
          </a:xfrm>
          <a:prstGeom prst="diamond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ven Pro"/>
              <a:buNone/>
              <a:defRPr sz="3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63" r:id="rId7"/>
    <p:sldLayoutId id="2147483664" r:id="rId8"/>
    <p:sldLayoutId id="2147483666" r:id="rId9"/>
    <p:sldLayoutId id="2147483668" r:id="rId10"/>
    <p:sldLayoutId id="2147483671" r:id="rId11"/>
    <p:sldLayoutId id="2147483673" r:id="rId12"/>
    <p:sldLayoutId id="2147483674" r:id="rId13"/>
    <p:sldLayoutId id="2147483676" r:id="rId14"/>
    <p:sldLayoutId id="2147483677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674" r="12558"/>
          <a:stretch/>
        </p:blipFill>
        <p:spPr>
          <a:xfrm>
            <a:off x="5372950" y="627150"/>
            <a:ext cx="3770998" cy="3883500"/>
          </a:xfrm>
          <a:prstGeom prst="rect">
            <a:avLst/>
          </a:prstGeom>
        </p:spPr>
      </p:pic>
      <p:sp>
        <p:nvSpPr>
          <p:cNvPr id="222" name="Google Shape;222;p35"/>
          <p:cNvSpPr/>
          <p:nvPr/>
        </p:nvSpPr>
        <p:spPr>
          <a:xfrm>
            <a:off x="414350" y="999250"/>
            <a:ext cx="858375" cy="758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ssistant"/>
              </a:rPr>
              <a:t>“</a:t>
            </a:r>
          </a:p>
        </p:txBody>
      </p:sp>
      <p:sp>
        <p:nvSpPr>
          <p:cNvPr id="223" name="Google Shape;223;p35"/>
          <p:cNvSpPr txBox="1">
            <a:spLocks noGrp="1"/>
          </p:cNvSpPr>
          <p:nvPr>
            <p:ph type="ctrTitle"/>
          </p:nvPr>
        </p:nvSpPr>
        <p:spPr>
          <a:xfrm>
            <a:off x="720000" y="2171619"/>
            <a:ext cx="3852000" cy="893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Auto</a:t>
            </a:r>
            <a:r>
              <a:rPr lang="en" b="1" dirty="0" smtClean="0">
                <a:solidFill>
                  <a:schemeClr val="bg1"/>
                </a:solidFill>
              </a:rPr>
              <a:t>Connect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24" name="Google Shape;224;p35"/>
          <p:cNvSpPr txBox="1">
            <a:spLocks noGrp="1"/>
          </p:cNvSpPr>
          <p:nvPr>
            <p:ph type="subTitle" idx="1"/>
          </p:nvPr>
        </p:nvSpPr>
        <p:spPr>
          <a:xfrm>
            <a:off x="720000" y="3591301"/>
            <a:ext cx="4318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"Driving Your Dreams, One Click at a Time"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5143425" y="409075"/>
            <a:ext cx="441900" cy="441900"/>
          </a:xfrm>
          <a:prstGeom prst="diamond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Google Shape;226;p35"/>
          <p:cNvCxnSpPr/>
          <p:nvPr/>
        </p:nvCxnSpPr>
        <p:spPr>
          <a:xfrm>
            <a:off x="808025" y="3479401"/>
            <a:ext cx="5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007971" y="1232972"/>
            <a:ext cx="722855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6</a:t>
            </a:r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.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User Reviews and Ratings: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"Trust the community! Read user reviews and ratings to make informed decisions."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</a:b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7</a:t>
            </a:r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.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Instant Messaging and Notifications: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"Stay connected! Our real-time messaging and notifications keep you updated on your car journey."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8.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Outstanding Customer Support: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 "We've got your back! Enjoy excellent customer support with our live chat and assistance tools."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9.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Revolutionize Negotiations: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 "Empower yourself! We're changing the game with AI-powered negotiations."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10.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Modern, Intuitive UI: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 "Beauty and brains! Our app combines stunning design with effortless usability."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 txBox="1">
            <a:spLocks noGrp="1"/>
          </p:cNvSpPr>
          <p:nvPr>
            <p:ph type="title"/>
          </p:nvPr>
        </p:nvSpPr>
        <p:spPr>
          <a:xfrm>
            <a:off x="720000" y="2649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lt1"/>
                </a:solidFill>
              </a:rPr>
              <a:t>SYSTEM </a:t>
            </a:r>
            <a:r>
              <a:rPr lang="en-US" dirty="0" smtClean="0">
                <a:solidFill>
                  <a:schemeClr val="tx1"/>
                </a:solidFill>
              </a:rPr>
              <a:t>DIAGRAM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37" y="1039091"/>
            <a:ext cx="5493326" cy="3595255"/>
          </a:xfrm>
          <a:prstGeom prst="rect">
            <a:avLst/>
          </a:prstGeom>
        </p:spPr>
      </p:pic>
      <p:cxnSp>
        <p:nvCxnSpPr>
          <p:cNvPr id="54" name="Google Shape;371;p44"/>
          <p:cNvCxnSpPr/>
          <p:nvPr/>
        </p:nvCxnSpPr>
        <p:spPr>
          <a:xfrm>
            <a:off x="4146972" y="918834"/>
            <a:ext cx="5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</a:rPr>
              <a:t>TECH</a:t>
            </a:r>
            <a:r>
              <a:rPr lang="en" dirty="0" smtClean="0"/>
              <a:t> STACK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0000" y="1928904"/>
            <a:ext cx="1805973" cy="2090057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Maven Pro" panose="020B060402020202020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337751" y="1956658"/>
            <a:ext cx="1816140" cy="20623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aven Pro" panose="020B060402020202020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124460" y="1956658"/>
            <a:ext cx="1805973" cy="20900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ven Pro" panose="020B060402020202020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75500" y="1642182"/>
            <a:ext cx="1494971" cy="389598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Maven Pro" panose="020B0604020202020204" charset="0"/>
                <a:cs typeface="Cambay" panose="020B0604020202020204" charset="0"/>
              </a:rPr>
              <a:t>Front End</a:t>
            </a:r>
            <a:endParaRPr lang="en-US" b="1" dirty="0">
              <a:solidFill>
                <a:schemeClr val="accent2"/>
              </a:solidFill>
              <a:latin typeface="Maven Pro" panose="020B0604020202020204" charset="0"/>
              <a:cs typeface="Cambay" panose="020B060402020202020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279960" y="1669936"/>
            <a:ext cx="1494971" cy="389598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Maven Pro" panose="020B0604020202020204" charset="0"/>
                <a:cs typeface="Cambay" panose="020B0604020202020204" charset="0"/>
              </a:rPr>
              <a:t>Chat bot</a:t>
            </a:r>
            <a:endParaRPr lang="en-US" b="1" dirty="0">
              <a:solidFill>
                <a:schemeClr val="accent2"/>
              </a:solidFill>
              <a:latin typeface="Maven Pro" panose="020B0604020202020204" charset="0"/>
              <a:cs typeface="Cambay" panose="020B060402020202020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06707" y="1642182"/>
            <a:ext cx="1494971" cy="389598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Maven Pro" panose="020B0604020202020204" charset="0"/>
                <a:cs typeface="Cambay" panose="020B0604020202020204" charset="0"/>
              </a:rPr>
              <a:t>Back End</a:t>
            </a:r>
            <a:endParaRPr lang="en-US" b="1" dirty="0">
              <a:solidFill>
                <a:schemeClr val="accent2"/>
              </a:solidFill>
              <a:latin typeface="Maven Pro" panose="020B0604020202020204" charset="0"/>
              <a:cs typeface="Cambay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500" y="2257285"/>
            <a:ext cx="1475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-React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</a:t>
            </a:r>
            <a:r>
              <a:rPr lang="en-US" sz="1200" dirty="0" err="1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Redux</a:t>
            </a:r>
            <a:endParaRPr lang="en-US" sz="1200" dirty="0" smtClean="0">
              <a:solidFill>
                <a:schemeClr val="tx1"/>
              </a:solidFill>
              <a:latin typeface="Maven Pro" panose="020B0604020202020204" charset="0"/>
              <a:cs typeface="Cambay" panose="020B060402020202020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-MUI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-React Router</a:t>
            </a:r>
            <a:endParaRPr lang="en-US" sz="1200" dirty="0">
              <a:solidFill>
                <a:schemeClr val="tx1"/>
              </a:solidFill>
              <a:latin typeface="Maven Pro" panose="020B0604020202020204" charset="0"/>
              <a:cs typeface="Cambay" panose="020B060402020202020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06847" y="2257285"/>
            <a:ext cx="1913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-Node JS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-Express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-MongoDB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-Passport.js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-Elastic Search/</a:t>
            </a:r>
            <a:r>
              <a:rPr lang="en-US" sz="1200" dirty="0" err="1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Algolia</a:t>
            </a:r>
            <a:endParaRPr lang="en-US" sz="1200" dirty="0" smtClean="0">
              <a:solidFill>
                <a:schemeClr val="tx1"/>
              </a:solidFill>
              <a:latin typeface="Maven Pro" panose="020B0604020202020204" charset="0"/>
              <a:cs typeface="Cambay" panose="020B060402020202020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-Socket.IO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-TensorFlow.js/Brain.js</a:t>
            </a:r>
            <a:endParaRPr lang="en-US" sz="1200" dirty="0" smtClean="0">
              <a:solidFill>
                <a:schemeClr val="tx1"/>
              </a:solidFill>
              <a:latin typeface="Maven Pro" panose="020B0604020202020204" charset="0"/>
              <a:cs typeface="Cambay" panose="020B0604020202020204" charset="0"/>
            </a:endParaRPr>
          </a:p>
          <a:p>
            <a:endParaRPr lang="en-US" sz="1200" dirty="0">
              <a:solidFill>
                <a:schemeClr val="tx1"/>
              </a:solidFill>
              <a:latin typeface="Maven Pro" panose="020B0604020202020204" charset="0"/>
              <a:cs typeface="Cambay" panose="020B060402020202020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4461" y="2257285"/>
            <a:ext cx="17764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-NLP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-NLTK/Spacy </a:t>
            </a:r>
            <a:endParaRPr lang="en-US" sz="1050" dirty="0" smtClean="0">
              <a:solidFill>
                <a:schemeClr val="tx1"/>
              </a:solidFill>
              <a:latin typeface="Maven Pro" panose="020B0604020202020204" charset="0"/>
              <a:cs typeface="Cambay" panose="020B060402020202020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-ML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-Tensor Flow/</a:t>
            </a:r>
            <a:r>
              <a:rPr lang="en-US" sz="1000" dirty="0" err="1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PyTorch</a:t>
            </a:r>
            <a:endParaRPr lang="en-US" sz="1200" dirty="0" smtClean="0">
              <a:solidFill>
                <a:schemeClr val="tx1"/>
              </a:solidFill>
              <a:latin typeface="Maven Pro" panose="020B0604020202020204" charset="0"/>
              <a:cs typeface="Cambay" panose="020B060402020202020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-Dialogue Flow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-Dialogue Flow By Google</a:t>
            </a:r>
          </a:p>
        </p:txBody>
      </p:sp>
      <p:cxnSp>
        <p:nvCxnSpPr>
          <p:cNvPr id="29" name="Google Shape;371;p44"/>
          <p:cNvCxnSpPr/>
          <p:nvPr/>
        </p:nvCxnSpPr>
        <p:spPr>
          <a:xfrm>
            <a:off x="875500" y="1251344"/>
            <a:ext cx="5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1"/>
          <p:cNvSpPr txBox="1">
            <a:spLocks noGrp="1"/>
          </p:cNvSpPr>
          <p:nvPr>
            <p:ph type="title" idx="9"/>
          </p:nvPr>
        </p:nvSpPr>
        <p:spPr>
          <a:xfrm>
            <a:off x="706145" y="5004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r>
              <a:rPr lang="en" b="1" dirty="0" smtClean="0">
                <a:solidFill>
                  <a:schemeClr val="lt1"/>
                </a:solidFill>
              </a:rPr>
              <a:t>WATERFALL </a:t>
            </a:r>
            <a:r>
              <a:rPr lang="en" dirty="0" smtClean="0">
                <a:solidFill>
                  <a:schemeClr val="tx1"/>
                </a:solidFill>
              </a:rPr>
              <a:t>METHODOLOGY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" name="Google Shape;1194;p81"/>
          <p:cNvSpPr/>
          <p:nvPr/>
        </p:nvSpPr>
        <p:spPr>
          <a:xfrm>
            <a:off x="2379947" y="1414348"/>
            <a:ext cx="2406300" cy="44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Maven Pro" panose="020B0604020202020204" charset="0"/>
                <a:ea typeface="Cambay"/>
                <a:cs typeface="Cambay"/>
                <a:sym typeface="Cambay"/>
              </a:rPr>
              <a:t>Requirements</a:t>
            </a:r>
            <a:endParaRPr sz="1800" b="1" dirty="0">
              <a:solidFill>
                <a:schemeClr val="lt2"/>
              </a:solidFill>
              <a:latin typeface="Maven Pro" panose="020B0604020202020204" charset="0"/>
              <a:ea typeface="Cambay"/>
              <a:cs typeface="Cambay"/>
              <a:sym typeface="Cambay"/>
            </a:endParaRPr>
          </a:p>
        </p:txBody>
      </p:sp>
      <p:grpSp>
        <p:nvGrpSpPr>
          <p:cNvPr id="48" name="Google Shape;1195;p81"/>
          <p:cNvGrpSpPr/>
          <p:nvPr/>
        </p:nvGrpSpPr>
        <p:grpSpPr>
          <a:xfrm>
            <a:off x="2938947" y="2025823"/>
            <a:ext cx="2406300" cy="441013"/>
            <a:chOff x="2581250" y="2156575"/>
            <a:chExt cx="2406300" cy="441013"/>
          </a:xfrm>
        </p:grpSpPr>
        <p:sp>
          <p:nvSpPr>
            <p:cNvPr id="49" name="Google Shape;1196;p81"/>
            <p:cNvSpPr/>
            <p:nvPr/>
          </p:nvSpPr>
          <p:spPr>
            <a:xfrm>
              <a:off x="4546550" y="2156575"/>
              <a:ext cx="441000" cy="441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aven Pro" panose="020B0604020202020204" charset="0"/>
              </a:endParaRPr>
            </a:p>
          </p:txBody>
        </p:sp>
        <p:sp>
          <p:nvSpPr>
            <p:cNvPr id="50" name="Google Shape;1197;p81"/>
            <p:cNvSpPr/>
            <p:nvPr/>
          </p:nvSpPr>
          <p:spPr>
            <a:xfrm>
              <a:off x="2581250" y="2156588"/>
              <a:ext cx="2406300" cy="441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2"/>
                  </a:solidFill>
                  <a:latin typeface="Maven Pro" panose="020B0604020202020204" charset="0"/>
                  <a:ea typeface="Cambay"/>
                  <a:cs typeface="Cambay"/>
                  <a:sym typeface="Cambay"/>
                </a:rPr>
                <a:t>Design</a:t>
              </a:r>
              <a:endParaRPr sz="1800" dirty="0">
                <a:solidFill>
                  <a:srgbClr val="FFFFFF"/>
                </a:solidFill>
                <a:latin typeface="Maven Pro" panose="020B0604020202020204" charset="0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51" name="Google Shape;1198;p81"/>
          <p:cNvGrpSpPr/>
          <p:nvPr/>
        </p:nvGrpSpPr>
        <p:grpSpPr>
          <a:xfrm>
            <a:off x="3497947" y="2637323"/>
            <a:ext cx="2406300" cy="441025"/>
            <a:chOff x="3368850" y="2825225"/>
            <a:chExt cx="2406300" cy="441025"/>
          </a:xfrm>
        </p:grpSpPr>
        <p:sp>
          <p:nvSpPr>
            <p:cNvPr id="52" name="Google Shape;1199;p81"/>
            <p:cNvSpPr/>
            <p:nvPr/>
          </p:nvSpPr>
          <p:spPr>
            <a:xfrm>
              <a:off x="5334150" y="2825250"/>
              <a:ext cx="441000" cy="441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aven Pro" panose="020B0604020202020204" charset="0"/>
              </a:endParaRPr>
            </a:p>
          </p:txBody>
        </p:sp>
        <p:sp>
          <p:nvSpPr>
            <p:cNvPr id="53" name="Google Shape;1200;p81"/>
            <p:cNvSpPr/>
            <p:nvPr/>
          </p:nvSpPr>
          <p:spPr>
            <a:xfrm>
              <a:off x="3368850" y="2825225"/>
              <a:ext cx="2406300" cy="441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2"/>
                  </a:solidFill>
                  <a:latin typeface="Maven Pro" panose="020B0604020202020204" charset="0"/>
                  <a:ea typeface="Cambay"/>
                  <a:cs typeface="Cambay"/>
                  <a:sym typeface="Cambay"/>
                </a:rPr>
                <a:t>Implementation</a:t>
              </a:r>
              <a:endParaRPr sz="1800">
                <a:solidFill>
                  <a:srgbClr val="FFFFFF"/>
                </a:solidFill>
                <a:latin typeface="Maven Pro" panose="020B0604020202020204" charset="0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54" name="Google Shape;1201;p81"/>
          <p:cNvGrpSpPr/>
          <p:nvPr/>
        </p:nvGrpSpPr>
        <p:grpSpPr>
          <a:xfrm>
            <a:off x="4056947" y="3248811"/>
            <a:ext cx="2406300" cy="441013"/>
            <a:chOff x="4156450" y="3493863"/>
            <a:chExt cx="2406300" cy="441013"/>
          </a:xfrm>
        </p:grpSpPr>
        <p:sp>
          <p:nvSpPr>
            <p:cNvPr id="55" name="Google Shape;1202;p81"/>
            <p:cNvSpPr/>
            <p:nvPr/>
          </p:nvSpPr>
          <p:spPr>
            <a:xfrm>
              <a:off x="6121750" y="3493875"/>
              <a:ext cx="441000" cy="441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aven Pro" panose="020B0604020202020204" charset="0"/>
              </a:endParaRPr>
            </a:p>
          </p:txBody>
        </p:sp>
        <p:sp>
          <p:nvSpPr>
            <p:cNvPr id="56" name="Google Shape;1203;p81"/>
            <p:cNvSpPr/>
            <p:nvPr/>
          </p:nvSpPr>
          <p:spPr>
            <a:xfrm>
              <a:off x="4156450" y="3493863"/>
              <a:ext cx="2406300" cy="441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2"/>
                  </a:solidFill>
                  <a:latin typeface="Maven Pro" panose="020B0604020202020204" charset="0"/>
                  <a:ea typeface="Cambay"/>
                  <a:cs typeface="Cambay"/>
                  <a:sym typeface="Cambay"/>
                </a:rPr>
                <a:t>Verification</a:t>
              </a:r>
              <a:endParaRPr sz="1800" dirty="0">
                <a:solidFill>
                  <a:srgbClr val="FFFFFF"/>
                </a:solidFill>
                <a:latin typeface="Maven Pro" panose="020B0604020202020204" charset="0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57" name="Google Shape;1204;p81"/>
          <p:cNvGrpSpPr/>
          <p:nvPr/>
        </p:nvGrpSpPr>
        <p:grpSpPr>
          <a:xfrm>
            <a:off x="4615947" y="3860298"/>
            <a:ext cx="2406300" cy="441000"/>
            <a:chOff x="4944050" y="4162500"/>
            <a:chExt cx="2406300" cy="441000"/>
          </a:xfrm>
        </p:grpSpPr>
        <p:sp>
          <p:nvSpPr>
            <p:cNvPr id="58" name="Google Shape;1205;p81"/>
            <p:cNvSpPr/>
            <p:nvPr/>
          </p:nvSpPr>
          <p:spPr>
            <a:xfrm>
              <a:off x="6909350" y="4162500"/>
              <a:ext cx="441000" cy="441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aven Pro" panose="020B0604020202020204" charset="0"/>
              </a:endParaRPr>
            </a:p>
          </p:txBody>
        </p:sp>
        <p:sp>
          <p:nvSpPr>
            <p:cNvPr id="59" name="Google Shape;1206;p81"/>
            <p:cNvSpPr/>
            <p:nvPr/>
          </p:nvSpPr>
          <p:spPr>
            <a:xfrm>
              <a:off x="4944050" y="4162500"/>
              <a:ext cx="2406300" cy="441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2"/>
                  </a:solidFill>
                  <a:latin typeface="Maven Pro" panose="020B0604020202020204" charset="0"/>
                  <a:ea typeface="Cambay"/>
                  <a:cs typeface="Cambay"/>
                  <a:sym typeface="Cambay"/>
                </a:rPr>
                <a:t>Maintenance</a:t>
              </a:r>
              <a:endParaRPr sz="1800">
                <a:solidFill>
                  <a:srgbClr val="FFFFFF"/>
                </a:solidFill>
                <a:latin typeface="Maven Pro" panose="020B0604020202020204" charset="0"/>
                <a:ea typeface="Bebas Neue"/>
                <a:cs typeface="Bebas Neue"/>
                <a:sym typeface="Bebas Neue"/>
              </a:endParaRPr>
            </a:p>
          </p:txBody>
        </p:sp>
      </p:grpSp>
      <p:cxnSp>
        <p:nvCxnSpPr>
          <p:cNvPr id="60" name="Google Shape;1207;p81"/>
          <p:cNvCxnSpPr>
            <a:stCxn id="47" idx="3"/>
            <a:endCxn id="49" idx="0"/>
          </p:cNvCxnSpPr>
          <p:nvPr/>
        </p:nvCxnSpPr>
        <p:spPr>
          <a:xfrm>
            <a:off x="4786247" y="1634848"/>
            <a:ext cx="338400" cy="390900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1208;p81"/>
          <p:cNvCxnSpPr>
            <a:stCxn id="49" idx="3"/>
            <a:endCxn id="52" idx="0"/>
          </p:cNvCxnSpPr>
          <p:nvPr/>
        </p:nvCxnSpPr>
        <p:spPr>
          <a:xfrm>
            <a:off x="5345247" y="2246323"/>
            <a:ext cx="338400" cy="390900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1209;p81"/>
          <p:cNvCxnSpPr>
            <a:stCxn id="52" idx="3"/>
            <a:endCxn id="55" idx="0"/>
          </p:cNvCxnSpPr>
          <p:nvPr/>
        </p:nvCxnSpPr>
        <p:spPr>
          <a:xfrm>
            <a:off x="5904247" y="2857848"/>
            <a:ext cx="338400" cy="390900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1210;p81"/>
          <p:cNvCxnSpPr>
            <a:stCxn id="55" idx="3"/>
            <a:endCxn id="58" idx="0"/>
          </p:cNvCxnSpPr>
          <p:nvPr/>
        </p:nvCxnSpPr>
        <p:spPr>
          <a:xfrm>
            <a:off x="6463247" y="3469323"/>
            <a:ext cx="338400" cy="390900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371;p44"/>
          <p:cNvCxnSpPr/>
          <p:nvPr/>
        </p:nvCxnSpPr>
        <p:spPr>
          <a:xfrm>
            <a:off x="4239347" y="1168217"/>
            <a:ext cx="5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3"/>
          <p:cNvSpPr txBox="1">
            <a:spLocks noGrp="1"/>
          </p:cNvSpPr>
          <p:nvPr>
            <p:ph type="title"/>
          </p:nvPr>
        </p:nvSpPr>
        <p:spPr>
          <a:xfrm>
            <a:off x="553746" y="3134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</a:rPr>
              <a:t>TIMELINE</a:t>
            </a:r>
            <a:endParaRPr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25804"/>
              </p:ext>
            </p:extLst>
          </p:nvPr>
        </p:nvGraphicFramePr>
        <p:xfrm>
          <a:off x="1406237" y="1287894"/>
          <a:ext cx="5999018" cy="32217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99509">
                  <a:extLst>
                    <a:ext uri="{9D8B030D-6E8A-4147-A177-3AD203B41FA5}">
                      <a16:colId xmlns:a16="http://schemas.microsoft.com/office/drawing/2014/main" val="1508259129"/>
                    </a:ext>
                  </a:extLst>
                </a:gridCol>
                <a:gridCol w="2999509">
                  <a:extLst>
                    <a:ext uri="{9D8B030D-6E8A-4147-A177-3AD203B41FA5}">
                      <a16:colId xmlns:a16="http://schemas.microsoft.com/office/drawing/2014/main" val="2469877836"/>
                    </a:ext>
                  </a:extLst>
                </a:gridCol>
              </a:tblGrid>
              <a:tr h="3715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ven Pro" panose="020B0604020202020204" charset="0"/>
                        </a:rPr>
                        <a:t>ELAPSED TIME IN MONTHS</a:t>
                      </a:r>
                      <a:endParaRPr lang="en-US" dirty="0"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Maven Pro" panose="020B0604020202020204" charset="0"/>
                        </a:rPr>
                        <a:t>MILESTONES</a:t>
                      </a:r>
                      <a:endParaRPr lang="en-US" dirty="0"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40519"/>
                  </a:ext>
                </a:extLst>
              </a:tr>
              <a:tr h="371546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FYP-1</a:t>
                      </a:r>
                      <a:endParaRPr lang="en-US" b="1" dirty="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99353"/>
                  </a:ext>
                </a:extLst>
              </a:tr>
              <a:tr h="64129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ven Pro" panose="020B0604020202020204" charset="0"/>
                        </a:rPr>
                        <a:t>Month-1 October</a:t>
                      </a: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 </a:t>
                      </a:r>
                      <a:endParaRPr lang="en-US" sz="1200" dirty="0"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SRS Documentation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SDS Documentation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UI Design</a:t>
                      </a:r>
                      <a:endParaRPr lang="en-US" sz="1200" dirty="0"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92651"/>
                  </a:ext>
                </a:extLst>
              </a:tr>
              <a:tr h="82452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ven Pro" panose="020B0604020202020204" charset="0"/>
                        </a:rPr>
                        <a:t>Month-2 November</a:t>
                      </a:r>
                      <a:endParaRPr lang="en-US" sz="1200" dirty="0"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Database Design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UI Implementation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Portals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Customer Support Module</a:t>
                      </a:r>
                      <a:endParaRPr lang="en-US" sz="1200" dirty="0"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09363"/>
                  </a:ext>
                </a:extLst>
              </a:tr>
              <a:tr h="64129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ven Pro" panose="020B0604020202020204" charset="0"/>
                        </a:rPr>
                        <a:t>Month</a:t>
                      </a: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-3 December </a:t>
                      </a:r>
                      <a:endParaRPr lang="en-US" sz="1200" dirty="0"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Vehicle Comparison and History module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User Review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07185"/>
                  </a:ext>
                </a:extLst>
              </a:tr>
              <a:tr h="371546">
                <a:tc>
                  <a:txBody>
                    <a:bodyPr/>
                    <a:lstStyle/>
                    <a:p>
                      <a:endParaRPr lang="en-US" dirty="0"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07139"/>
                  </a:ext>
                </a:extLst>
              </a:tr>
            </a:tbl>
          </a:graphicData>
        </a:graphic>
      </p:graphicFrame>
      <p:cxnSp>
        <p:nvCxnSpPr>
          <p:cNvPr id="57" name="Google Shape;371;p44"/>
          <p:cNvCxnSpPr/>
          <p:nvPr/>
        </p:nvCxnSpPr>
        <p:spPr>
          <a:xfrm>
            <a:off x="4080020" y="995035"/>
            <a:ext cx="5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12070"/>
              </p:ext>
            </p:extLst>
          </p:nvPr>
        </p:nvGraphicFramePr>
        <p:xfrm>
          <a:off x="1711325" y="1420091"/>
          <a:ext cx="6096000" cy="23977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1171172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32876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Maven Pro" panose="020B0604020202020204" charset="0"/>
                        </a:rPr>
                        <a:t>FYP-2</a:t>
                      </a:r>
                      <a:endParaRPr lang="en-US" b="1" dirty="0">
                        <a:latin typeface="Maven Pro" panose="020B060402020202020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59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ven Pro" panose="020B0604020202020204" charset="0"/>
                        </a:rPr>
                        <a:t>Month-4 January</a:t>
                      </a:r>
                      <a:endParaRPr lang="en-US" sz="1200" dirty="0"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Overall Development of Backend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dirty="0" smtClean="0">
                          <a:latin typeface="Maven Pro" panose="020B0604020202020204" charset="0"/>
                        </a:rPr>
                        <a:t>AI Driven</a:t>
                      </a: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 Recommendation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6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ven Pro" panose="020B0604020202020204" charset="0"/>
                        </a:rPr>
                        <a:t>Month-5</a:t>
                      </a: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 February</a:t>
                      </a:r>
                      <a:endParaRPr lang="en-US" sz="1200" dirty="0"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ven Pro" panose="020B0604020202020204" charset="0"/>
                        </a:rPr>
                        <a:t>Chatbot</a:t>
                      </a: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 Component Design</a:t>
                      </a:r>
                      <a:endParaRPr lang="en-US" sz="1200" baseline="0" dirty="0" smtClean="0"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42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ven Pro" panose="020B0604020202020204" charset="0"/>
                        </a:rPr>
                        <a:t>Month-6</a:t>
                      </a: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 March</a:t>
                      </a:r>
                      <a:endParaRPr lang="en-US" sz="1200" dirty="0"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Training and integration of </a:t>
                      </a:r>
                      <a:r>
                        <a:rPr lang="en-US" sz="1200" baseline="0" dirty="0" err="1" smtClean="0">
                          <a:latin typeface="Maven Pro" panose="020B0604020202020204" charset="0"/>
                        </a:rPr>
                        <a:t>Chatbot</a:t>
                      </a: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 </a:t>
                      </a:r>
                      <a:endParaRPr lang="en-US" sz="1200" baseline="0" dirty="0" smtClean="0"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54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ven Pro" panose="020B0604020202020204" charset="0"/>
                        </a:rPr>
                        <a:t>Month-7</a:t>
                      </a: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 April</a:t>
                      </a:r>
                      <a:endParaRPr lang="en-US" sz="1200" dirty="0"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Integration of live video calling feature and testing of web app</a:t>
                      </a:r>
                      <a:endParaRPr lang="en-US" sz="1200" baseline="0" dirty="0" smtClean="0"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7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ven Pro" panose="020B0604020202020204" charset="0"/>
                        </a:rPr>
                        <a:t>Month-8 May</a:t>
                      </a:r>
                      <a:endParaRPr lang="en-US" sz="1200" dirty="0">
                        <a:latin typeface="Maven Pr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 smtClean="0">
                          <a:latin typeface="Maven Pro" panose="020B0604020202020204" charset="0"/>
                        </a:rPr>
                        <a:t>Final Report</a:t>
                      </a:r>
                      <a:endParaRPr lang="en-US" sz="1200" baseline="0" dirty="0" smtClean="0">
                        <a:latin typeface="Maven Pr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73692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953;p67"/>
          <p:cNvSpPr/>
          <p:nvPr/>
        </p:nvSpPr>
        <p:spPr>
          <a:xfrm>
            <a:off x="2916252" y="1475269"/>
            <a:ext cx="3311496" cy="2615233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5341" y="2198110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Maven Pro" panose="020B0604020202020204" charset="0"/>
              </a:rPr>
              <a:t>THANKS!</a:t>
            </a:r>
            <a:endParaRPr lang="en-US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2;p41"/>
          <p:cNvSpPr/>
          <p:nvPr/>
        </p:nvSpPr>
        <p:spPr>
          <a:xfrm>
            <a:off x="4059198" y="415900"/>
            <a:ext cx="441900" cy="441900"/>
          </a:xfrm>
          <a:prstGeom prst="diamond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415988" y="1191490"/>
            <a:ext cx="417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</a:rPr>
              <a:t>Project </a:t>
            </a:r>
            <a:r>
              <a:rPr lang="en-US" sz="1600" b="1" dirty="0" smtClean="0">
                <a:solidFill>
                  <a:schemeClr val="bg1"/>
                </a:solidFill>
                <a:latin typeface="Maven Pro" panose="020B0604020202020204" charset="0"/>
              </a:rPr>
              <a:t>Supervisor</a:t>
            </a:r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</a:rPr>
              <a:t>: </a:t>
            </a:r>
            <a:r>
              <a:rPr lang="en-US" b="1" dirty="0" err="1" smtClean="0">
                <a:solidFill>
                  <a:schemeClr val="tx1"/>
                </a:solidFill>
                <a:latin typeface="Maven Pro" panose="020B0604020202020204" charset="0"/>
              </a:rPr>
              <a:t>Mr.Ubaid</a:t>
            </a:r>
            <a:r>
              <a:rPr lang="en-US" b="1" dirty="0" smtClean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Maven Pro" panose="020B0604020202020204" charset="0"/>
              </a:rPr>
              <a:t>Aftab</a:t>
            </a:r>
            <a:r>
              <a:rPr lang="en-US" b="1" dirty="0" smtClean="0">
                <a:solidFill>
                  <a:schemeClr val="tx1"/>
                </a:solidFill>
                <a:latin typeface="Maven Pro" panose="020B060402020202020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Maven Pro" panose="020B0604020202020204" charset="0"/>
              </a:rPr>
              <a:t>Chawala</a:t>
            </a:r>
            <a:endParaRPr lang="en-US" b="1" dirty="0">
              <a:solidFill>
                <a:schemeClr val="tx1"/>
              </a:solidFill>
              <a:latin typeface="Maven Pro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207" y="1788240"/>
            <a:ext cx="1808018" cy="181164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26" y="1746730"/>
            <a:ext cx="1951318" cy="190470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7" y="1788240"/>
            <a:ext cx="1891146" cy="182168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574962" y="3987648"/>
            <a:ext cx="191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Maven Pro" panose="020B0604020202020204" charset="0"/>
              </a:rPr>
              <a:t>Ishaqullah</a:t>
            </a:r>
            <a:r>
              <a:rPr lang="en-US" dirty="0" smtClean="0"/>
              <a:t> </a:t>
            </a:r>
            <a:r>
              <a:rPr lang="en-US" b="1" dirty="0" smtClean="0">
                <a:latin typeface="Maven Pro" panose="020B0604020202020204" charset="0"/>
              </a:rPr>
              <a:t>Siddiqui</a:t>
            </a:r>
            <a:endParaRPr lang="en-US" b="1" dirty="0">
              <a:latin typeface="Maven Pro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3657" y="3987648"/>
            <a:ext cx="191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Maven Pro" panose="020B0604020202020204" charset="0"/>
              </a:rPr>
              <a:t>Muhib</a:t>
            </a:r>
            <a:r>
              <a:rPr lang="en-US" b="1" dirty="0" smtClean="0">
                <a:latin typeface="Maven Pro" panose="020B0604020202020204" charset="0"/>
              </a:rPr>
              <a:t> Ahmed</a:t>
            </a:r>
            <a:endParaRPr lang="en-US" b="1" dirty="0">
              <a:latin typeface="Maven Pro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0788" y="3987647"/>
            <a:ext cx="191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Maven Pro" panose="020B0604020202020204" charset="0"/>
              </a:rPr>
              <a:t>Sarim</a:t>
            </a:r>
            <a:r>
              <a:rPr lang="en-US" b="1" dirty="0" smtClean="0">
                <a:solidFill>
                  <a:schemeClr val="tx1"/>
                </a:solidFill>
                <a:latin typeface="Maven Pro" panose="020B0604020202020204" charset="0"/>
              </a:rPr>
              <a:t> Latif Khan</a:t>
            </a:r>
            <a:endParaRPr lang="en-US" b="1" dirty="0">
              <a:solidFill>
                <a:schemeClr val="tx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3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7667" t="-150" r="17661"/>
          <a:stretch/>
        </p:blipFill>
        <p:spPr>
          <a:xfrm>
            <a:off x="5381400" y="627150"/>
            <a:ext cx="3762601" cy="3883500"/>
          </a:xfrm>
          <a:prstGeom prst="rect">
            <a:avLst/>
          </a:prstGeom>
        </p:spPr>
      </p:pic>
      <p:sp>
        <p:nvSpPr>
          <p:cNvPr id="270" name="Google Shape;270;p38"/>
          <p:cNvSpPr/>
          <p:nvPr/>
        </p:nvSpPr>
        <p:spPr>
          <a:xfrm>
            <a:off x="5143425" y="4292550"/>
            <a:ext cx="441900" cy="441900"/>
          </a:xfrm>
          <a:prstGeom prst="diamond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452438" y="388038"/>
            <a:ext cx="4062600" cy="13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bg1"/>
                </a:solidFill>
              </a:rPr>
              <a:t>PROBLEM</a:t>
            </a:r>
            <a:r>
              <a:rPr lang="en" sz="3600" dirty="0" smtClean="0"/>
              <a:t> STATEMENT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275" name="Google Shape;275;p38"/>
          <p:cNvSpPr/>
          <p:nvPr/>
        </p:nvSpPr>
        <p:spPr>
          <a:xfrm flipH="1">
            <a:off x="3924225" y="1045488"/>
            <a:ext cx="858375" cy="758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ssistant"/>
              </a:rPr>
              <a:t>“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2438" y="183299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chemeClr val="tx1"/>
              </a:solidFill>
              <a:latin typeface="Maven Pro" panose="020B0604020202020204" charset="0"/>
              <a:cs typeface="Cambay" panose="020B060402020202020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 Complex Car Transactions:</a:t>
            </a:r>
          </a:p>
          <a:p>
            <a:r>
              <a:rPr lang="en-US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Choosing the right vehicle</a:t>
            </a:r>
          </a:p>
          <a:p>
            <a:r>
              <a:rPr lang="en-US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Negotiating prices</a:t>
            </a:r>
          </a:p>
          <a:p>
            <a:r>
              <a:rPr lang="en-US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Assessing vehicle </a:t>
            </a:r>
            <a:r>
              <a:rPr lang="en-US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history</a:t>
            </a:r>
          </a:p>
          <a:p>
            <a:endParaRPr lang="en-US" dirty="0">
              <a:solidFill>
                <a:schemeClr val="tx1"/>
              </a:solidFill>
              <a:latin typeface="Maven Pro" panose="020B0604020202020204" charset="0"/>
              <a:cs typeface="Cambay" panose="020B060402020202020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 Information Overload:</a:t>
            </a:r>
          </a:p>
          <a:p>
            <a:r>
              <a:rPr lang="en-US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Abundance of online car information</a:t>
            </a:r>
          </a:p>
          <a:p>
            <a:r>
              <a:rPr lang="en-US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Difficulty in making informed decisions</a:t>
            </a:r>
          </a:p>
          <a:p>
            <a:endParaRPr lang="en-US" dirty="0">
              <a:solidFill>
                <a:schemeClr val="tx1"/>
              </a:solidFill>
              <a:latin typeface="Maven Pro" panose="020B0604020202020204" charset="0"/>
              <a:cs typeface="Cambay" panose="020B060402020202020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 Trust Concerns:</a:t>
            </a:r>
          </a:p>
          <a:p>
            <a:r>
              <a:rPr lang="en-US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Doubts about trustworthiness of buyers and sellers</a:t>
            </a:r>
          </a:p>
        </p:txBody>
      </p:sp>
      <p:cxnSp>
        <p:nvCxnSpPr>
          <p:cNvPr id="13" name="Google Shape;371;p44"/>
          <p:cNvCxnSpPr/>
          <p:nvPr/>
        </p:nvCxnSpPr>
        <p:spPr>
          <a:xfrm>
            <a:off x="607135" y="1702938"/>
            <a:ext cx="5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>
            <a:spLocks noGrp="1"/>
          </p:cNvSpPr>
          <p:nvPr>
            <p:ph type="title"/>
          </p:nvPr>
        </p:nvSpPr>
        <p:spPr>
          <a:xfrm>
            <a:off x="720000" y="2794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lt1"/>
                </a:solidFill>
              </a:rPr>
              <a:t>SOLUTION</a:t>
            </a:r>
            <a:r>
              <a:rPr lang="en-US" dirty="0" smtClean="0">
                <a:solidFill>
                  <a:schemeClr val="lt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OVERVIEW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4644" y="1538397"/>
            <a:ext cx="37092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 Simplified Decision-Making</a:t>
            </a:r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Intuitive interface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Streamlines car transactions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Simplifies choices for users</a:t>
            </a:r>
          </a:p>
          <a:p>
            <a:endParaRPr lang="en-US" sz="1200" dirty="0">
              <a:solidFill>
                <a:schemeClr val="tx1"/>
              </a:solidFill>
              <a:latin typeface="Maven Pro" panose="020B0604020202020204" charset="0"/>
              <a:cs typeface="Cambay" panose="020B060402020202020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 Data Intelligence: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Aggregates and analyzes data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Provides accurate information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Includes vehicle history reports and market </a:t>
            </a:r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trends</a:t>
            </a:r>
            <a:endParaRPr lang="en-US" sz="1200" dirty="0">
              <a:solidFill>
                <a:schemeClr val="tx1"/>
              </a:solidFill>
              <a:latin typeface="Maven Pro" panose="020B0604020202020204" charset="0"/>
              <a:cs typeface="Cambay" panose="020B0604020202020204" charset="0"/>
            </a:endParaRPr>
          </a:p>
          <a:p>
            <a:endParaRPr lang="en-US" sz="1200" dirty="0">
              <a:solidFill>
                <a:schemeClr val="tx1"/>
              </a:solidFill>
              <a:latin typeface="Maven Pro" panose="020B0604020202020204" charset="0"/>
              <a:cs typeface="Cambay" panose="020B060402020202020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 Negotiation Assistance: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Chatbot support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Offers insights and suggestions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Helps with fair and beneficial deals</a:t>
            </a:r>
          </a:p>
          <a:p>
            <a:endParaRPr lang="en-US" sz="1200" dirty="0">
              <a:solidFill>
                <a:schemeClr val="tx1"/>
              </a:solidFill>
              <a:latin typeface="Cambay" panose="020B0604020202020204" charset="0"/>
              <a:cs typeface="Cambay" panose="020B060402020202020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3864" y="1538397"/>
            <a:ext cx="41088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 Trust &amp; Transparency: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User-generated reviews and ratings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Enhances trust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Real-time messaging for transparent communication</a:t>
            </a:r>
          </a:p>
          <a:p>
            <a:endParaRPr lang="en-US" sz="1200" dirty="0">
              <a:solidFill>
                <a:schemeClr val="tx1"/>
              </a:solidFill>
              <a:latin typeface="Maven Pro" panose="020B0604020202020204" charset="0"/>
              <a:cs typeface="Cambay" panose="020B060402020202020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- Personalized Recommendations: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AI recommendation engine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Suggests vehicles based on user preferences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- Streamlines the search process</a:t>
            </a:r>
            <a:r>
              <a:rPr lang="en-US" sz="1200" dirty="0">
                <a:latin typeface="Cambay" panose="020B0604020202020204" charset="0"/>
                <a:cs typeface="Cambay" panose="020B0604020202020204" charset="0"/>
              </a:rPr>
              <a:t/>
            </a:r>
            <a:br>
              <a:rPr lang="en-US" sz="1200" dirty="0">
                <a:latin typeface="Cambay" panose="020B0604020202020204" charset="0"/>
                <a:cs typeface="Cambay" panose="020B0604020202020204" charset="0"/>
              </a:rPr>
            </a:br>
            <a:endParaRPr lang="en-US" sz="1200" dirty="0">
              <a:solidFill>
                <a:schemeClr val="tx1"/>
              </a:solidFill>
              <a:latin typeface="Cambay" panose="020B0604020202020204" charset="0"/>
              <a:cs typeface="Cambay" panose="020B0604020202020204" charset="0"/>
            </a:endParaRPr>
          </a:p>
          <a:p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720000" y="1230620"/>
            <a:ext cx="706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Introducing AutoConnect: Transforming the Way You Buy and Sell Vehicles"</a:t>
            </a:r>
          </a:p>
        </p:txBody>
      </p:sp>
      <p:cxnSp>
        <p:nvCxnSpPr>
          <p:cNvPr id="44" name="Google Shape;371;p44"/>
          <p:cNvCxnSpPr/>
          <p:nvPr/>
        </p:nvCxnSpPr>
        <p:spPr>
          <a:xfrm>
            <a:off x="831272" y="1009871"/>
            <a:ext cx="5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367146" y="544425"/>
            <a:ext cx="3442854" cy="9938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</a:rPr>
              <a:t>LITERATURE</a:t>
            </a:r>
            <a:r>
              <a:rPr lang="en-US" dirty="0" smtClean="0"/>
              <a:t> REVIEW</a:t>
            </a:r>
            <a:endParaRPr lang="en-US" b="1" dirty="0">
              <a:solidFill>
                <a:schemeClr val="lt1"/>
              </a:solidFill>
            </a:endParaRPr>
          </a:p>
        </p:txBody>
      </p:sp>
      <p:pic>
        <p:nvPicPr>
          <p:cNvPr id="301" name="Google Shape;30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0031" b="10039"/>
          <a:stretch/>
        </p:blipFill>
        <p:spPr>
          <a:xfrm>
            <a:off x="5381400" y="315550"/>
            <a:ext cx="3762599" cy="4512302"/>
          </a:xfrm>
          <a:prstGeom prst="rect">
            <a:avLst/>
          </a:prstGeom>
        </p:spPr>
      </p:pic>
      <p:sp>
        <p:nvSpPr>
          <p:cNvPr id="302" name="Google Shape;302;p41"/>
          <p:cNvSpPr/>
          <p:nvPr/>
        </p:nvSpPr>
        <p:spPr>
          <a:xfrm>
            <a:off x="5132925" y="4606900"/>
            <a:ext cx="441900" cy="441900"/>
          </a:xfrm>
          <a:prstGeom prst="diamond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67146" y="1704109"/>
            <a:ext cx="5645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Maven Pro" panose="020B0604020202020204" charset="0"/>
              </a:rPr>
              <a:t>- Online </a:t>
            </a:r>
            <a:r>
              <a:rPr lang="en-US" b="1" dirty="0">
                <a:latin typeface="Maven Pro" panose="020B0604020202020204" charset="0"/>
              </a:rPr>
              <a:t>Car Marketplaces</a:t>
            </a:r>
            <a:r>
              <a:rPr lang="en-US" b="1" dirty="0" smtClean="0">
                <a:latin typeface="Maven Pro" panose="020B0604020202020204" charset="0"/>
              </a:rPr>
              <a:t>:</a:t>
            </a:r>
          </a:p>
          <a:p>
            <a:r>
              <a:rPr lang="en-US" dirty="0" smtClean="0">
                <a:latin typeface="Maven Pro" panose="020B0604020202020204" charset="0"/>
              </a:rPr>
              <a:t>   </a:t>
            </a:r>
            <a:r>
              <a:rPr lang="en-US" sz="1200" dirty="0" smtClean="0">
                <a:latin typeface="Maven Pro" panose="020B0604020202020204" charset="0"/>
              </a:rPr>
              <a:t>- Essential in the automotive industry</a:t>
            </a:r>
          </a:p>
          <a:p>
            <a:r>
              <a:rPr lang="en-US" sz="1200" dirty="0">
                <a:latin typeface="Maven Pro" panose="020B0604020202020204" charset="0"/>
              </a:rPr>
              <a:t>   - </a:t>
            </a:r>
            <a:r>
              <a:rPr lang="en-US" sz="1200" dirty="0" smtClean="0">
                <a:latin typeface="Maven Pro" panose="020B0604020202020204" charset="0"/>
              </a:rPr>
              <a:t>Facilitating </a:t>
            </a:r>
            <a:r>
              <a:rPr lang="en-US" sz="1200" dirty="0">
                <a:latin typeface="Maven Pro" panose="020B0604020202020204" charset="0"/>
              </a:rPr>
              <a:t>digital </a:t>
            </a:r>
            <a:r>
              <a:rPr lang="en-US" sz="1200" dirty="0" smtClean="0">
                <a:latin typeface="Maven Pro" panose="020B0604020202020204" charset="0"/>
              </a:rPr>
              <a:t>transactions</a:t>
            </a:r>
          </a:p>
          <a:p>
            <a:r>
              <a:rPr lang="en-US" b="1" dirty="0" smtClean="0">
                <a:latin typeface="Maven Pro" panose="020B0604020202020204" charset="0"/>
              </a:rPr>
              <a:t>- Leading Platforms:</a:t>
            </a:r>
          </a:p>
          <a:p>
            <a:r>
              <a:rPr lang="en-US" sz="1200" dirty="0">
                <a:latin typeface="Maven Pro" panose="020B0604020202020204" charset="0"/>
              </a:rPr>
              <a:t>   - </a:t>
            </a:r>
            <a:r>
              <a:rPr lang="en-US" sz="1200" dirty="0" err="1">
                <a:latin typeface="Maven Pro" panose="020B0604020202020204" charset="0"/>
              </a:rPr>
              <a:t>PakWheels</a:t>
            </a:r>
            <a:r>
              <a:rPr lang="en-US" sz="1200" dirty="0">
                <a:latin typeface="Maven Pro" panose="020B0604020202020204" charset="0"/>
              </a:rPr>
              <a:t> and </a:t>
            </a:r>
            <a:r>
              <a:rPr lang="en-US" sz="1200" dirty="0" err="1" smtClean="0">
                <a:latin typeface="Maven Pro" panose="020B0604020202020204" charset="0"/>
              </a:rPr>
              <a:t>CarFirst</a:t>
            </a:r>
            <a:endParaRPr lang="en-US" sz="1200" dirty="0" smtClean="0">
              <a:latin typeface="Maven Pro" panose="020B0604020202020204" charset="0"/>
            </a:endParaRPr>
          </a:p>
          <a:p>
            <a:r>
              <a:rPr lang="en-US" b="1" dirty="0" smtClean="0">
                <a:latin typeface="Maven Pro" panose="020B0604020202020204" charset="0"/>
              </a:rPr>
              <a:t>- Current </a:t>
            </a:r>
            <a:r>
              <a:rPr lang="en-US" b="1" dirty="0">
                <a:latin typeface="Maven Pro" panose="020B0604020202020204" charset="0"/>
              </a:rPr>
              <a:t>Limitations</a:t>
            </a:r>
            <a:r>
              <a:rPr lang="en-US" b="1" dirty="0" smtClean="0">
                <a:latin typeface="Maven Pro" panose="020B0604020202020204" charset="0"/>
              </a:rPr>
              <a:t>:</a:t>
            </a:r>
          </a:p>
          <a:p>
            <a:r>
              <a:rPr lang="en-US" dirty="0">
                <a:latin typeface="Maven Pro" panose="020B0604020202020204" charset="0"/>
              </a:rPr>
              <a:t> </a:t>
            </a:r>
            <a:r>
              <a:rPr lang="en-US" dirty="0" smtClean="0">
                <a:latin typeface="Maven Pro" panose="020B0604020202020204" charset="0"/>
              </a:rPr>
              <a:t>  </a:t>
            </a:r>
            <a:r>
              <a:rPr lang="en-US" sz="1200" dirty="0">
                <a:latin typeface="Maven Pro" panose="020B0604020202020204" charset="0"/>
              </a:rPr>
              <a:t>- Limited negotiation </a:t>
            </a:r>
            <a:r>
              <a:rPr lang="en-US" sz="1200" dirty="0" smtClean="0">
                <a:latin typeface="Maven Pro" panose="020B0604020202020204" charset="0"/>
              </a:rPr>
              <a:t>tools</a:t>
            </a:r>
          </a:p>
          <a:p>
            <a:r>
              <a:rPr lang="en-US" sz="1200" dirty="0">
                <a:latin typeface="Maven Pro" panose="020B0604020202020204" charset="0"/>
              </a:rPr>
              <a:t>   - Basic communication </a:t>
            </a:r>
            <a:r>
              <a:rPr lang="en-US" sz="1200" dirty="0" smtClean="0">
                <a:latin typeface="Maven Pro" panose="020B0604020202020204" charset="0"/>
              </a:rPr>
              <a:t>tools</a:t>
            </a:r>
          </a:p>
          <a:p>
            <a:r>
              <a:rPr lang="en-US" b="1" dirty="0" smtClean="0">
                <a:latin typeface="Maven Pro" panose="020B0604020202020204" charset="0"/>
              </a:rPr>
              <a:t>- Room </a:t>
            </a:r>
            <a:r>
              <a:rPr lang="en-US" b="1" dirty="0">
                <a:latin typeface="Maven Pro" panose="020B0604020202020204" charset="0"/>
              </a:rPr>
              <a:t>for Innovation</a:t>
            </a:r>
            <a:r>
              <a:rPr lang="en-US" b="1" dirty="0" smtClean="0">
                <a:latin typeface="Maven Pro" panose="020B0604020202020204" charset="0"/>
              </a:rPr>
              <a:t>:</a:t>
            </a:r>
          </a:p>
          <a:p>
            <a:r>
              <a:rPr lang="en-US" sz="1200" dirty="0">
                <a:latin typeface="Maven Pro" panose="020B0604020202020204" charset="0"/>
              </a:rPr>
              <a:t>   - Opportunity to enhance user </a:t>
            </a:r>
            <a:r>
              <a:rPr lang="en-US" sz="1200" dirty="0" smtClean="0">
                <a:latin typeface="Maven Pro" panose="020B0604020202020204" charset="0"/>
              </a:rPr>
              <a:t>experience</a:t>
            </a:r>
          </a:p>
          <a:p>
            <a:r>
              <a:rPr lang="en-US" sz="1200" dirty="0">
                <a:latin typeface="Maven Pro" panose="020B0604020202020204" charset="0"/>
              </a:rPr>
              <a:t>   </a:t>
            </a:r>
            <a:r>
              <a:rPr lang="en-US" sz="1200" dirty="0" smtClean="0">
                <a:latin typeface="Maven Pro" panose="020B0604020202020204" charset="0"/>
              </a:rPr>
              <a:t>- Enhance </a:t>
            </a:r>
            <a:r>
              <a:rPr lang="en-US" sz="1200" dirty="0">
                <a:latin typeface="Maven Pro" panose="020B0604020202020204" charset="0"/>
              </a:rPr>
              <a:t>Buyer, Seller </a:t>
            </a:r>
            <a:r>
              <a:rPr lang="en-US" sz="1200" dirty="0" smtClean="0">
                <a:latin typeface="Maven Pro" panose="020B0604020202020204" charset="0"/>
              </a:rPr>
              <a:t>communication</a:t>
            </a:r>
          </a:p>
          <a:p>
            <a:r>
              <a:rPr lang="en-US" sz="1200" dirty="0">
                <a:latin typeface="Maven Pro" panose="020B0604020202020204" charset="0"/>
              </a:rPr>
              <a:t> </a:t>
            </a:r>
            <a:r>
              <a:rPr lang="en-US" sz="1200" dirty="0" smtClean="0">
                <a:latin typeface="Maven Pro" panose="020B0604020202020204" charset="0"/>
              </a:rPr>
              <a:t>  </a:t>
            </a:r>
            <a:r>
              <a:rPr lang="en-US" sz="1200" dirty="0">
                <a:latin typeface="Maven Pro" panose="020B0604020202020204" charset="0"/>
              </a:rPr>
              <a:t>- Fueling Negotiations with Smart Middleware</a:t>
            </a:r>
            <a:endParaRPr lang="en-US" sz="1200" dirty="0" smtClean="0">
              <a:latin typeface="Maven Pro" panose="020B0604020202020204" charset="0"/>
            </a:endParaRPr>
          </a:p>
        </p:txBody>
      </p:sp>
      <p:cxnSp>
        <p:nvCxnSpPr>
          <p:cNvPr id="10" name="Google Shape;371;p44"/>
          <p:cNvCxnSpPr/>
          <p:nvPr/>
        </p:nvCxnSpPr>
        <p:spPr>
          <a:xfrm>
            <a:off x="484908" y="1545446"/>
            <a:ext cx="5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0000" y="303314"/>
            <a:ext cx="7704000" cy="5727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COMPARITVE </a:t>
            </a:r>
            <a:r>
              <a:rPr lang="en-US" dirty="0" smtClean="0">
                <a:solidFill>
                  <a:schemeClr val="tx1"/>
                </a:solidFill>
              </a:rPr>
              <a:t>ANALYSIS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41355"/>
              </p:ext>
            </p:extLst>
          </p:nvPr>
        </p:nvGraphicFramePr>
        <p:xfrm>
          <a:off x="789305" y="1258652"/>
          <a:ext cx="7565390" cy="3242756"/>
        </p:xfrm>
        <a:graphic>
          <a:graphicData uri="http://schemas.openxmlformats.org/drawingml/2006/table">
            <a:tbl>
              <a:tblPr firstRow="1" firstCol="1" bandRow="1"/>
              <a:tblGrid>
                <a:gridCol w="1514475">
                  <a:extLst>
                    <a:ext uri="{9D8B030D-6E8A-4147-A177-3AD203B41FA5}">
                      <a16:colId xmlns:a16="http://schemas.microsoft.com/office/drawing/2014/main" val="184534427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144672345"/>
                    </a:ext>
                  </a:extLst>
                </a:gridCol>
                <a:gridCol w="1515110">
                  <a:extLst>
                    <a:ext uri="{9D8B030D-6E8A-4147-A177-3AD203B41FA5}">
                      <a16:colId xmlns:a16="http://schemas.microsoft.com/office/drawing/2014/main" val="2002978907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3802431755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794679503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Cambay" panose="020B0604020202020204" charset="0"/>
                        </a:rPr>
                        <a:t>Features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Batang"/>
                        <a:cs typeface="Cambay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Cambay" panose="020B0604020202020204" charset="0"/>
                        </a:rPr>
                        <a:t>PakWheels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Batang"/>
                        <a:cs typeface="Cambay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Cambay" panose="020B0604020202020204" charset="0"/>
                        </a:rPr>
                        <a:t>CarFirst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Batang"/>
                        <a:cs typeface="Cambay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Cambay" panose="020B0604020202020204" charset="0"/>
                        </a:rPr>
                        <a:t>Gaari.pk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Batang"/>
                        <a:cs typeface="Cambay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Cambay" panose="020B0604020202020204" charset="0"/>
                        </a:rPr>
                        <a:t>AutoConnect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Batang"/>
                        <a:cs typeface="Cambay" panose="020B060402020202020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863664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  <a:cs typeface="Cambay" panose="020B0604020202020204" charset="0"/>
                        </a:rPr>
                        <a:t>Vehicle Listings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Maven Pro" panose="020B0604020202020204" charset="0"/>
                        <a:ea typeface="Batang"/>
                        <a:cs typeface="Cambay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961543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  <a:cs typeface="Cambay" panose="020B0604020202020204" charset="0"/>
                        </a:rPr>
                        <a:t>Selling/Buying Cars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Maven Pro" panose="020B0604020202020204" charset="0"/>
                        <a:ea typeface="Batang"/>
                        <a:cs typeface="Cambay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87109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  <a:cs typeface="Cambay" panose="020B0604020202020204" charset="0"/>
                        </a:rPr>
                        <a:t>Vehicle Comparison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Maven Pro" panose="020B0604020202020204" charset="0"/>
                        <a:ea typeface="Batang"/>
                        <a:cs typeface="Cambay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Maven Pro" panose="020B0604020202020204" charset="0"/>
                        </a:rPr>
                        <a:t>✕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348989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  <a:cs typeface="Cambay" panose="020B0604020202020204" charset="0"/>
                        </a:rPr>
                        <a:t>AI Driven Recommendations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Maven Pro" panose="020B0604020202020204" charset="0"/>
                        <a:ea typeface="Batang"/>
                        <a:cs typeface="Cambay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Maven Pro" panose="020B0604020202020204" charset="0"/>
                        </a:rPr>
                        <a:t>✕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Maven Pro" panose="020B0604020202020204" charset="0"/>
                        </a:rPr>
                        <a:t>✕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778149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  <a:cs typeface="Cambay" panose="020B0604020202020204" charset="0"/>
                        </a:rPr>
                        <a:t>User Reviews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Maven Pro" panose="020B0604020202020204" charset="0"/>
                        <a:ea typeface="Batang"/>
                        <a:cs typeface="Cambay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568318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  <a:cs typeface="Cambay" panose="020B0604020202020204" charset="0"/>
                        </a:rPr>
                        <a:t>Customer Support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Maven Pro" panose="020B0604020202020204" charset="0"/>
                        <a:ea typeface="Batang"/>
                        <a:cs typeface="Cambay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150516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  <a:cs typeface="Cambay" panose="020B0604020202020204" charset="0"/>
                        </a:rPr>
                        <a:t>Advanced Search Filters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Maven Pro" panose="020B0604020202020204" charset="0"/>
                        <a:ea typeface="Batang"/>
                        <a:cs typeface="Cambay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5725654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  <a:cs typeface="Cambay" panose="020B0604020202020204" charset="0"/>
                        </a:rPr>
                        <a:t>Live Video Calling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Maven Pro" panose="020B0604020202020204" charset="0"/>
                        <a:ea typeface="Batang"/>
                        <a:cs typeface="Cambay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Maven Pro" panose="020B0604020202020204" charset="0"/>
                        </a:rPr>
                        <a:t>✕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Maven Pro" panose="020B0604020202020204" charset="0"/>
                        </a:rPr>
                        <a:t>✕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Maven Pro" panose="020B0604020202020204" charset="0"/>
                        </a:rPr>
                        <a:t>✕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432711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  <a:cs typeface="Cambay" panose="020B0604020202020204" charset="0"/>
                        </a:rPr>
                        <a:t>Smart Negotiation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  <a:cs typeface="Cambay" panose="020B0604020202020204" charset="0"/>
                        </a:rPr>
                        <a:t>chatbot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Maven Pro" panose="020B0604020202020204" charset="0"/>
                        <a:ea typeface="Batang"/>
                        <a:cs typeface="Cambay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Maven Pro" panose="020B0604020202020204" charset="0"/>
                        </a:rPr>
                        <a:t>✕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Maven Pro" panose="020B0604020202020204" charset="0"/>
                        </a:rPr>
                        <a:t>✕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Maven Pro" panose="020B0604020202020204" charset="0"/>
                        </a:rPr>
                        <a:t>✕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effectLst/>
                          <a:latin typeface="Maven Pro" panose="020B0604020202020204" charset="0"/>
                        </a:rPr>
                        <a:t>✓</a:t>
                      </a:r>
                      <a:endParaRPr lang="en-US" sz="1200" b="1" dirty="0">
                        <a:solidFill>
                          <a:srgbClr val="00B050"/>
                        </a:solidFill>
                        <a:effectLst/>
                        <a:latin typeface="Maven Pro" panose="020B0604020202020204" charset="0"/>
                        <a:ea typeface="Batang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5865358"/>
                  </a:ext>
                </a:extLst>
              </a:tr>
            </a:tbl>
          </a:graphicData>
        </a:graphic>
      </p:graphicFrame>
      <p:cxnSp>
        <p:nvCxnSpPr>
          <p:cNvPr id="29" name="Google Shape;371;p44"/>
          <p:cNvCxnSpPr/>
          <p:nvPr/>
        </p:nvCxnSpPr>
        <p:spPr>
          <a:xfrm>
            <a:off x="4225636" y="949701"/>
            <a:ext cx="5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>
            <a:spLocks noGrp="1"/>
          </p:cNvSpPr>
          <p:nvPr>
            <p:ph type="title"/>
          </p:nvPr>
        </p:nvSpPr>
        <p:spPr>
          <a:xfrm>
            <a:off x="733855" y="2663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</a:rPr>
              <a:t>MARKET</a:t>
            </a:r>
            <a:r>
              <a:rPr lang="en" dirty="0" smtClean="0"/>
              <a:t> SURVEY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17" y="1323801"/>
            <a:ext cx="2799478" cy="15901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362" y="1330305"/>
            <a:ext cx="2837287" cy="15836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463" y="3146986"/>
            <a:ext cx="2799478" cy="15260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682" y="3146986"/>
            <a:ext cx="2937164" cy="15570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2416" y="1330305"/>
            <a:ext cx="2852235" cy="15836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52" name="Google Shape;371;p44"/>
          <p:cNvCxnSpPr/>
          <p:nvPr/>
        </p:nvCxnSpPr>
        <p:spPr>
          <a:xfrm>
            <a:off x="4053491" y="942773"/>
            <a:ext cx="5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/>
          <p:nvPr/>
        </p:nvSpPr>
        <p:spPr>
          <a:xfrm flipH="1">
            <a:off x="3924225" y="1045488"/>
            <a:ext cx="858375" cy="758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ssistant"/>
              </a:rPr>
              <a:t>“</a:t>
            </a:r>
          </a:p>
        </p:txBody>
      </p:sp>
      <p:sp>
        <p:nvSpPr>
          <p:cNvPr id="367" name="Google Shape;367;p44"/>
          <p:cNvSpPr txBox="1">
            <a:spLocks noGrp="1"/>
          </p:cNvSpPr>
          <p:nvPr>
            <p:ph type="title"/>
          </p:nvPr>
        </p:nvSpPr>
        <p:spPr>
          <a:xfrm>
            <a:off x="539891" y="668148"/>
            <a:ext cx="4086900" cy="904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</a:rPr>
              <a:t>KEY</a:t>
            </a:r>
            <a:r>
              <a:rPr lang="en" dirty="0" smtClean="0"/>
              <a:t> FEATURES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369" name="Google Shape;369;p4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1784" r="21182"/>
          <a:stretch/>
        </p:blipFill>
        <p:spPr>
          <a:xfrm>
            <a:off x="5991942" y="668148"/>
            <a:ext cx="3152058" cy="3834578"/>
          </a:xfrm>
          <a:prstGeom prst="rect">
            <a:avLst/>
          </a:prstGeom>
        </p:spPr>
      </p:pic>
      <p:sp>
        <p:nvSpPr>
          <p:cNvPr id="370" name="Google Shape;370;p44"/>
          <p:cNvSpPr/>
          <p:nvPr/>
        </p:nvSpPr>
        <p:spPr>
          <a:xfrm>
            <a:off x="5669112" y="4251388"/>
            <a:ext cx="441900" cy="441900"/>
          </a:xfrm>
          <a:prstGeom prst="diamond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1" name="Google Shape;371;p44"/>
          <p:cNvCxnSpPr/>
          <p:nvPr/>
        </p:nvCxnSpPr>
        <p:spPr>
          <a:xfrm>
            <a:off x="648699" y="1424525"/>
            <a:ext cx="5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8"/>
          <p:cNvSpPr/>
          <p:nvPr/>
        </p:nvSpPr>
        <p:spPr>
          <a:xfrm>
            <a:off x="-40405" y="1943064"/>
            <a:ext cx="61514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1. Smart Negotiation Bot: </a:t>
            </a:r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Say </a:t>
            </a:r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goodbye to haggling. Our bot ensures </a:t>
            </a:r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fair deals</a:t>
            </a:r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</a:t>
            </a:r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2. Live Video Calling: </a:t>
            </a:r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Expert-guided </a:t>
            </a:r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vehicle inspections in real-time.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</a:t>
            </a:r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3. Comprehensive Listings: </a:t>
            </a:r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A </a:t>
            </a:r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wide variety of vehicles for every preference.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</a:t>
            </a:r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4. Personalized User Accounts: </a:t>
            </a:r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Tailor </a:t>
            </a:r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your journey.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</a:t>
            </a:r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5. Diverse Portals:</a:t>
            </a:r>
            <a:r>
              <a:rPr lang="en-US" sz="1200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Connecting users, mechanics, and enthusiasts.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</a:t>
            </a:r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6. Effortless Vehicle Comparison:</a:t>
            </a:r>
            <a:r>
              <a:rPr lang="en-US" sz="1200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Make informed decisions effortlessly.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</a:t>
            </a:r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7. Advanced Search and Filters: </a:t>
            </a:r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Find the exact vehicle you desire.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  </a:t>
            </a:r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8. Empowering User Reviews: </a:t>
            </a:r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Contribute to an informed community.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 </a:t>
            </a:r>
            <a:r>
              <a:rPr lang="en-US" sz="1200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9. </a:t>
            </a:r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Real-time </a:t>
            </a:r>
            <a:r>
              <a:rPr lang="en-US" sz="1200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Communication</a:t>
            </a:r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:</a:t>
            </a:r>
            <a:r>
              <a:rPr lang="en-US" sz="1200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Swift and effective interactions.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10. Insightful </a:t>
            </a:r>
            <a:r>
              <a:rPr lang="en-US" sz="1200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Vehicle History</a:t>
            </a:r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:</a:t>
            </a:r>
            <a:r>
              <a:rPr lang="en-US" sz="1200" b="1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A</a:t>
            </a:r>
            <a:r>
              <a:rPr lang="en-US" sz="1200" dirty="0" smtClean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ccess </a:t>
            </a:r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to comprehensive and verified vehicle history.</a:t>
            </a:r>
            <a:endParaRPr lang="en-US" sz="1200" dirty="0">
              <a:solidFill>
                <a:schemeClr val="tx1"/>
              </a:solidFill>
              <a:latin typeface="Maven Pro" panose="020B0604020202020204" charset="0"/>
              <a:cs typeface="Cambay" panose="020B0604020202020204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11</a:t>
            </a:r>
            <a:r>
              <a:rPr lang="en-US" sz="1200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. </a:t>
            </a:r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Expert </a:t>
            </a:r>
            <a:r>
              <a:rPr lang="en-US" sz="1200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Customer Support</a:t>
            </a:r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Instant resolution for a smooth experience.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12</a:t>
            </a:r>
            <a:r>
              <a:rPr lang="en-US" sz="1200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. </a:t>
            </a:r>
            <a:r>
              <a:rPr lang="en-US" sz="1200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AI-Driven </a:t>
            </a:r>
            <a:r>
              <a:rPr lang="en-US" sz="1200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Recommendations</a:t>
            </a:r>
            <a:r>
              <a:rPr lang="en-US" sz="1200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Your personalized vehicle suggestions.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>
            <a:spLocks noGrp="1"/>
          </p:cNvSpPr>
          <p:nvPr>
            <p:ph type="title"/>
          </p:nvPr>
        </p:nvSpPr>
        <p:spPr>
          <a:xfrm>
            <a:off x="714674" y="1817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bg1"/>
                </a:solidFill>
              </a:rPr>
              <a:t>BENIFITS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4674" y="984420"/>
            <a:ext cx="7577821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1. Streamlined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Car Transactions: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"Say goodbye to the hassle! Our app simplifies car buying and selling, making it as easy as a few clicks."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2. Negotiation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Assistance: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"Negotiate like a pro! Our </a:t>
            </a:r>
            <a:r>
              <a:rPr lang="en-US" sz="1200" dirty="0" err="1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chatbot</a:t>
            </a:r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 helps you get the best deal, putting you in the driver's seat."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3. Real-Time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Video Calls: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"See it, believe it! Conduct video calls with the seller, buyer, and even a mechanic for complete transparency."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4.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Tailored Recommendations: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"Find your dream ride! Our AI learns your preferences and recommends cars that match your style."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</a:b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. </a:t>
            </a:r>
            <a:r>
              <a:rPr lang="en-US" b="1" dirty="0" smtClean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Extensive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  <a:cs typeface="Cambay" panose="020B0604020202020204" charset="0"/>
              </a:rPr>
              <a:t>Search and Filters:</a:t>
            </a:r>
          </a:p>
          <a:p>
            <a:r>
              <a:rPr lang="en-US" sz="12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>"Your perfect match is waiting! Use powerful search and filtering options to find the ideal vehicle."</a:t>
            </a:r>
          </a:p>
          <a:p>
            <a:r>
              <a:rPr lang="en-US" sz="5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/>
            </a:r>
            <a:br>
              <a:rPr lang="en-US" sz="5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</a:br>
            <a:r>
              <a:rPr lang="en-US" sz="5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  <a:t/>
            </a:r>
            <a:br>
              <a:rPr lang="en-US" sz="500" dirty="0">
                <a:solidFill>
                  <a:schemeClr val="tx1"/>
                </a:solidFill>
                <a:latin typeface="Maven Pro" panose="020B0604020202020204" charset="0"/>
                <a:cs typeface="Cambay" panose="020B0604020202020204" charset="0"/>
              </a:rPr>
            </a:br>
            <a:endParaRPr lang="en-US" sz="500" dirty="0">
              <a:solidFill>
                <a:schemeClr val="tx1"/>
              </a:solidFill>
              <a:latin typeface="Maven Pro" panose="020B0604020202020204" charset="0"/>
              <a:cs typeface="Cambay" panose="020B0604020202020204" charset="0"/>
            </a:endParaRPr>
          </a:p>
        </p:txBody>
      </p:sp>
      <p:cxnSp>
        <p:nvCxnSpPr>
          <p:cNvPr id="22" name="Google Shape;371;p44"/>
          <p:cNvCxnSpPr/>
          <p:nvPr/>
        </p:nvCxnSpPr>
        <p:spPr>
          <a:xfrm>
            <a:off x="4202390" y="828779"/>
            <a:ext cx="5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ury Cars Brand MK Campaign by Slidesgo">
  <a:themeElements>
    <a:clrScheme name="Simple Light">
      <a:dk1>
        <a:srgbClr val="000000"/>
      </a:dk1>
      <a:lt1>
        <a:srgbClr val="BD0D0D"/>
      </a:lt1>
      <a:dk2>
        <a:srgbClr val="F7F7F7"/>
      </a:dk2>
      <a:lt2>
        <a:srgbClr val="F1F1F1"/>
      </a:lt2>
      <a:accent1>
        <a:srgbClr val="E4E4E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694</Words>
  <Application>Microsoft Office PowerPoint</Application>
  <PresentationFormat>On-screen Show (16:9)</PresentationFormat>
  <Paragraphs>204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Bebas Neue</vt:lpstr>
      <vt:lpstr>Arial</vt:lpstr>
      <vt:lpstr>Montserrat</vt:lpstr>
      <vt:lpstr>Times New Roman</vt:lpstr>
      <vt:lpstr>Batang</vt:lpstr>
      <vt:lpstr>Cambay</vt:lpstr>
      <vt:lpstr>Alata</vt:lpstr>
      <vt:lpstr>Maven Pro</vt:lpstr>
      <vt:lpstr>Assistant</vt:lpstr>
      <vt:lpstr>Luxury Cars Brand MK Campaign by Slidesgo</vt:lpstr>
      <vt:lpstr>AutoConnect</vt:lpstr>
      <vt:lpstr>PowerPoint Presentation</vt:lpstr>
      <vt:lpstr>PROBLEM STATEMENT</vt:lpstr>
      <vt:lpstr>SOLUTION OVERVIEW</vt:lpstr>
      <vt:lpstr>LITERATURE REVIEW</vt:lpstr>
      <vt:lpstr>COMPARITVE ANALYSIS</vt:lpstr>
      <vt:lpstr>MARKET SURVEY</vt:lpstr>
      <vt:lpstr>KEY FEATURES</vt:lpstr>
      <vt:lpstr>BENIFITS</vt:lpstr>
      <vt:lpstr>PowerPoint Presentation</vt:lpstr>
      <vt:lpstr>SYSTEM DIAGRAM</vt:lpstr>
      <vt:lpstr>TECH STACK</vt:lpstr>
      <vt:lpstr> WATERFALL METHODOLOGY</vt:lpstr>
      <vt:lpstr>TIMELINE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AutoConnect</dc:title>
  <dc:creator>Imran Ahmad</dc:creator>
  <cp:lastModifiedBy>Imran Ahmad</cp:lastModifiedBy>
  <cp:revision>18</cp:revision>
  <dcterms:modified xsi:type="dcterms:W3CDTF">2023-09-24T16:17:24Z</dcterms:modified>
</cp:coreProperties>
</file>