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2" d="100"/>
          <a:sy n="82" d="100"/>
        </p:scale>
        <p:origin x="720"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tableStyles" Target="tableStyles.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65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9"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51196AAE-2DDF-4ADA-95CE-4FC8372086D3}" type="datetimeFigureOut">
              <a:rPr lang="en-IN" smtClean="0"/>
              <a:t>19-10-2023</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6A28D4DB-26E7-4A5A-9769-357BD44141B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0" name=""/>
        <p:cNvGrpSpPr/>
        <p:nvPr/>
      </p:nvGrpSpPr>
      <p:grpSpPr>
        <a:xfrm>
          <a:off x="0" y="0"/>
          <a:ext cx="0" cy="0"/>
          <a:chOff x="0" y="0"/>
          <a:chExt cx="0" cy="0"/>
        </a:xfrm>
      </p:grpSpPr>
      <p:sp>
        <p:nvSpPr>
          <p:cNvPr id="1048618" name="Title 1"/>
          <p:cNvSpPr>
            <a:spLocks noGrp="1"/>
          </p:cNvSpPr>
          <p:nvPr>
            <p:ph type="title"/>
          </p:nvPr>
        </p:nvSpPr>
        <p:spPr/>
        <p:txBody>
          <a:bodyPr/>
          <a:p>
            <a:r>
              <a:rPr lang="en-US"/>
              <a:t>Click to edit Master title style</a:t>
            </a:r>
            <a:endParaRPr lang="en-IN"/>
          </a:p>
        </p:txBody>
      </p:sp>
      <p:sp>
        <p:nvSpPr>
          <p:cNvPr id="104861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0" name="Date Placeholder 3"/>
          <p:cNvSpPr>
            <a:spLocks noGrp="1"/>
          </p:cNvSpPr>
          <p:nvPr>
            <p:ph type="dt" sz="half" idx="10"/>
          </p:nvPr>
        </p:nvSpPr>
        <p:spPr/>
        <p:txBody>
          <a:bodyPr/>
          <a:p>
            <a:fld id="{51196AAE-2DDF-4ADA-95CE-4FC8372086D3}" type="datetimeFigureOut">
              <a:rPr lang="en-IN" smtClean="0"/>
              <a:t>19-10-2023</a:t>
            </a:fld>
            <a:endParaRPr lang="en-IN"/>
          </a:p>
        </p:txBody>
      </p:sp>
      <p:sp>
        <p:nvSpPr>
          <p:cNvPr id="1048621" name="Footer Placeholder 4"/>
          <p:cNvSpPr>
            <a:spLocks noGrp="1"/>
          </p:cNvSpPr>
          <p:nvPr>
            <p:ph type="ftr" sz="quarter" idx="11"/>
          </p:nvPr>
        </p:nvSpPr>
        <p:spPr/>
        <p:txBody>
          <a:bodyPr/>
          <a:p>
            <a:endParaRPr lang="en-IN"/>
          </a:p>
        </p:txBody>
      </p:sp>
      <p:sp>
        <p:nvSpPr>
          <p:cNvPr id="1048622" name="Slide Number Placeholder 5"/>
          <p:cNvSpPr>
            <a:spLocks noGrp="1"/>
          </p:cNvSpPr>
          <p:nvPr>
            <p:ph type="sldNum" sz="quarter" idx="12"/>
          </p:nvPr>
        </p:nvSpPr>
        <p:spPr/>
        <p:txBody>
          <a:bodyPr/>
          <a:p>
            <a:fld id="{6A28D4DB-26E7-4A5A-9769-357BD44141B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8" name=""/>
        <p:cNvGrpSpPr/>
        <p:nvPr/>
      </p:nvGrpSpPr>
      <p:grpSpPr>
        <a:xfrm>
          <a:off x="0" y="0"/>
          <a:ext cx="0" cy="0"/>
          <a:chOff x="0" y="0"/>
          <a:chExt cx="0" cy="0"/>
        </a:xfrm>
      </p:grpSpPr>
      <p:sp>
        <p:nvSpPr>
          <p:cNvPr id="1048607"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08"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9" name="Date Placeholder 3"/>
          <p:cNvSpPr>
            <a:spLocks noGrp="1"/>
          </p:cNvSpPr>
          <p:nvPr>
            <p:ph type="dt" sz="half" idx="10"/>
          </p:nvPr>
        </p:nvSpPr>
        <p:spPr/>
        <p:txBody>
          <a:bodyPr/>
          <a:p>
            <a:fld id="{51196AAE-2DDF-4ADA-95CE-4FC8372086D3}" type="datetimeFigureOut">
              <a:rPr lang="en-IN" smtClean="0"/>
              <a:t>19-10-2023</a:t>
            </a:fld>
            <a:endParaRPr lang="en-IN"/>
          </a:p>
        </p:txBody>
      </p:sp>
      <p:sp>
        <p:nvSpPr>
          <p:cNvPr id="1048610" name="Footer Placeholder 4"/>
          <p:cNvSpPr>
            <a:spLocks noGrp="1"/>
          </p:cNvSpPr>
          <p:nvPr>
            <p:ph type="ftr" sz="quarter" idx="11"/>
          </p:nvPr>
        </p:nvSpPr>
        <p:spPr/>
        <p:txBody>
          <a:bodyPr/>
          <a:p>
            <a:endParaRPr lang="en-IN"/>
          </a:p>
        </p:txBody>
      </p:sp>
      <p:sp>
        <p:nvSpPr>
          <p:cNvPr id="1048611" name="Slide Number Placeholder 5"/>
          <p:cNvSpPr>
            <a:spLocks noGrp="1"/>
          </p:cNvSpPr>
          <p:nvPr>
            <p:ph type="sldNum" sz="quarter" idx="12"/>
          </p:nvPr>
        </p:nvSpPr>
        <p:spPr/>
        <p:txBody>
          <a:bodyPr/>
          <a:p>
            <a:fld id="{6A28D4DB-26E7-4A5A-9769-357BD44141B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1"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IN"/>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p>
            <a:fld id="{51196AAE-2DDF-4ADA-95CE-4FC8372086D3}" type="datetimeFigureOut">
              <a:rPr lang="en-IN" smtClean="0"/>
              <a:t>19-10-2023</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6A28D4DB-26E7-4A5A-9769-357BD44141B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1" name=""/>
        <p:cNvGrpSpPr/>
        <p:nvPr/>
      </p:nvGrpSpPr>
      <p:grpSpPr>
        <a:xfrm>
          <a:off x="0" y="0"/>
          <a:ext cx="0" cy="0"/>
          <a:chOff x="0" y="0"/>
          <a:chExt cx="0" cy="0"/>
        </a:xfrm>
      </p:grpSpPr>
      <p:sp>
        <p:nvSpPr>
          <p:cNvPr id="10486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5" name="Date Placeholder 3"/>
          <p:cNvSpPr>
            <a:spLocks noGrp="1"/>
          </p:cNvSpPr>
          <p:nvPr>
            <p:ph type="dt" sz="half" idx="10"/>
          </p:nvPr>
        </p:nvSpPr>
        <p:spPr/>
        <p:txBody>
          <a:bodyPr/>
          <a:p>
            <a:fld id="{51196AAE-2DDF-4ADA-95CE-4FC8372086D3}" type="datetimeFigureOut">
              <a:rPr lang="en-IN" smtClean="0"/>
              <a:t>19-10-2023</a:t>
            </a:fld>
            <a:endParaRPr lang="en-IN"/>
          </a:p>
        </p:txBody>
      </p:sp>
      <p:sp>
        <p:nvSpPr>
          <p:cNvPr id="1048626" name="Footer Placeholder 4"/>
          <p:cNvSpPr>
            <a:spLocks noGrp="1"/>
          </p:cNvSpPr>
          <p:nvPr>
            <p:ph type="ftr" sz="quarter" idx="11"/>
          </p:nvPr>
        </p:nvSpPr>
        <p:spPr/>
        <p:txBody>
          <a:bodyPr/>
          <a:p>
            <a:endParaRPr lang="en-IN"/>
          </a:p>
        </p:txBody>
      </p:sp>
      <p:sp>
        <p:nvSpPr>
          <p:cNvPr id="1048627" name="Slide Number Placeholder 5"/>
          <p:cNvSpPr>
            <a:spLocks noGrp="1"/>
          </p:cNvSpPr>
          <p:nvPr>
            <p:ph type="sldNum" sz="quarter" idx="12"/>
          </p:nvPr>
        </p:nvSpPr>
        <p:spPr/>
        <p:txBody>
          <a:bodyPr/>
          <a:p>
            <a:fld id="{6A28D4DB-26E7-4A5A-9769-357BD44141B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2" name=""/>
        <p:cNvGrpSpPr/>
        <p:nvPr/>
      </p:nvGrpSpPr>
      <p:grpSpPr>
        <a:xfrm>
          <a:off x="0" y="0"/>
          <a:ext cx="0" cy="0"/>
          <a:chOff x="0" y="0"/>
          <a:chExt cx="0" cy="0"/>
        </a:xfrm>
      </p:grpSpPr>
      <p:sp>
        <p:nvSpPr>
          <p:cNvPr id="1048628" name="Title 1"/>
          <p:cNvSpPr>
            <a:spLocks noGrp="1"/>
          </p:cNvSpPr>
          <p:nvPr>
            <p:ph type="title"/>
          </p:nvPr>
        </p:nvSpPr>
        <p:spPr/>
        <p:txBody>
          <a:bodyPr/>
          <a:p>
            <a:r>
              <a:rPr lang="en-US"/>
              <a:t>Click to edit Master title style</a:t>
            </a:r>
            <a:endParaRPr lang="en-IN"/>
          </a:p>
        </p:txBody>
      </p:sp>
      <p:sp>
        <p:nvSpPr>
          <p:cNvPr id="1048629"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0"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1" name="Date Placeholder 4"/>
          <p:cNvSpPr>
            <a:spLocks noGrp="1"/>
          </p:cNvSpPr>
          <p:nvPr>
            <p:ph type="dt" sz="half" idx="10"/>
          </p:nvPr>
        </p:nvSpPr>
        <p:spPr/>
        <p:txBody>
          <a:bodyPr/>
          <a:p>
            <a:fld id="{51196AAE-2DDF-4ADA-95CE-4FC8372086D3}" type="datetimeFigureOut">
              <a:rPr lang="en-IN" smtClean="0"/>
              <a:t>19-10-2023</a:t>
            </a:fld>
            <a:endParaRPr lang="en-IN"/>
          </a:p>
        </p:txBody>
      </p:sp>
      <p:sp>
        <p:nvSpPr>
          <p:cNvPr id="1048632" name="Footer Placeholder 5"/>
          <p:cNvSpPr>
            <a:spLocks noGrp="1"/>
          </p:cNvSpPr>
          <p:nvPr>
            <p:ph type="ftr" sz="quarter" idx="11"/>
          </p:nvPr>
        </p:nvSpPr>
        <p:spPr/>
        <p:txBody>
          <a:bodyPr/>
          <a:p>
            <a:endParaRPr lang="en-IN"/>
          </a:p>
        </p:txBody>
      </p:sp>
      <p:sp>
        <p:nvSpPr>
          <p:cNvPr id="1048633" name="Slide Number Placeholder 6"/>
          <p:cNvSpPr>
            <a:spLocks noGrp="1"/>
          </p:cNvSpPr>
          <p:nvPr>
            <p:ph type="sldNum" sz="quarter" idx="12"/>
          </p:nvPr>
        </p:nvSpPr>
        <p:spPr/>
        <p:txBody>
          <a:bodyPr/>
          <a:p>
            <a:fld id="{6A28D4DB-26E7-4A5A-9769-357BD44141B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3" name=""/>
        <p:cNvGrpSpPr/>
        <p:nvPr/>
      </p:nvGrpSpPr>
      <p:grpSpPr>
        <a:xfrm>
          <a:off x="0" y="0"/>
          <a:ext cx="0" cy="0"/>
          <a:chOff x="0" y="0"/>
          <a:chExt cx="0" cy="0"/>
        </a:xfrm>
      </p:grpSpPr>
      <p:sp>
        <p:nvSpPr>
          <p:cNvPr id="1048634"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3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8"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9" name="Date Placeholder 6"/>
          <p:cNvSpPr>
            <a:spLocks noGrp="1"/>
          </p:cNvSpPr>
          <p:nvPr>
            <p:ph type="dt" sz="half" idx="10"/>
          </p:nvPr>
        </p:nvSpPr>
        <p:spPr/>
        <p:txBody>
          <a:bodyPr/>
          <a:p>
            <a:fld id="{51196AAE-2DDF-4ADA-95CE-4FC8372086D3}" type="datetimeFigureOut">
              <a:rPr lang="en-IN" smtClean="0"/>
              <a:t>19-10-2023</a:t>
            </a:fld>
            <a:endParaRPr lang="en-IN"/>
          </a:p>
        </p:txBody>
      </p:sp>
      <p:sp>
        <p:nvSpPr>
          <p:cNvPr id="1048640" name="Footer Placeholder 7"/>
          <p:cNvSpPr>
            <a:spLocks noGrp="1"/>
          </p:cNvSpPr>
          <p:nvPr>
            <p:ph type="ftr" sz="quarter" idx="11"/>
          </p:nvPr>
        </p:nvSpPr>
        <p:spPr/>
        <p:txBody>
          <a:bodyPr/>
          <a:p>
            <a:endParaRPr lang="en-IN"/>
          </a:p>
        </p:txBody>
      </p:sp>
      <p:sp>
        <p:nvSpPr>
          <p:cNvPr id="1048641" name="Slide Number Placeholder 8"/>
          <p:cNvSpPr>
            <a:spLocks noGrp="1"/>
          </p:cNvSpPr>
          <p:nvPr>
            <p:ph type="sldNum" sz="quarter" idx="12"/>
          </p:nvPr>
        </p:nvSpPr>
        <p:spPr/>
        <p:txBody>
          <a:bodyPr/>
          <a:p>
            <a:fld id="{6A28D4DB-26E7-4A5A-9769-357BD44141B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 name=""/>
        <p:cNvGrpSpPr/>
        <p:nvPr/>
      </p:nvGrpSpPr>
      <p:grpSpPr>
        <a:xfrm>
          <a:off x="0" y="0"/>
          <a:ext cx="0" cy="0"/>
          <a:chOff x="0" y="0"/>
          <a:chExt cx="0" cy="0"/>
        </a:xfrm>
      </p:grpSpPr>
      <p:sp>
        <p:nvSpPr>
          <p:cNvPr id="1048603" name="Title 1"/>
          <p:cNvSpPr>
            <a:spLocks noGrp="1"/>
          </p:cNvSpPr>
          <p:nvPr>
            <p:ph type="title"/>
          </p:nvPr>
        </p:nvSpPr>
        <p:spPr/>
        <p:txBody>
          <a:bodyPr/>
          <a:p>
            <a:r>
              <a:rPr lang="en-US"/>
              <a:t>Click to edit Master title style</a:t>
            </a:r>
            <a:endParaRPr lang="en-IN"/>
          </a:p>
        </p:txBody>
      </p:sp>
      <p:sp>
        <p:nvSpPr>
          <p:cNvPr id="1048604" name="Date Placeholder 2"/>
          <p:cNvSpPr>
            <a:spLocks noGrp="1"/>
          </p:cNvSpPr>
          <p:nvPr>
            <p:ph type="dt" sz="half" idx="10"/>
          </p:nvPr>
        </p:nvSpPr>
        <p:spPr/>
        <p:txBody>
          <a:bodyPr/>
          <a:p>
            <a:fld id="{51196AAE-2DDF-4ADA-95CE-4FC8372086D3}" type="datetimeFigureOut">
              <a:rPr lang="en-IN" smtClean="0"/>
              <a:t>19-10-2023</a:t>
            </a:fld>
            <a:endParaRPr lang="en-IN"/>
          </a:p>
        </p:txBody>
      </p:sp>
      <p:sp>
        <p:nvSpPr>
          <p:cNvPr id="1048605" name="Footer Placeholder 3"/>
          <p:cNvSpPr>
            <a:spLocks noGrp="1"/>
          </p:cNvSpPr>
          <p:nvPr>
            <p:ph type="ftr" sz="quarter" idx="11"/>
          </p:nvPr>
        </p:nvSpPr>
        <p:spPr/>
        <p:txBody>
          <a:bodyPr/>
          <a:p>
            <a:endParaRPr lang="en-IN"/>
          </a:p>
        </p:txBody>
      </p:sp>
      <p:sp>
        <p:nvSpPr>
          <p:cNvPr id="1048606" name="Slide Number Placeholder 4"/>
          <p:cNvSpPr>
            <a:spLocks noGrp="1"/>
          </p:cNvSpPr>
          <p:nvPr>
            <p:ph type="sldNum" sz="quarter" idx="12"/>
          </p:nvPr>
        </p:nvSpPr>
        <p:spPr/>
        <p:txBody>
          <a:bodyPr/>
          <a:p>
            <a:fld id="{6A28D4DB-26E7-4A5A-9769-357BD44141B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642" name="Date Placeholder 1"/>
          <p:cNvSpPr>
            <a:spLocks noGrp="1"/>
          </p:cNvSpPr>
          <p:nvPr>
            <p:ph type="dt" sz="half" idx="10"/>
          </p:nvPr>
        </p:nvSpPr>
        <p:spPr/>
        <p:txBody>
          <a:bodyPr/>
          <a:p>
            <a:fld id="{51196AAE-2DDF-4ADA-95CE-4FC8372086D3}" type="datetimeFigureOut">
              <a:rPr lang="en-IN" smtClean="0"/>
              <a:t>19-10-2023</a:t>
            </a:fld>
            <a:endParaRPr lang="en-IN"/>
          </a:p>
        </p:txBody>
      </p:sp>
      <p:sp>
        <p:nvSpPr>
          <p:cNvPr id="1048643" name="Footer Placeholder 2"/>
          <p:cNvSpPr>
            <a:spLocks noGrp="1"/>
          </p:cNvSpPr>
          <p:nvPr>
            <p:ph type="ftr" sz="quarter" idx="11"/>
          </p:nvPr>
        </p:nvSpPr>
        <p:spPr/>
        <p:txBody>
          <a:bodyPr/>
          <a:p>
            <a:endParaRPr lang="en-IN"/>
          </a:p>
        </p:txBody>
      </p:sp>
      <p:sp>
        <p:nvSpPr>
          <p:cNvPr id="1048644" name="Slide Number Placeholder 3"/>
          <p:cNvSpPr>
            <a:spLocks noGrp="1"/>
          </p:cNvSpPr>
          <p:nvPr>
            <p:ph type="sldNum" sz="quarter" idx="12"/>
          </p:nvPr>
        </p:nvSpPr>
        <p:spPr/>
        <p:txBody>
          <a:bodyPr/>
          <a:p>
            <a:fld id="{6A28D4DB-26E7-4A5A-9769-357BD44141B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5" name=""/>
        <p:cNvGrpSpPr/>
        <p:nvPr/>
      </p:nvGrpSpPr>
      <p:grpSpPr>
        <a:xfrm>
          <a:off x="0" y="0"/>
          <a:ext cx="0" cy="0"/>
          <a:chOff x="0" y="0"/>
          <a:chExt cx="0" cy="0"/>
        </a:xfrm>
      </p:grpSpPr>
      <p:sp>
        <p:nvSpPr>
          <p:cNvPr id="104864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4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8" name="Date Placeholder 4"/>
          <p:cNvSpPr>
            <a:spLocks noGrp="1"/>
          </p:cNvSpPr>
          <p:nvPr>
            <p:ph type="dt" sz="half" idx="10"/>
          </p:nvPr>
        </p:nvSpPr>
        <p:spPr/>
        <p:txBody>
          <a:bodyPr/>
          <a:p>
            <a:fld id="{51196AAE-2DDF-4ADA-95CE-4FC8372086D3}" type="datetimeFigureOut">
              <a:rPr lang="en-IN" smtClean="0"/>
              <a:t>19-10-2023</a:t>
            </a:fld>
            <a:endParaRPr lang="en-IN"/>
          </a:p>
        </p:txBody>
      </p:sp>
      <p:sp>
        <p:nvSpPr>
          <p:cNvPr id="1048649" name="Footer Placeholder 5"/>
          <p:cNvSpPr>
            <a:spLocks noGrp="1"/>
          </p:cNvSpPr>
          <p:nvPr>
            <p:ph type="ftr" sz="quarter" idx="11"/>
          </p:nvPr>
        </p:nvSpPr>
        <p:spPr/>
        <p:txBody>
          <a:bodyPr/>
          <a:p>
            <a:endParaRPr lang="en-IN"/>
          </a:p>
        </p:txBody>
      </p:sp>
      <p:sp>
        <p:nvSpPr>
          <p:cNvPr id="1048650" name="Slide Number Placeholder 6"/>
          <p:cNvSpPr>
            <a:spLocks noGrp="1"/>
          </p:cNvSpPr>
          <p:nvPr>
            <p:ph type="sldNum" sz="quarter" idx="12"/>
          </p:nvPr>
        </p:nvSpPr>
        <p:spPr/>
        <p:txBody>
          <a:bodyPr/>
          <a:p>
            <a:fld id="{6A28D4DB-26E7-4A5A-9769-357BD44141B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9" name=""/>
        <p:cNvGrpSpPr/>
        <p:nvPr/>
      </p:nvGrpSpPr>
      <p:grpSpPr>
        <a:xfrm>
          <a:off x="0" y="0"/>
          <a:ext cx="0" cy="0"/>
          <a:chOff x="0" y="0"/>
          <a:chExt cx="0" cy="0"/>
        </a:xfrm>
      </p:grpSpPr>
      <p:sp>
        <p:nvSpPr>
          <p:cNvPr id="104861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13"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1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15" name="Date Placeholder 4"/>
          <p:cNvSpPr>
            <a:spLocks noGrp="1"/>
          </p:cNvSpPr>
          <p:nvPr>
            <p:ph type="dt" sz="half" idx="10"/>
          </p:nvPr>
        </p:nvSpPr>
        <p:spPr/>
        <p:txBody>
          <a:bodyPr/>
          <a:p>
            <a:fld id="{51196AAE-2DDF-4ADA-95CE-4FC8372086D3}" type="datetimeFigureOut">
              <a:rPr lang="en-IN" smtClean="0"/>
              <a:t>19-10-2023</a:t>
            </a:fld>
            <a:endParaRPr lang="en-IN"/>
          </a:p>
        </p:txBody>
      </p:sp>
      <p:sp>
        <p:nvSpPr>
          <p:cNvPr id="1048616" name="Footer Placeholder 5"/>
          <p:cNvSpPr>
            <a:spLocks noGrp="1"/>
          </p:cNvSpPr>
          <p:nvPr>
            <p:ph type="ftr" sz="quarter" idx="11"/>
          </p:nvPr>
        </p:nvSpPr>
        <p:spPr/>
        <p:txBody>
          <a:bodyPr/>
          <a:p>
            <a:endParaRPr lang="en-IN"/>
          </a:p>
        </p:txBody>
      </p:sp>
      <p:sp>
        <p:nvSpPr>
          <p:cNvPr id="1048617" name="Slide Number Placeholder 6"/>
          <p:cNvSpPr>
            <a:spLocks noGrp="1"/>
          </p:cNvSpPr>
          <p:nvPr>
            <p:ph type="sldNum" sz="quarter" idx="12"/>
          </p:nvPr>
        </p:nvSpPr>
        <p:spPr/>
        <p:txBody>
          <a:bodyPr/>
          <a:p>
            <a:fld id="{6A28D4DB-26E7-4A5A-9769-357BD44141B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7"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51196AAE-2DDF-4ADA-95CE-4FC8372086D3}" type="datetimeFigureOut">
              <a:rPr lang="en-IN" smtClean="0"/>
              <a:t>19-10-2023</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6A28D4DB-26E7-4A5A-9769-357BD44141B0}"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hyperlink" Target="https://www.sciencedirect.com/topics/social-sciences/economic-framework" TargetMode="Externa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hyperlink" Target="https://www.kaggle.com/datasets/rednivrug/unisys?select=20140711.CSV" TargetMode="External"/><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hyperlink" Target="https://www.sciencedirect.com/science/article/pii/S0386111214601400%23bib3" TargetMode="External"/><Relationship Id="rId2" Type="http://schemas.openxmlformats.org/officeDocument/2006/relationships/hyperlink" Target="https://www.sciencedirect.com/science/article/pii/S0386111214601400%23bib4" TargetMode="External"/><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hyperlink" Target="https://www.sciencedirect.com/science/article/pii/S0386111214601400%23bib7" TargetMode="Externa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6" name="Title 1"/>
          <p:cNvSpPr>
            <a:spLocks noGrp="1"/>
          </p:cNvSpPr>
          <p:nvPr>
            <p:ph type="ctrTitle"/>
          </p:nvPr>
        </p:nvSpPr>
        <p:spPr>
          <a:xfrm>
            <a:off x="1524000" y="1122362"/>
            <a:ext cx="9144000" cy="3449637"/>
          </a:xfrm>
        </p:spPr>
        <p:txBody>
          <a:bodyPr>
            <a:noAutofit/>
          </a:bodyPr>
          <a:p>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PROJECT REPORT ON</a:t>
            </a:r>
            <a:br>
              <a:rPr dirty="0" sz="1800" kern="100" lang="en-IN">
                <a:effectLst/>
                <a:latin typeface="Times New Roman" panose="02020603050405020304" pitchFamily="18" charset="0"/>
                <a:ea typeface="Calibri" panose="020F0502020204030204" pitchFamily="34" charset="0"/>
                <a:cs typeface="Times New Roman" panose="02020603050405020304" pitchFamily="18" charset="0"/>
              </a:rPr>
            </a:br>
            <a:br>
              <a:rPr dirty="0" sz="1800" kern="100" lang="en-IN">
                <a:effectLst/>
                <a:latin typeface="Times New Roman" panose="02020603050405020304" pitchFamily="18" charset="0"/>
                <a:ea typeface="Calibri" panose="020F0502020204030204" pitchFamily="34" charset="0"/>
                <a:cs typeface="Times New Roman" panose="02020603050405020304" pitchFamily="18" charset="0"/>
              </a:rPr>
            </a:b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PUBLIC TRANSPORTATION EFFICIENCY ANALYSIS</a:t>
            </a:r>
            <a:br>
              <a:rPr dirty="0" sz="1800" kern="100" lang="en-IN">
                <a:effectLst/>
                <a:latin typeface="Times New Roman" panose="02020603050405020304" pitchFamily="18" charset="0"/>
                <a:ea typeface="Calibri" panose="020F0502020204030204" pitchFamily="34" charset="0"/>
                <a:cs typeface="Times New Roman" panose="02020603050405020304" pitchFamily="18" charset="0"/>
              </a:rPr>
            </a:br>
            <a:br>
              <a:rPr dirty="0" sz="1800" kern="100" lang="en-IN">
                <a:effectLst/>
                <a:latin typeface="Times New Roman" panose="02020603050405020304" pitchFamily="18" charset="0"/>
                <a:ea typeface="Calibri" panose="020F0502020204030204" pitchFamily="34" charset="0"/>
                <a:cs typeface="Times New Roman" panose="02020603050405020304" pitchFamily="18" charset="0"/>
              </a:rPr>
            </a:br>
            <a:r>
              <a:rPr dirty="0" sz="1800" kern="100" lang="en-IN">
                <a:effectLst/>
                <a:latin typeface="Times New Roman" panose="02020603050405020304" pitchFamily="18" charset="0"/>
                <a:ea typeface="Calibri" panose="020F0502020204030204" pitchFamily="34" charset="0"/>
                <a:cs typeface="Times New Roman" panose="02020603050405020304" pitchFamily="18" charset="0"/>
              </a:rPr>
              <a:t>SUBMIT</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TED B</a:t>
            </a:r>
            <a:r>
              <a:rPr dirty="0" sz="1800" kern="100" lang="en-GB">
                <a:effectLst/>
                <a:latin typeface="Times New Roman" panose="02020603050405020304" pitchFamily="18" charset="0"/>
                <a:ea typeface="Calibri" panose="020F0502020204030204" pitchFamily="34" charset="0"/>
                <a:cs typeface="Times New Roman" panose="02020603050405020304" pitchFamily="18" charset="0"/>
              </a:rPr>
              <a:t>Y</a:t>
            </a:r>
            <a:br>
              <a:rPr dirty="0" sz="1800" kern="100" lang="en-GB">
                <a:effectLst/>
                <a:latin typeface="Times New Roman" panose="02020603050405020304" pitchFamily="18" charset="0"/>
                <a:ea typeface="Calibri" panose="020F0502020204030204" pitchFamily="34" charset="0"/>
                <a:cs typeface="Times New Roman" panose="02020603050405020304" pitchFamily="18" charset="0"/>
              </a:rPr>
            </a:br>
            <a:br>
              <a:rPr dirty="0" sz="1800" kern="100" lang="en-GB">
                <a:effectLst/>
                <a:latin typeface="Times New Roman" panose="02020603050405020304" pitchFamily="18" charset="0"/>
                <a:ea typeface="Calibri" panose="020F0502020204030204" pitchFamily="34" charset="0"/>
                <a:cs typeface="Times New Roman" panose="02020603050405020304" pitchFamily="18" charset="0"/>
              </a:rPr>
            </a:b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P</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I</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S</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H</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A</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S</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R</a:t>
            </a: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I</a:t>
            </a:r>
            <a:b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br>
            <a:br>
              <a:rPr dirty="0" sz="1800" kern="100" lang="en-IN">
                <a:effectLst/>
                <a:latin typeface="Times New Roman" panose="02020603050405020304" pitchFamily="18" charset="0"/>
                <a:ea typeface="Calibri" panose="020F0502020204030204" pitchFamily="34" charset="0"/>
                <a:cs typeface="Times New Roman" panose="02020603050405020304" pitchFamily="18" charset="0"/>
              </a:rPr>
            </a:b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PERI INSTITUTE OF TECHNOLOGY</a:t>
            </a:r>
            <a:br>
              <a:rPr dirty="0" sz="1800" kern="100" lang="en-IN">
                <a:effectLst/>
                <a:latin typeface="Times New Roman" panose="02020603050405020304" pitchFamily="18" charset="0"/>
                <a:ea typeface="Calibri" panose="020F0502020204030204" pitchFamily="34" charset="0"/>
                <a:cs typeface="Times New Roman" panose="02020603050405020304" pitchFamily="18" charset="0"/>
              </a:rPr>
            </a:br>
            <a:br>
              <a:rPr dirty="0" sz="1800" kern="100" lang="en-IN">
                <a:effectLst/>
                <a:latin typeface="Times New Roman" panose="02020603050405020304" pitchFamily="18" charset="0"/>
                <a:ea typeface="Calibri" panose="020F0502020204030204" pitchFamily="34" charset="0"/>
                <a:cs typeface="Times New Roman" panose="02020603050405020304" pitchFamily="18" charset="0"/>
              </a:rPr>
            </a:br>
            <a:r>
              <a:rPr dirty="0" sz="1800" kern="100" lang="en-US">
                <a:effectLst/>
                <a:latin typeface="Times New Roman" panose="02020603050405020304" pitchFamily="18" charset="0"/>
                <a:ea typeface="Calibri" panose="020F0502020204030204" pitchFamily="34" charset="0"/>
                <a:cs typeface="Times New Roman" panose="02020603050405020304" pitchFamily="18" charset="0"/>
              </a:rPr>
              <a:t>MANNIVKKAM</a:t>
            </a:r>
            <a:br>
              <a:rPr dirty="0" sz="1800" kern="100" lang="en-IN">
                <a:effectLst/>
                <a:latin typeface="Times New Roman" panose="02020603050405020304" pitchFamily="18" charset="0"/>
                <a:ea typeface="Calibri" panose="020F0502020204030204" pitchFamily="34" charset="0"/>
                <a:cs typeface="Times New Roman" panose="02020603050405020304" pitchFamily="18" charset="0"/>
              </a:rPr>
            </a:br>
            <a:endParaRPr dirty="0" sz="1800" lang="en-IN"/>
          </a:p>
        </p:txBody>
      </p:sp>
      <p:sp>
        <p:nvSpPr>
          <p:cNvPr id="1048587" name="Subtitle 2"/>
          <p:cNvSpPr>
            <a:spLocks noGrp="1"/>
          </p:cNvSpPr>
          <p:nvPr>
            <p:ph type="subTitle" idx="1"/>
          </p:nvPr>
        </p:nvSpPr>
        <p:spPr>
          <a:xfrm>
            <a:off x="1524000" y="4282750"/>
            <a:ext cx="9144000" cy="975049"/>
          </a:xfrm>
        </p:spPr>
        <p:txBody>
          <a:bodyPr/>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3" name="Title 1"/>
          <p:cNvSpPr>
            <a:spLocks noGrp="1"/>
          </p:cNvSpPr>
          <p:nvPr>
            <p:ph type="title"/>
          </p:nvPr>
        </p:nvSpPr>
        <p:spPr/>
        <p:txBody>
          <a:bodyPr>
            <a:normAutofit/>
          </a:bodyPr>
          <a:p>
            <a:r>
              <a:rPr dirty="0" sz="2000" lang="en-US">
                <a:latin typeface="Times New Roman" panose="02020603050405020304" pitchFamily="18" charset="0"/>
                <a:cs typeface="Times New Roman" panose="02020603050405020304" pitchFamily="18" charset="0"/>
              </a:rPr>
              <a:t>PROBLEM DEFINITION</a:t>
            </a:r>
            <a:endParaRPr dirty="0" sz="2000" lang="en-IN">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82609" lnSpcReduction="20000"/>
          </a:bodyPr>
          <a:p>
            <a:pPr algn="just"/>
            <a:r>
              <a:rPr b="0" dirty="0" sz="2300" i="0" lang="en-US">
                <a:solidFill>
                  <a:srgbClr val="1F1F1F"/>
                </a:solidFill>
                <a:effectLst/>
                <a:latin typeface="Times New Roman" panose="02020603050405020304" pitchFamily="18" charset="0"/>
                <a:cs typeface="Times New Roman" panose="02020603050405020304" pitchFamily="18" charset="0"/>
              </a:rPr>
              <a:t>Transport policy in developed countries has for a long time included the need to increase the usage of public transport. The availability of ‘good’ public transport is a major strand in policies to achieve greater usage of public transport and to influence modal shift. However, ‘good’ public transport has many attributes including financial sustainability and the provision of quality services efficiently.</a:t>
            </a:r>
          </a:p>
          <a:p>
            <a:pPr algn="just"/>
            <a:r>
              <a:rPr b="0" dirty="0" sz="2300" i="0" lang="en-US">
                <a:solidFill>
                  <a:srgbClr val="1F1F1F"/>
                </a:solidFill>
                <a:effectLst/>
                <a:latin typeface="Times New Roman" panose="02020603050405020304" pitchFamily="18" charset="0"/>
                <a:cs typeface="Times New Roman" panose="02020603050405020304" pitchFamily="18" charset="0"/>
              </a:rPr>
              <a:t>This paper addresses two related themes relevant to the provision of ‘good’ public transport with particular reference to the provision of urban bus services in the UK. The first theme examines the way in which financial stability, quality and efficiency can be measured by urban transport providers: in this context the paper considers the theoretical and practical issues of applying benchmarking by an urban transport provider. The second theme considers the </a:t>
            </a:r>
            <a:r>
              <a:rPr b="0" dirty="0" sz="2300" i="0" lang="en-US">
                <a:solidFill>
                  <a:srgbClr val="1F1F1F"/>
                </a:solidFill>
                <a:effectLst/>
                <a:latin typeface="Times New Roman" panose="02020603050405020304" pitchFamily="18" charset="0"/>
                <a:cs typeface="Times New Roman" panose="02020603050405020304" pitchFamily="18" charset="0"/>
                <a:hlinkClick r:id="rId1" tooltip="Learn more about economic framework from ScienceDirect's AI-generated Topic Pages"/>
              </a:rPr>
              <a:t>economic framework</a:t>
            </a:r>
            <a:r>
              <a:rPr b="0" dirty="0" sz="2300" i="0" lang="en-US">
                <a:solidFill>
                  <a:srgbClr val="1F1F1F"/>
                </a:solidFill>
                <a:effectLst/>
                <a:latin typeface="Times New Roman" panose="02020603050405020304" pitchFamily="18" charset="0"/>
                <a:cs typeface="Times New Roman" panose="02020603050405020304" pitchFamily="18" charset="0"/>
              </a:rPr>
              <a:t> in which differences in </a:t>
            </a:r>
            <a:r>
              <a:rPr b="0" dirty="0" sz="2300" i="0" lang="en-US" err="1">
                <a:solidFill>
                  <a:srgbClr val="1F1F1F"/>
                </a:solidFill>
                <a:effectLst/>
                <a:latin typeface="Times New Roman" panose="02020603050405020304" pitchFamily="18" charset="0"/>
                <a:cs typeface="Times New Roman" panose="02020603050405020304" pitchFamily="18" charset="0"/>
              </a:rPr>
              <a:t>behaviour</a:t>
            </a:r>
            <a:r>
              <a:rPr b="0" dirty="0" sz="2300" i="0" lang="en-US">
                <a:solidFill>
                  <a:srgbClr val="1F1F1F"/>
                </a:solidFill>
                <a:effectLst/>
                <a:latin typeface="Times New Roman" panose="02020603050405020304" pitchFamily="18" charset="0"/>
                <a:cs typeface="Times New Roman" panose="02020603050405020304" pitchFamily="18" charset="0"/>
              </a:rPr>
              <a:t> of public and private firms and differences in legislative frameworks can be a means of explaining the disparity in attitude by transport providers to the potential benefits of the benchmarking tool.</a:t>
            </a:r>
          </a:p>
          <a:p>
            <a:pPr algn="just"/>
            <a:r>
              <a:rPr b="0" dirty="0" sz="2300" i="0" lang="en-US">
                <a:solidFill>
                  <a:srgbClr val="1F1F1F"/>
                </a:solidFill>
                <a:effectLst/>
                <a:latin typeface="Times New Roman" panose="02020603050405020304" pitchFamily="18" charset="0"/>
                <a:cs typeface="Times New Roman" panose="02020603050405020304" pitchFamily="18" charset="0"/>
              </a:rPr>
              <a:t>Using available benchmarking experience, the paper evaluates the relevance of the theory and identifies key attributes for developing more successful performance measurement for public transport operators in the future. This is important because understanding what is best quality performance and attempting to move towards industry best is one of the most secure ways of ensuring the provision of quality services in a financially stable environment.</a:t>
            </a:r>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5" name="Title 1"/>
          <p:cNvSpPr>
            <a:spLocks noGrp="1"/>
          </p:cNvSpPr>
          <p:nvPr>
            <p:ph type="title"/>
          </p:nvPr>
        </p:nvSpPr>
        <p:spPr/>
        <p:txBody>
          <a:bodyPr>
            <a:normAutofit/>
          </a:bodyPr>
          <a:p>
            <a:r>
              <a:rPr dirty="0" sz="2000" lang="en-US">
                <a:latin typeface="Times New Roman" panose="02020603050405020304" pitchFamily="18" charset="0"/>
                <a:cs typeface="Times New Roman" panose="02020603050405020304" pitchFamily="18" charset="0"/>
              </a:rPr>
              <a:t>DATASET</a:t>
            </a:r>
            <a:endParaRPr dirty="0" sz="2000" lang="en-IN">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p:txBody>
          <a:bodyPr>
            <a:normAutofit/>
          </a:bodyPr>
          <a:p>
            <a:pPr algn="l" fontAlgn="base"/>
            <a:r>
              <a:rPr dirty="0" sz="1600" lang="en-US">
                <a:latin typeface="Times New Roman" panose="02020603050405020304" pitchFamily="18" charset="0"/>
                <a:cs typeface="Times New Roman" panose="02020603050405020304" pitchFamily="18" charset="0"/>
              </a:rPr>
              <a:t>DATASET LINK:</a:t>
            </a:r>
            <a:r>
              <a:rPr b="1" dirty="0" sz="1800" i="0" lang="en-IN">
                <a:solidFill>
                  <a:srgbClr val="313131"/>
                </a:solidFill>
                <a:effectLst/>
                <a:latin typeface="Open Sans" panose="020B0606030504020204" pitchFamily="34" charset="0"/>
              </a:rPr>
              <a:t> </a:t>
            </a:r>
            <a:r>
              <a:rPr b="1" dirty="0" sz="1800" i="0" lang="en-IN" strike="noStrike" u="none">
                <a:solidFill>
                  <a:srgbClr val="0075B4"/>
                </a:solidFill>
                <a:effectLst/>
                <a:latin typeface="Open Sans" panose="020B0606030504020204" pitchFamily="34" charset="0"/>
                <a:hlinkClick r:id="rId1"/>
              </a:rPr>
              <a:t>https://www.kaggle.com/datasets/rednivrug/unisys?select=20140711.CSV</a:t>
            </a:r>
            <a:r>
              <a:rPr b="0" dirty="0" sz="1800" i="0" lang="en-IN">
                <a:solidFill>
                  <a:srgbClr val="313131"/>
                </a:solidFill>
                <a:effectLst/>
                <a:latin typeface="Open Sans" panose="020B0606030504020204" pitchFamily="34" charset="0"/>
              </a:rPr>
              <a:t> </a:t>
            </a:r>
            <a:endParaRPr b="0" dirty="0" sz="1100" i="0" lang="en-IN">
              <a:solidFill>
                <a:srgbClr val="000000"/>
              </a:solidFill>
              <a:effectLst/>
              <a:latin typeface="Segoe UI" panose="020B0502040204020203" pitchFamily="34" charset="0"/>
            </a:endParaRPr>
          </a:p>
          <a:p>
            <a:br>
              <a:rPr b="0" dirty="0" sz="1100" i="0" lang="en-IN">
                <a:solidFill>
                  <a:srgbClr val="000000"/>
                </a:solidFill>
                <a:effectLst/>
                <a:latin typeface="Segoe UI" panose="020B0502040204020203" pitchFamily="34" charset="0"/>
              </a:rPr>
            </a:br>
            <a:endParaRPr dirty="0" sz="1600" lang="en-IN">
              <a:latin typeface="Times New Roman" panose="02020603050405020304" pitchFamily="18" charset="0"/>
              <a:cs typeface="Times New Roman" panose="02020603050405020304" pitchFamily="18" charset="0"/>
            </a:endParaRPr>
          </a:p>
        </p:txBody>
      </p:sp>
      <p:pic>
        <p:nvPicPr>
          <p:cNvPr id="2097152" name="Picture 4"/>
          <p:cNvPicPr>
            <a:picLocks noChangeAspect="1"/>
          </p:cNvPicPr>
          <p:nvPr/>
        </p:nvPicPr>
        <p:blipFill>
          <a:blip xmlns:r="http://schemas.openxmlformats.org/officeDocument/2006/relationships" r:embed="rId2"/>
          <a:stretch>
            <a:fillRect/>
          </a:stretch>
        </p:blipFill>
        <p:spPr>
          <a:xfrm>
            <a:off x="838199" y="2286000"/>
            <a:ext cx="9994641" cy="4282751"/>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7" name="Title 1"/>
          <p:cNvSpPr>
            <a:spLocks noGrp="1"/>
          </p:cNvSpPr>
          <p:nvPr>
            <p:ph type="title"/>
          </p:nvPr>
        </p:nvSpPr>
        <p:spPr>
          <a:xfrm>
            <a:off x="838200" y="365125"/>
            <a:ext cx="10515600" cy="5811838"/>
          </a:xfrm>
        </p:spPr>
        <p:txBody>
          <a:bodyPr>
            <a:normAutofit/>
          </a:bodyPr>
          <a:p>
            <a:r>
              <a:rPr b="0" dirty="0" sz="1800" i="0" lang="en-US">
                <a:solidFill>
                  <a:srgbClr val="1F1F1F"/>
                </a:solidFill>
                <a:effectLst/>
                <a:latin typeface="Times New Roman" panose="02020603050405020304" pitchFamily="18" charset="0"/>
                <a:cs typeface="Times New Roman" panose="02020603050405020304" pitchFamily="18" charset="0"/>
              </a:rPr>
              <a:t>MEASURING QUALITY AND EFFICIENCY IN PUBLIC TRANSPORT</a:t>
            </a:r>
            <a:br>
              <a:rPr b="0" dirty="0" sz="1800" i="0" lang="en-US">
                <a:solidFill>
                  <a:srgbClr val="1F1F1F"/>
                </a:solidFill>
                <a:effectLst/>
                <a:latin typeface="Times New Roman" panose="02020603050405020304" pitchFamily="18" charset="0"/>
                <a:cs typeface="Times New Roman" panose="02020603050405020304" pitchFamily="18" charset="0"/>
              </a:rPr>
            </a:br>
            <a:br>
              <a:rPr b="0" dirty="0" sz="1800" i="0" lang="en-US">
                <a:solidFill>
                  <a:srgbClr val="1F1F1F"/>
                </a:solidFill>
                <a:effectLst/>
                <a:latin typeface="Times New Roman" panose="02020603050405020304" pitchFamily="18" charset="0"/>
                <a:cs typeface="Times New Roman" panose="02020603050405020304" pitchFamily="18" charset="0"/>
              </a:rPr>
            </a:br>
            <a:r>
              <a:rPr b="0" dirty="0" sz="1800" i="0" lang="en-US">
                <a:solidFill>
                  <a:srgbClr val="1F1F1F"/>
                </a:solidFill>
                <a:effectLst/>
                <a:latin typeface="Times New Roman" panose="02020603050405020304" pitchFamily="18" charset="0"/>
                <a:cs typeface="Times New Roman" panose="02020603050405020304" pitchFamily="18" charset="0"/>
              </a:rPr>
              <a:t>There is a plethora of management models and ideas which can be used in a business context to improve business performance</a:t>
            </a:r>
            <a:r>
              <a:rPr baseline="30000" b="0" dirty="0" sz="1800" i="0" lang="en-US" strike="noStrike" u="none">
                <a:solidFill>
                  <a:srgbClr val="0272B1"/>
                </a:solidFill>
                <a:effectLst/>
                <a:latin typeface="Times New Roman" panose="02020603050405020304" pitchFamily="18" charset="0"/>
                <a:cs typeface="Times New Roman" panose="02020603050405020304" pitchFamily="18" charset="0"/>
                <a:hlinkClick r:id="rId1"/>
              </a:rPr>
              <a:t>3</a:t>
            </a:r>
            <a:r>
              <a:rPr b="0" dirty="0" sz="1800" i="0" lang="en-US">
                <a:solidFill>
                  <a:srgbClr val="1F1F1F"/>
                </a:solidFill>
                <a:effectLst/>
                <a:latin typeface="Times New Roman" panose="02020603050405020304" pitchFamily="18" charset="0"/>
                <a:cs typeface="Times New Roman" panose="02020603050405020304" pitchFamily="18" charset="0"/>
              </a:rPr>
              <a:t>. Benchmarking has been a key tool in the business improvement </a:t>
            </a:r>
            <a:r>
              <a:rPr b="0" dirty="0" sz="1800" i="0" lang="en-US" err="1">
                <a:solidFill>
                  <a:srgbClr val="1F1F1F"/>
                </a:solidFill>
                <a:effectLst/>
                <a:latin typeface="Times New Roman" panose="02020603050405020304" pitchFamily="18" charset="0"/>
                <a:cs typeface="Times New Roman" panose="02020603050405020304" pitchFamily="18" charset="0"/>
              </a:rPr>
              <a:t>armoury</a:t>
            </a:r>
            <a:r>
              <a:rPr b="0" dirty="0" sz="1800" i="0" lang="en-US">
                <a:solidFill>
                  <a:srgbClr val="1F1F1F"/>
                </a:solidFill>
                <a:effectLst/>
                <a:latin typeface="Times New Roman" panose="02020603050405020304" pitchFamily="18" charset="0"/>
                <a:cs typeface="Times New Roman" panose="02020603050405020304" pitchFamily="18" charset="0"/>
              </a:rPr>
              <a:t> for many years</a:t>
            </a:r>
            <a:r>
              <a:rPr baseline="30000" b="0" dirty="0" sz="1800" i="0" lang="en-US" strike="noStrike" u="none">
                <a:solidFill>
                  <a:srgbClr val="0272B1"/>
                </a:solidFill>
                <a:effectLst/>
                <a:latin typeface="Times New Roman" panose="02020603050405020304" pitchFamily="18" charset="0"/>
                <a:cs typeface="Times New Roman" panose="02020603050405020304" pitchFamily="18" charset="0"/>
                <a:hlinkClick r:id="rId2"/>
              </a:rPr>
              <a:t>4</a:t>
            </a:r>
            <a:r>
              <a:rPr b="0" dirty="0" sz="1800" i="0" lang="en-US">
                <a:solidFill>
                  <a:srgbClr val="1F1F1F"/>
                </a:solidFill>
                <a:effectLst/>
                <a:latin typeface="Times New Roman" panose="02020603050405020304" pitchFamily="18" charset="0"/>
                <a:cs typeface="Times New Roman" panose="02020603050405020304" pitchFamily="18" charset="0"/>
              </a:rPr>
              <a:t>. Benchmarking is a way of measuring how good the business is at what it does, making a quantitative statement as to whether their performance is as good as other businesses and using this information to improve the business process. In short, benchmarking is a tool for searching for industry best practice, leading to improvement in performance. It is an on-going technique for measuring and improving processes against the best that can be identified. It requires data gathering, goal setting and analysis. Benchmarking is concerned with facts in contrast to other key management tools, such as balanced scorecards, which also include more subjective elements relating to business aspirations. Benchmarking can be widely applied and can cover all aspects of measurable activity: in a urban bus context, benchmarking could cover both inputs (internal efficiency) and outputs (revenue and passenger responses).</a:t>
            </a:r>
            <a:br>
              <a:rPr b="0" dirty="0" i="0" lang="en-US">
                <a:solidFill>
                  <a:srgbClr val="1F1F1F"/>
                </a:solidFill>
                <a:effectLst/>
                <a:latin typeface="ElsevierGulliver"/>
              </a:rPr>
            </a:br>
            <a:endParaRPr dirty="0" lang="en-IN"/>
          </a:p>
        </p:txBody>
      </p:sp>
      <p:sp>
        <p:nvSpPr>
          <p:cNvPr id="1048598" name="Content Placeholder 2"/>
          <p:cNvSpPr>
            <a:spLocks noGrp="1"/>
          </p:cNvSpPr>
          <p:nvPr>
            <p:ph idx="1"/>
          </p:nvPr>
        </p:nvSpPr>
        <p:spPr>
          <a:xfrm>
            <a:off x="838200" y="5626359"/>
            <a:ext cx="10515600" cy="550604"/>
          </a:xfrm>
        </p:spPr>
        <p:txBody>
          <a:bodyPr/>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9" name="Title 1"/>
          <p:cNvSpPr>
            <a:spLocks noGrp="1"/>
          </p:cNvSpPr>
          <p:nvPr>
            <p:ph type="title"/>
          </p:nvPr>
        </p:nvSpPr>
        <p:spPr>
          <a:xfrm>
            <a:off x="838200" y="365125"/>
            <a:ext cx="10515600" cy="5559814"/>
          </a:xfrm>
        </p:spPr>
        <p:txBody>
          <a:bodyPr>
            <a:normAutofit/>
          </a:bodyPr>
          <a:p>
            <a:r>
              <a:rPr b="0" dirty="0" sz="1800" i="0" lang="en-US">
                <a:solidFill>
                  <a:srgbClr val="1F1F1F"/>
                </a:solidFill>
                <a:effectLst/>
                <a:latin typeface="Times New Roman" panose="02020603050405020304" pitchFamily="18" charset="0"/>
                <a:cs typeface="Times New Roman" panose="02020603050405020304" pitchFamily="18" charset="0"/>
              </a:rPr>
              <a:t>BENCHMARKING IN THE PUBLIC TRANSPORT SECTOR</a:t>
            </a:r>
            <a:br>
              <a:rPr b="0" dirty="0" sz="1800" i="0" lang="en-US">
                <a:solidFill>
                  <a:srgbClr val="1F1F1F"/>
                </a:solidFill>
                <a:effectLst/>
                <a:latin typeface="Times New Roman" panose="02020603050405020304" pitchFamily="18" charset="0"/>
                <a:cs typeface="Times New Roman" panose="02020603050405020304" pitchFamily="18" charset="0"/>
              </a:rPr>
            </a:br>
            <a:r>
              <a:rPr b="0" dirty="0" sz="1800" i="0" lang="en-US">
                <a:solidFill>
                  <a:srgbClr val="1F1F1F"/>
                </a:solidFill>
                <a:effectLst/>
                <a:latin typeface="Times New Roman" panose="02020603050405020304" pitchFamily="18" charset="0"/>
                <a:cs typeface="Times New Roman" panose="02020603050405020304" pitchFamily="18" charset="0"/>
              </a:rPr>
              <a:t>One of the earliest interests in performance measurement was noted in the passenger transport sector over twenty years ago with the investigation by the OECD. The OECD Road Research </a:t>
            </a:r>
            <a:r>
              <a:rPr b="0" dirty="0" sz="1800" i="0" lang="en-US" err="1">
                <a:solidFill>
                  <a:srgbClr val="1F1F1F"/>
                </a:solidFill>
                <a:effectLst/>
                <a:latin typeface="Times New Roman" panose="02020603050405020304" pitchFamily="18" charset="0"/>
                <a:cs typeface="Times New Roman" panose="02020603050405020304" pitchFamily="18" charset="0"/>
              </a:rPr>
              <a:t>Programme</a:t>
            </a:r>
            <a:r>
              <a:rPr b="0" dirty="0" sz="1800" i="0" lang="en-US">
                <a:solidFill>
                  <a:srgbClr val="1F1F1F"/>
                </a:solidFill>
                <a:effectLst/>
                <a:latin typeface="Times New Roman" panose="02020603050405020304" pitchFamily="18" charset="0"/>
                <a:cs typeface="Times New Roman" panose="02020603050405020304" pitchFamily="18" charset="0"/>
              </a:rPr>
              <a:t> undertook an examination of the key issues to be considered in developing a technically sound approach to evaluation of performance, using various ‘packages’ of indicators. The resulting report outlines a clear conceptual basis for development of system-wide indicators in two categories of interest to this paper: efficiency and effectiveness</a:t>
            </a:r>
            <a:r>
              <a:rPr baseline="30000" b="0" dirty="0" sz="1800" i="0" lang="en-US" strike="noStrike" u="none">
                <a:solidFill>
                  <a:srgbClr val="0272B1"/>
                </a:solidFill>
                <a:effectLst/>
                <a:latin typeface="Times New Roman" panose="02020603050405020304" pitchFamily="18" charset="0"/>
                <a:cs typeface="Times New Roman" panose="02020603050405020304" pitchFamily="18" charset="0"/>
                <a:hlinkClick r:id="rId1"/>
              </a:rPr>
              <a:t>7</a:t>
            </a:r>
            <a:r>
              <a:rPr b="0" dirty="0" sz="1800" i="0" lang="en-US">
                <a:solidFill>
                  <a:srgbClr val="1F1F1F"/>
                </a:solidFill>
                <a:effectLst/>
                <a:latin typeface="Times New Roman" panose="02020603050405020304" pitchFamily="18" charset="0"/>
                <a:cs typeface="Times New Roman" panose="02020603050405020304" pitchFamily="18" charset="0"/>
              </a:rPr>
              <a:t>. Effectiveness is concerned with the results of the service, while efficiency is concerned with the means of achieving these results.</a:t>
            </a:r>
            <a:br>
              <a:rPr b="0" dirty="0" sz="1800" i="0" lang="en-US">
                <a:solidFill>
                  <a:srgbClr val="1F1F1F"/>
                </a:solidFill>
                <a:effectLst/>
                <a:latin typeface="Times New Roman" panose="02020603050405020304" pitchFamily="18" charset="0"/>
                <a:cs typeface="Times New Roman" panose="02020603050405020304" pitchFamily="18" charset="0"/>
              </a:rPr>
            </a:br>
            <a:r>
              <a:rPr b="0" dirty="0" sz="1800" i="0" lang="en-US">
                <a:solidFill>
                  <a:srgbClr val="1F1F1F"/>
                </a:solidFill>
                <a:effectLst/>
                <a:latin typeface="Times New Roman" panose="02020603050405020304" pitchFamily="18" charset="0"/>
                <a:cs typeface="Times New Roman" panose="02020603050405020304" pitchFamily="18" charset="0"/>
              </a:rPr>
              <a:t>The report identifies eight groups of users with each having differing needs for performance indicators: public transport managers; municipal managers; policy makers; regional planners; street traffic system managers; central, national and state governments; public transport users; and the research community. Data requirements and sources are identified and the pros and cons of manual versus automatic data collection systems described. The recommended set of performance indicators required for the purposes of (a) service planning, (b) internal assessment, (c) comparison of different operations and (d) more global assessment are outlined. In addition, some applications for each indicator are noted, together with advice of the frequency at which the measure should be reported. However, despite this early work, no evidence of it being put into practice in a sustained way has been identified in the public transport sector. </a:t>
            </a:r>
            <a:br>
              <a:rPr b="0" dirty="0" i="0" lang="en-US">
                <a:solidFill>
                  <a:srgbClr val="1F1F1F"/>
                </a:solidFill>
                <a:effectLst/>
                <a:latin typeface="ElsevierGulliver"/>
              </a:rPr>
            </a:br>
            <a:endParaRPr dirty="0" lang="en-IN"/>
          </a:p>
        </p:txBody>
      </p:sp>
      <p:sp>
        <p:nvSpPr>
          <p:cNvPr id="1048600" name="Content Placeholder 2"/>
          <p:cNvSpPr>
            <a:spLocks noGrp="1"/>
          </p:cNvSpPr>
          <p:nvPr>
            <p:ph idx="1"/>
          </p:nvPr>
        </p:nvSpPr>
        <p:spPr>
          <a:xfrm>
            <a:off x="838200" y="5924939"/>
            <a:ext cx="10515600" cy="252024"/>
          </a:xfrm>
        </p:spPr>
        <p:txBody>
          <a:bodyPr>
            <a:normAutofit fontScale="60714" lnSpcReduction="20000"/>
          </a:bodyPr>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1" name="Title 1"/>
          <p:cNvSpPr>
            <a:spLocks noGrp="1"/>
          </p:cNvSpPr>
          <p:nvPr>
            <p:ph type="title"/>
          </p:nvPr>
        </p:nvSpPr>
        <p:spPr/>
        <p:txBody>
          <a:bodyPr/>
          <a:p>
            <a:endParaRPr dirty="0" lang="en-IN"/>
          </a:p>
        </p:txBody>
      </p:sp>
      <p:sp>
        <p:nvSpPr>
          <p:cNvPr id="1048602" name="Content Placeholder 2"/>
          <p:cNvSpPr>
            <a:spLocks noGrp="1"/>
          </p:cNvSpPr>
          <p:nvPr>
            <p:ph idx="1"/>
          </p:nvPr>
        </p:nvSpPr>
        <p:spPr>
          <a:xfrm>
            <a:off x="838200" y="3041779"/>
            <a:ext cx="10515600" cy="3135183"/>
          </a:xfrm>
        </p:spPr>
        <p:txBody>
          <a:bodyPr/>
          <a:p>
            <a:pPr algn="ctr" indent="0" marL="0">
              <a:buNone/>
            </a:pPr>
            <a:r>
              <a:rPr dirty="0" lang="en-US"/>
              <a:t> THANKYOU</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REPORT ON  PUBLIC TRANSPORTATION EFFICIENCY ANALYSIS  SUBMITTED BY  V.CHANDRAKALA  PERI INSTITUTE OF TECHNOLOGY  MANNIVKKAM </dc:title>
  <dc:creator>Chandrakalaveerappan Chandrakalaveerappan</dc:creator>
  <cp:lastModifiedBy>angel angel</cp:lastModifiedBy>
  <dcterms:created xsi:type="dcterms:W3CDTF">2023-10-18T07:00:51Z</dcterms:created>
  <dcterms:modified xsi:type="dcterms:W3CDTF">2023-10-25T09:55:09Z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b7e776c72ef343438b47dcd26c3e66b2</vt:lpwstr>
  </property>
</Properties>
</file>