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59" d="100"/>
          <a:sy n="59" d="100"/>
        </p:scale>
        <p:origin x="2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215C-8360-5B56-C988-7451D0C1F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F2BA86-B077-CB46-6300-39FDD13EA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E44F27-31FA-C348-7BCD-8F87E8362852}"/>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5" name="Footer Placeholder 4">
            <a:extLst>
              <a:ext uri="{FF2B5EF4-FFF2-40B4-BE49-F238E27FC236}">
                <a16:creationId xmlns:a16="http://schemas.microsoft.com/office/drawing/2014/main" id="{086A61FF-EDBC-3981-0DCB-9FDDB33DD9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06203-C0FA-5CDE-8033-A53294B97716}"/>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299383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4E56-4B0A-E45F-268E-80754D5787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B65069-590D-26F6-4657-56E0146F48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17A785-0578-AFDD-D394-68E5B1A499EB}"/>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5" name="Footer Placeholder 4">
            <a:extLst>
              <a:ext uri="{FF2B5EF4-FFF2-40B4-BE49-F238E27FC236}">
                <a16:creationId xmlns:a16="http://schemas.microsoft.com/office/drawing/2014/main" id="{CEB71892-51BB-2630-7177-8D451A813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00D6F-6E48-753A-A581-4F49C07140FF}"/>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10436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25C4AA-213E-1AD0-7211-B75DCF72A2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F46C5F-89CD-327C-4464-11AB103D30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E92DF-C1DC-9067-47D1-6D418BEA61C6}"/>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5" name="Footer Placeholder 4">
            <a:extLst>
              <a:ext uri="{FF2B5EF4-FFF2-40B4-BE49-F238E27FC236}">
                <a16:creationId xmlns:a16="http://schemas.microsoft.com/office/drawing/2014/main" id="{9BDC6A66-3DF4-4E51-AD95-6D2BC689F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4788F-F13F-3076-F942-A1C0A60B039B}"/>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386348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E0E9-6840-BA9B-5938-5615B41299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536997-5636-855A-2570-5A6592FC2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95B68-B4B6-6C6D-4E05-1B09B30EABE9}"/>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5" name="Footer Placeholder 4">
            <a:extLst>
              <a:ext uri="{FF2B5EF4-FFF2-40B4-BE49-F238E27FC236}">
                <a16:creationId xmlns:a16="http://schemas.microsoft.com/office/drawing/2014/main" id="{F899B4E6-0EDC-5113-4C0A-9D3575006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83D67-2C34-A260-A3A1-6F364BF5DFAB}"/>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360561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876E-C8C0-810D-ED56-F00EB52F52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E11130-EA08-72D6-3ED6-1FB2D8BBF9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EB93E7-9ABF-B616-B49E-D4B476072063}"/>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5" name="Footer Placeholder 4">
            <a:extLst>
              <a:ext uri="{FF2B5EF4-FFF2-40B4-BE49-F238E27FC236}">
                <a16:creationId xmlns:a16="http://schemas.microsoft.com/office/drawing/2014/main" id="{552085A0-1BB3-51E7-E50C-1817F42B3F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CFAAFF-DA03-5627-E254-44AC7941F324}"/>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207201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8A27-9FC0-E63C-4878-F1D3413DC0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255957-35C5-A069-E59B-D37EFDEBE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1B8748-0E6F-8AE0-FA24-5F4470AB1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F11F82-AC04-AECA-8533-D50CF80E684D}"/>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6" name="Footer Placeholder 5">
            <a:extLst>
              <a:ext uri="{FF2B5EF4-FFF2-40B4-BE49-F238E27FC236}">
                <a16:creationId xmlns:a16="http://schemas.microsoft.com/office/drawing/2014/main" id="{5CC19BD7-7ADB-A503-BF19-0E9A216B8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885F04-9D7C-C00A-04A5-4FB09291C24A}"/>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3844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4484-23C5-1857-1D5D-4961870BA0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CD7C47-2CCB-4E53-416E-032CE8F3D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CAB37-B8EC-27A1-5678-998B621356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8B7006-F91F-3CB0-D01C-8D2188EFA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D1AE3-C0BF-F570-A07E-DB96AAA22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02D821-C71C-2869-64FF-73AA05C67E3E}"/>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8" name="Footer Placeholder 7">
            <a:extLst>
              <a:ext uri="{FF2B5EF4-FFF2-40B4-BE49-F238E27FC236}">
                <a16:creationId xmlns:a16="http://schemas.microsoft.com/office/drawing/2014/main" id="{0329DFC4-CFA4-6FCD-2BC6-DB752DE6FE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6AC66A-44E9-4CB7-1BD7-479C57730A9C}"/>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52958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0F99-4920-3738-44D0-5E3F792DBC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C68C68-AAF3-37A4-67C8-F177BF5BFB3E}"/>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4" name="Footer Placeholder 3">
            <a:extLst>
              <a:ext uri="{FF2B5EF4-FFF2-40B4-BE49-F238E27FC236}">
                <a16:creationId xmlns:a16="http://schemas.microsoft.com/office/drawing/2014/main" id="{B735BB7F-7354-F415-5A46-4F55ABC3F1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89D10A-2703-EC78-D362-56D404C620C7}"/>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188240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DB6600-4279-6E61-BFC0-E8654BEE08AE}"/>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3" name="Footer Placeholder 2">
            <a:extLst>
              <a:ext uri="{FF2B5EF4-FFF2-40B4-BE49-F238E27FC236}">
                <a16:creationId xmlns:a16="http://schemas.microsoft.com/office/drawing/2014/main" id="{5ADA7F03-DEAF-AC20-B0F3-2D8FA86461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EB572E-7423-D974-B982-BF762518B698}"/>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2458100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2BDA-1D77-120B-CA5F-6943F42A0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E6B4E7-76C7-5348-8EE5-73379D5AAA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7A99D6-C4F6-D543-F54E-E1A8D423B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E47B9-FD1D-BA02-FED7-33D7C444A6F2}"/>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6" name="Footer Placeholder 5">
            <a:extLst>
              <a:ext uri="{FF2B5EF4-FFF2-40B4-BE49-F238E27FC236}">
                <a16:creationId xmlns:a16="http://schemas.microsoft.com/office/drawing/2014/main" id="{1FA43094-9A83-BF10-BCA7-3399581B59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A6895-33FB-F360-FFFA-239C629D981A}"/>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390875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34BE-720F-D39E-65B7-0D20F515A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D034CC-985C-42AD-8C8C-7DEEB6028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8729B3-A8A2-4FF3-47D6-D96D5AE0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5A72C-5D2E-CA74-AC6B-4401C51FE659}"/>
              </a:ext>
            </a:extLst>
          </p:cNvPr>
          <p:cNvSpPr>
            <a:spLocks noGrp="1"/>
          </p:cNvSpPr>
          <p:nvPr>
            <p:ph type="dt" sz="half" idx="10"/>
          </p:nvPr>
        </p:nvSpPr>
        <p:spPr/>
        <p:txBody>
          <a:bodyPr/>
          <a:lstStyle/>
          <a:p>
            <a:fld id="{695AEA17-A269-4D4F-A25C-6CC6BBF75242}" type="datetimeFigureOut">
              <a:rPr lang="en-IN" smtClean="0"/>
              <a:t>08-05-2024</a:t>
            </a:fld>
            <a:endParaRPr lang="en-IN"/>
          </a:p>
        </p:txBody>
      </p:sp>
      <p:sp>
        <p:nvSpPr>
          <p:cNvPr id="6" name="Footer Placeholder 5">
            <a:extLst>
              <a:ext uri="{FF2B5EF4-FFF2-40B4-BE49-F238E27FC236}">
                <a16:creationId xmlns:a16="http://schemas.microsoft.com/office/drawing/2014/main" id="{F77F5CD3-30EB-B26C-2DD4-E14159A41B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9F6336-FEE5-C3B5-0328-7AFFBD66FE6E}"/>
              </a:ext>
            </a:extLst>
          </p:cNvPr>
          <p:cNvSpPr>
            <a:spLocks noGrp="1"/>
          </p:cNvSpPr>
          <p:nvPr>
            <p:ph type="sldNum" sz="quarter" idx="12"/>
          </p:nvPr>
        </p:nvSpPr>
        <p:spPr/>
        <p:txBody>
          <a:bodyPr/>
          <a:lstStyle/>
          <a:p>
            <a:fld id="{22F038F4-A31F-4F11-8149-B7BE51B1742A}" type="slidenum">
              <a:rPr lang="en-IN" smtClean="0"/>
              <a:t>‹#›</a:t>
            </a:fld>
            <a:endParaRPr lang="en-IN"/>
          </a:p>
        </p:txBody>
      </p:sp>
    </p:spTree>
    <p:extLst>
      <p:ext uri="{BB962C8B-B14F-4D97-AF65-F5344CB8AC3E}">
        <p14:creationId xmlns:p14="http://schemas.microsoft.com/office/powerpoint/2010/main" val="4136472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EEFB88-7374-5D66-08DA-19E6FA7EA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1FFD06-288B-765E-79A2-5B1482C95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93F802-05DC-E5F4-5048-7F8076663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AEA17-A269-4D4F-A25C-6CC6BBF75242}" type="datetimeFigureOut">
              <a:rPr lang="en-IN" smtClean="0"/>
              <a:t>08-05-2024</a:t>
            </a:fld>
            <a:endParaRPr lang="en-IN"/>
          </a:p>
        </p:txBody>
      </p:sp>
      <p:sp>
        <p:nvSpPr>
          <p:cNvPr id="5" name="Footer Placeholder 4">
            <a:extLst>
              <a:ext uri="{FF2B5EF4-FFF2-40B4-BE49-F238E27FC236}">
                <a16:creationId xmlns:a16="http://schemas.microsoft.com/office/drawing/2014/main" id="{F7CC5FE0-49C8-CE43-C735-473B2A947E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153B51-48A9-F901-C2CC-470638491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F038F4-A31F-4F11-8149-B7BE51B1742A}" type="slidenum">
              <a:rPr lang="en-IN" smtClean="0"/>
              <a:t>‹#›</a:t>
            </a:fld>
            <a:endParaRPr lang="en-IN"/>
          </a:p>
        </p:txBody>
      </p:sp>
    </p:spTree>
    <p:extLst>
      <p:ext uri="{BB962C8B-B14F-4D97-AF65-F5344CB8AC3E}">
        <p14:creationId xmlns:p14="http://schemas.microsoft.com/office/powerpoint/2010/main" val="1754366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en-gb/training/modules/csharp-choose-data-type/5-exercise-reference-typ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tackoverflow.com/questions/629017/how-does-array100-0-set-the-entire-array-to-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dium.com/@rachelokorie?source=post_page-----9b9401f0f0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tackoverflow.com/questions/33816782/why-is-my-exe-deposited-in-both-bin-debug-and-obj-debu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6177-3906-2861-D11C-2FEE1982B142}"/>
              </a:ext>
            </a:extLst>
          </p:cNvPr>
          <p:cNvSpPr>
            <a:spLocks noGrp="1"/>
          </p:cNvSpPr>
          <p:nvPr>
            <p:ph type="ctrTitle"/>
          </p:nvPr>
        </p:nvSpPr>
        <p:spPr/>
        <p:txBody>
          <a:bodyPr/>
          <a:lstStyle/>
          <a:p>
            <a:r>
              <a:rPr lang="en-IN" dirty="0"/>
              <a:t>08-05-2024</a:t>
            </a:r>
          </a:p>
        </p:txBody>
      </p:sp>
      <p:sp>
        <p:nvSpPr>
          <p:cNvPr id="3" name="Subtitle 2">
            <a:extLst>
              <a:ext uri="{FF2B5EF4-FFF2-40B4-BE49-F238E27FC236}">
                <a16:creationId xmlns:a16="http://schemas.microsoft.com/office/drawing/2014/main" id="{F9D6E0D4-2C44-DAF7-34E0-67AC6FF5712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746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B2BF-28E1-6D44-E6B0-A02F0702258A}"/>
              </a:ext>
            </a:extLst>
          </p:cNvPr>
          <p:cNvSpPr>
            <a:spLocks noGrp="1"/>
          </p:cNvSpPr>
          <p:nvPr>
            <p:ph type="title"/>
          </p:nvPr>
        </p:nvSpPr>
        <p:spPr/>
        <p:txBody>
          <a:bodyPr/>
          <a:lstStyle/>
          <a:p>
            <a:r>
              <a:rPr lang="en-IN" dirty="0"/>
              <a:t>Queries</a:t>
            </a:r>
          </a:p>
        </p:txBody>
      </p:sp>
      <p:sp>
        <p:nvSpPr>
          <p:cNvPr id="3" name="Content Placeholder 2">
            <a:extLst>
              <a:ext uri="{FF2B5EF4-FFF2-40B4-BE49-F238E27FC236}">
                <a16:creationId xmlns:a16="http://schemas.microsoft.com/office/drawing/2014/main" id="{826F68C4-C9E2-A216-E79E-E9A2E01E86D0}"/>
              </a:ext>
            </a:extLst>
          </p:cNvPr>
          <p:cNvSpPr>
            <a:spLocks noGrp="1"/>
          </p:cNvSpPr>
          <p:nvPr>
            <p:ph idx="1"/>
          </p:nvPr>
        </p:nvSpPr>
        <p:spPr/>
        <p:txBody>
          <a:bodyPr/>
          <a:lstStyle/>
          <a:p>
            <a:r>
              <a:rPr lang="en-IN" b="0" i="0" dirty="0" err="1">
                <a:solidFill>
                  <a:srgbClr val="161616"/>
                </a:solidFill>
                <a:effectLst/>
                <a:latin typeface="SFMono-Regular"/>
              </a:rPr>
              <a:t>Console.WriteLine</a:t>
            </a:r>
            <a:r>
              <a:rPr lang="en-IN" b="0" i="0" dirty="0">
                <a:solidFill>
                  <a:srgbClr val="161616"/>
                </a:solidFill>
                <a:effectLst/>
                <a:latin typeface="SFMono-Regular"/>
              </a:rPr>
              <a:t>(</a:t>
            </a:r>
            <a:r>
              <a:rPr lang="en-IN" b="0" i="0" dirty="0">
                <a:solidFill>
                  <a:srgbClr val="A31515"/>
                </a:solidFill>
                <a:effectLst/>
                <a:latin typeface="SFMono-Regular"/>
              </a:rPr>
              <a:t>$"</a:t>
            </a:r>
            <a:r>
              <a:rPr lang="en-IN" b="0" i="0" dirty="0" err="1">
                <a:solidFill>
                  <a:srgbClr val="A31515"/>
                </a:solidFill>
                <a:effectLst/>
                <a:latin typeface="SFMono-Regular"/>
              </a:rPr>
              <a:t>sbyte</a:t>
            </a:r>
            <a:r>
              <a:rPr lang="en-IN" b="0" i="0" dirty="0">
                <a:solidFill>
                  <a:srgbClr val="A31515"/>
                </a:solidFill>
                <a:effectLst/>
                <a:latin typeface="SFMono-Regular"/>
              </a:rPr>
              <a:t> : </a:t>
            </a:r>
            <a:r>
              <a:rPr lang="en-IN" b="0" i="0" dirty="0">
                <a:solidFill>
                  <a:srgbClr val="0451A5"/>
                </a:solidFill>
                <a:effectLst/>
                <a:latin typeface="SFMono-Regular"/>
              </a:rPr>
              <a:t>{</a:t>
            </a:r>
            <a:r>
              <a:rPr lang="en-IN" b="0" i="0" dirty="0" err="1">
                <a:solidFill>
                  <a:srgbClr val="0101FD"/>
                </a:solidFill>
                <a:effectLst/>
                <a:latin typeface="SFMono-Regular"/>
              </a:rPr>
              <a:t>sbyte</a:t>
            </a:r>
            <a:r>
              <a:rPr lang="en-IN" b="0" i="0" dirty="0" err="1">
                <a:solidFill>
                  <a:srgbClr val="0451A5"/>
                </a:solidFill>
                <a:effectLst/>
                <a:latin typeface="SFMono-Regular"/>
              </a:rPr>
              <a:t>.MinValue</a:t>
            </a:r>
            <a:r>
              <a:rPr lang="en-IN" b="0" i="0" dirty="0">
                <a:solidFill>
                  <a:srgbClr val="0451A5"/>
                </a:solidFill>
                <a:effectLst/>
                <a:latin typeface="SFMono-Regular"/>
              </a:rPr>
              <a:t>}</a:t>
            </a:r>
            <a:r>
              <a:rPr lang="en-IN" b="0" i="0" dirty="0">
                <a:solidFill>
                  <a:srgbClr val="A31515"/>
                </a:solidFill>
                <a:effectLst/>
                <a:latin typeface="SFMono-Regular"/>
              </a:rPr>
              <a:t> to </a:t>
            </a:r>
            <a:r>
              <a:rPr lang="en-IN" b="0" i="0" dirty="0">
                <a:solidFill>
                  <a:srgbClr val="0451A5"/>
                </a:solidFill>
                <a:effectLst/>
                <a:latin typeface="SFMono-Regular"/>
              </a:rPr>
              <a:t>{</a:t>
            </a:r>
            <a:r>
              <a:rPr lang="en-IN" b="0" i="0" dirty="0" err="1">
                <a:solidFill>
                  <a:srgbClr val="0101FD"/>
                </a:solidFill>
                <a:effectLst/>
                <a:latin typeface="SFMono-Regular"/>
              </a:rPr>
              <a:t>sbyte</a:t>
            </a:r>
            <a:r>
              <a:rPr lang="en-IN" b="0" i="0" dirty="0" err="1">
                <a:solidFill>
                  <a:srgbClr val="0451A5"/>
                </a:solidFill>
                <a:effectLst/>
                <a:latin typeface="SFMono-Regular"/>
              </a:rPr>
              <a:t>.MaxValue</a:t>
            </a:r>
            <a:r>
              <a:rPr lang="en-IN" b="0" i="0" dirty="0">
                <a:solidFill>
                  <a:srgbClr val="0451A5"/>
                </a:solidFill>
                <a:effectLst/>
                <a:latin typeface="SFMono-Regular"/>
              </a:rPr>
              <a:t>}</a:t>
            </a:r>
            <a:r>
              <a:rPr lang="en-IN" b="0" i="0" dirty="0">
                <a:solidFill>
                  <a:srgbClr val="A31515"/>
                </a:solidFill>
                <a:effectLst/>
                <a:latin typeface="SFMono-Regular"/>
              </a:rPr>
              <a:t>"</a:t>
            </a:r>
            <a:r>
              <a:rPr lang="en-IN" b="0" i="0" dirty="0">
                <a:solidFill>
                  <a:srgbClr val="161616"/>
                </a:solidFill>
                <a:effectLst/>
                <a:latin typeface="SFMono-Regular"/>
              </a:rPr>
              <a:t>); </a:t>
            </a:r>
            <a:br>
              <a:rPr lang="en-IN" dirty="0"/>
            </a:br>
            <a:endParaRPr lang="en-IN" dirty="0"/>
          </a:p>
          <a:p>
            <a:r>
              <a:rPr lang="en-IN" dirty="0"/>
              <a:t>Use of $ in c#?</a:t>
            </a:r>
          </a:p>
        </p:txBody>
      </p:sp>
    </p:spTree>
    <p:extLst>
      <p:ext uri="{BB962C8B-B14F-4D97-AF65-F5344CB8AC3E}">
        <p14:creationId xmlns:p14="http://schemas.microsoft.com/office/powerpoint/2010/main" val="283882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E9CC-9C2C-7BE8-CC44-1EC24670B7DF}"/>
              </a:ext>
            </a:extLst>
          </p:cNvPr>
          <p:cNvSpPr>
            <a:spLocks noGrp="1"/>
          </p:cNvSpPr>
          <p:nvPr>
            <p:ph type="title"/>
          </p:nvPr>
        </p:nvSpPr>
        <p:spPr/>
        <p:txBody>
          <a:bodyPr>
            <a:normAutofit fontScale="90000"/>
          </a:bodyPr>
          <a:lstStyle/>
          <a:p>
            <a:r>
              <a:rPr lang="en-US" dirty="0"/>
              <a:t>How reference types are different from value types</a:t>
            </a:r>
            <a:br>
              <a:rPr lang="en-US" dirty="0"/>
            </a:br>
            <a:endParaRPr lang="en-IN" dirty="0"/>
          </a:p>
        </p:txBody>
      </p:sp>
      <p:sp>
        <p:nvSpPr>
          <p:cNvPr id="3" name="Content Placeholder 2">
            <a:extLst>
              <a:ext uri="{FF2B5EF4-FFF2-40B4-BE49-F238E27FC236}">
                <a16:creationId xmlns:a16="http://schemas.microsoft.com/office/drawing/2014/main" id="{5E7D16AB-2F17-B7C0-F539-EEA15205B8A5}"/>
              </a:ext>
            </a:extLst>
          </p:cNvPr>
          <p:cNvSpPr>
            <a:spLocks noGrp="1"/>
          </p:cNvSpPr>
          <p:nvPr>
            <p:ph idx="1"/>
          </p:nvPr>
        </p:nvSpPr>
        <p:spPr/>
        <p:txBody>
          <a:bodyPr>
            <a:normAutofit lnSpcReduction="10000"/>
          </a:bodyPr>
          <a:lstStyle/>
          <a:p>
            <a:r>
              <a:rPr lang="en-IN" dirty="0"/>
              <a:t>Basics about float, decimal, double, data, etc.</a:t>
            </a:r>
          </a:p>
          <a:p>
            <a:r>
              <a:rPr lang="en-US" b="0" i="0" dirty="0">
                <a:solidFill>
                  <a:srgbClr val="161616"/>
                </a:solidFill>
                <a:effectLst/>
                <a:latin typeface="Segoe UI" panose="020B0502040204020203" pitchFamily="34" charset="0"/>
              </a:rPr>
              <a:t>A value type variable stores its values directly in an area of storage called the </a:t>
            </a:r>
            <a:r>
              <a:rPr lang="en-US" b="0" i="1" dirty="0">
                <a:solidFill>
                  <a:srgbClr val="161616"/>
                </a:solidFill>
                <a:effectLst/>
                <a:latin typeface="Segoe UI" panose="020B0502040204020203" pitchFamily="34" charset="0"/>
              </a:rPr>
              <a:t>stack</a:t>
            </a:r>
            <a:r>
              <a:rPr lang="en-US" b="0" i="0" dirty="0">
                <a:solidFill>
                  <a:srgbClr val="161616"/>
                </a:solidFill>
                <a:effectLst/>
                <a:latin typeface="Segoe UI" panose="020B0502040204020203" pitchFamily="34" charset="0"/>
              </a:rPr>
              <a:t>. The stack is memory allocated to the code that is currently running on the CPU (also known as the stack frame, or activation frame). When the stack frame has finished executing, the values in the stack are removed.</a:t>
            </a:r>
            <a:endParaRPr lang="en-IN" b="0" i="0" dirty="0">
              <a:solidFill>
                <a:srgbClr val="161616"/>
              </a:solidFill>
              <a:effectLst/>
              <a:latin typeface="Segoe UI" panose="020B0502040204020203" pitchFamily="34" charset="0"/>
            </a:endParaRPr>
          </a:p>
          <a:p>
            <a:endParaRPr lang="en-IN" dirty="0">
              <a:solidFill>
                <a:srgbClr val="161616"/>
              </a:solidFill>
              <a:latin typeface="Segoe UI" panose="020B0502040204020203" pitchFamily="34" charset="0"/>
            </a:endParaRPr>
          </a:p>
          <a:p>
            <a:r>
              <a:rPr lang="en-US" b="0" i="0" dirty="0">
                <a:solidFill>
                  <a:srgbClr val="161616"/>
                </a:solidFill>
                <a:effectLst/>
                <a:latin typeface="Segoe UI" panose="020B0502040204020203" pitchFamily="34" charset="0"/>
              </a:rPr>
              <a:t>A reference type variable stores its values in a separate memory region called the </a:t>
            </a:r>
            <a:r>
              <a:rPr lang="en-US" b="0" i="1" dirty="0">
                <a:solidFill>
                  <a:srgbClr val="161616"/>
                </a:solidFill>
                <a:effectLst/>
                <a:latin typeface="Segoe UI" panose="020B0502040204020203" pitchFamily="34" charset="0"/>
              </a:rPr>
              <a:t>heap</a:t>
            </a:r>
            <a:r>
              <a:rPr lang="en-US" b="0" i="0" dirty="0">
                <a:solidFill>
                  <a:srgbClr val="161616"/>
                </a:solidFill>
                <a:effectLst/>
                <a:latin typeface="Segoe UI" panose="020B0502040204020203" pitchFamily="34" charset="0"/>
              </a:rPr>
              <a:t>. The heap is a memory area that is shared across many applications running on the operating system at the same time.</a:t>
            </a:r>
            <a:endParaRPr lang="en-IN" dirty="0"/>
          </a:p>
        </p:txBody>
      </p:sp>
    </p:spTree>
    <p:extLst>
      <p:ext uri="{BB962C8B-B14F-4D97-AF65-F5344CB8AC3E}">
        <p14:creationId xmlns:p14="http://schemas.microsoft.com/office/powerpoint/2010/main" val="145989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F181-0F38-4B09-E0FB-4DDD66EF2684}"/>
              </a:ext>
            </a:extLst>
          </p:cNvPr>
          <p:cNvSpPr>
            <a:spLocks noGrp="1"/>
          </p:cNvSpPr>
          <p:nvPr>
            <p:ph type="title"/>
          </p:nvPr>
        </p:nvSpPr>
        <p:spPr/>
        <p:txBody>
          <a:bodyPr/>
          <a:lstStyle/>
          <a:p>
            <a:r>
              <a:rPr lang="en-IN" dirty="0"/>
              <a:t>SRC - </a:t>
            </a:r>
            <a:r>
              <a:rPr lang="en-US" dirty="0">
                <a:hlinkClick r:id="rId2"/>
              </a:rPr>
              <a:t>Exercise - Discover reference types - Training | Microsoft Learn</a:t>
            </a:r>
            <a:endParaRPr lang="en-IN" dirty="0"/>
          </a:p>
        </p:txBody>
      </p:sp>
      <p:sp>
        <p:nvSpPr>
          <p:cNvPr id="3" name="Content Placeholder 2">
            <a:extLst>
              <a:ext uri="{FF2B5EF4-FFF2-40B4-BE49-F238E27FC236}">
                <a16:creationId xmlns:a16="http://schemas.microsoft.com/office/drawing/2014/main" id="{5947B854-5722-A1C2-806B-B89E9187535B}"/>
              </a:ext>
            </a:extLst>
          </p:cNvPr>
          <p:cNvSpPr>
            <a:spLocks noGrp="1"/>
          </p:cNvSpPr>
          <p:nvPr>
            <p:ph idx="1"/>
          </p:nvPr>
        </p:nvSpPr>
        <p:spPr/>
        <p:txBody>
          <a:bodyPr>
            <a:normAutofit/>
          </a:bodyPr>
          <a:lstStyle/>
          <a:p>
            <a:r>
              <a:rPr lang="en-US" dirty="0"/>
              <a:t>int[] data;</a:t>
            </a:r>
          </a:p>
          <a:p>
            <a:r>
              <a:rPr lang="en-US" dirty="0"/>
              <a:t>data = new int[3];</a:t>
            </a:r>
          </a:p>
          <a:p>
            <a:r>
              <a:rPr lang="en-US" dirty="0"/>
              <a:t>The new keyword informs .NET Runtime to create an instance of int array, and then coordinate with the operating system to store the array sized for three int values in memory. The .NET Runtime complies, and returns a memory address of the new int array. Finally, the memory address is stored in the variable data. The int array's elements default to the value 0, because that is the default value of an int.</a:t>
            </a:r>
          </a:p>
          <a:p>
            <a:r>
              <a:rPr lang="en-IN" dirty="0"/>
              <a:t>DO </a:t>
            </a:r>
            <a:r>
              <a:rPr lang="en-IN" b="0" i="0" dirty="0">
                <a:solidFill>
                  <a:srgbClr val="161616"/>
                </a:solidFill>
                <a:effectLst/>
                <a:latin typeface="Segoe UI" panose="020B0502040204020203" pitchFamily="34" charset="0"/>
              </a:rPr>
              <a:t>not "prematurely optimize".</a:t>
            </a:r>
            <a:endParaRPr lang="en-IN" dirty="0"/>
          </a:p>
        </p:txBody>
      </p:sp>
    </p:spTree>
    <p:extLst>
      <p:ext uri="{BB962C8B-B14F-4D97-AF65-F5344CB8AC3E}">
        <p14:creationId xmlns:p14="http://schemas.microsoft.com/office/powerpoint/2010/main" val="2235516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DEAF-A8D1-BE99-99DB-562BEBED5F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4759A4-F661-9EC0-C02F-03E591FA9A9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7E09779-55B7-B675-0200-E540829C8D7A}"/>
              </a:ext>
            </a:extLst>
          </p:cNvPr>
          <p:cNvPicPr>
            <a:picLocks noChangeAspect="1"/>
          </p:cNvPicPr>
          <p:nvPr/>
        </p:nvPicPr>
        <p:blipFill>
          <a:blip r:embed="rId2"/>
          <a:stretch>
            <a:fillRect/>
          </a:stretch>
        </p:blipFill>
        <p:spPr>
          <a:xfrm>
            <a:off x="0" y="310809"/>
            <a:ext cx="12192000" cy="6236382"/>
          </a:xfrm>
          <a:prstGeom prst="rect">
            <a:avLst/>
          </a:prstGeom>
        </p:spPr>
      </p:pic>
    </p:spTree>
    <p:extLst>
      <p:ext uri="{BB962C8B-B14F-4D97-AF65-F5344CB8AC3E}">
        <p14:creationId xmlns:p14="http://schemas.microsoft.com/office/powerpoint/2010/main" val="172888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F857-14DA-44E4-7532-AEF45508CD93}"/>
              </a:ext>
            </a:extLst>
          </p:cNvPr>
          <p:cNvSpPr>
            <a:spLocks noGrp="1"/>
          </p:cNvSpPr>
          <p:nvPr>
            <p:ph type="title"/>
          </p:nvPr>
        </p:nvSpPr>
        <p:spPr>
          <a:xfrm>
            <a:off x="838200" y="681037"/>
            <a:ext cx="10515600" cy="1325563"/>
          </a:xfrm>
        </p:spPr>
        <p:txBody>
          <a:bodyPr>
            <a:normAutofit fontScale="90000"/>
          </a:bodyPr>
          <a:lstStyle/>
          <a:p>
            <a:r>
              <a:rPr lang="en-US" b="0" i="0" u="none" strike="noStrike" dirty="0">
                <a:solidFill>
                  <a:srgbClr val="0C0D0E"/>
                </a:solidFill>
                <a:effectLst/>
                <a:latin typeface="var(--theme-post-title-font-family, var(--theme-body-font-family))"/>
                <a:hlinkClick r:id="rId2"/>
              </a:rPr>
              <a:t>how does array[100] = {0} set the entire array to 0?</a:t>
            </a:r>
            <a:r>
              <a:rPr lang="en-US" b="0" i="0" u="none" strike="noStrike" dirty="0">
                <a:solidFill>
                  <a:srgbClr val="0C0D0E"/>
                </a:solidFill>
                <a:effectLst/>
                <a:latin typeface="var(--theme-post-title-font-family, var(--theme-body-font-family))"/>
              </a:rPr>
              <a:t>  [</a:t>
            </a:r>
            <a:r>
              <a:rPr lang="en-US" b="0" i="0" u="none" strike="noStrike" dirty="0" err="1">
                <a:solidFill>
                  <a:srgbClr val="0C0D0E"/>
                </a:solidFill>
                <a:effectLst/>
                <a:latin typeface="var(--theme-post-title-font-family, var(--theme-body-font-family))"/>
              </a:rPr>
              <a:t>Miscellinious</a:t>
            </a:r>
            <a:r>
              <a:rPr lang="en-US" b="0" i="0" u="none" strike="noStrike" dirty="0">
                <a:solidFill>
                  <a:srgbClr val="0C0D0E"/>
                </a:solidFill>
                <a:effectLst/>
                <a:latin typeface="var(--theme-post-title-font-family, var(--theme-body-font-family))"/>
              </a:rPr>
              <a:t>]</a:t>
            </a:r>
            <a:br>
              <a:rPr lang="en-US" b="1" i="0" dirty="0">
                <a:solidFill>
                  <a:srgbClr val="0C0D0E"/>
                </a:solidFill>
                <a:effectLst/>
                <a:latin typeface="-apple-system"/>
              </a:rPr>
            </a:br>
            <a:endParaRPr lang="en-IN" dirty="0"/>
          </a:p>
        </p:txBody>
      </p:sp>
      <p:sp>
        <p:nvSpPr>
          <p:cNvPr id="3" name="Content Placeholder 2">
            <a:extLst>
              <a:ext uri="{FF2B5EF4-FFF2-40B4-BE49-F238E27FC236}">
                <a16:creationId xmlns:a16="http://schemas.microsoft.com/office/drawing/2014/main" id="{4F0C737C-3D35-1FBD-B8CF-E5E549FFF966}"/>
              </a:ext>
            </a:extLst>
          </p:cNvPr>
          <p:cNvSpPr>
            <a:spLocks noGrp="1"/>
          </p:cNvSpPr>
          <p:nvPr>
            <p:ph idx="1"/>
          </p:nvPr>
        </p:nvSpPr>
        <p:spPr/>
        <p:txBody>
          <a:bodyPr>
            <a:normAutofit/>
          </a:bodyPr>
          <a:lstStyle/>
          <a:p>
            <a:pPr fontAlgn="base"/>
            <a:r>
              <a:rPr lang="en-US" dirty="0">
                <a:effectLst/>
                <a:latin typeface="inherit"/>
              </a:rPr>
              <a:t>Implementation is up to compiler developers.</a:t>
            </a:r>
          </a:p>
          <a:p>
            <a:pPr fontAlgn="base"/>
            <a:r>
              <a:rPr lang="en-US" dirty="0">
                <a:effectLst/>
                <a:latin typeface="inherit"/>
              </a:rPr>
              <a:t>If your question is "what will happen with such declaration" - compiler will set first array element to the value you've provided (0) and all others will be set to zero because it is a default value for omitted array elements.</a:t>
            </a:r>
          </a:p>
          <a:p>
            <a:pPr fontAlgn="base"/>
            <a:endParaRPr lang="en-US" b="0" i="0" dirty="0">
              <a:solidFill>
                <a:srgbClr val="0C0D0E"/>
              </a:solidFill>
              <a:latin typeface="inherit"/>
            </a:endParaRPr>
          </a:p>
          <a:p>
            <a:pPr algn="l" fontAlgn="base"/>
            <a:r>
              <a:rPr lang="en-US" b="0" i="0" dirty="0">
                <a:solidFill>
                  <a:srgbClr val="0C0D0E"/>
                </a:solidFill>
                <a:effectLst/>
                <a:latin typeface="-apple-system"/>
              </a:rPr>
              <a:t>the compiler aggregate-initializes the elements that don't have a specified value. </a:t>
            </a:r>
            <a:br>
              <a:rPr lang="en-US" b="0" i="0" dirty="0">
                <a:solidFill>
                  <a:srgbClr val="0C0D0E"/>
                </a:solidFill>
                <a:effectLst/>
                <a:latin typeface="inherit"/>
              </a:rPr>
            </a:br>
            <a:endParaRPr lang="en-IN" dirty="0"/>
          </a:p>
        </p:txBody>
      </p:sp>
    </p:spTree>
    <p:extLst>
      <p:ext uri="{BB962C8B-B14F-4D97-AF65-F5344CB8AC3E}">
        <p14:creationId xmlns:p14="http://schemas.microsoft.com/office/powerpoint/2010/main" val="160016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2726-B703-E2CD-6E15-377D9D08FB3B}"/>
              </a:ext>
            </a:extLst>
          </p:cNvPr>
          <p:cNvSpPr>
            <a:spLocks noGrp="1"/>
          </p:cNvSpPr>
          <p:nvPr>
            <p:ph type="title"/>
          </p:nvPr>
        </p:nvSpPr>
        <p:spPr/>
        <p:txBody>
          <a:bodyPr/>
          <a:lstStyle/>
          <a:p>
            <a:r>
              <a:rPr lang="en-IN" dirty="0"/>
              <a:t>New vs override</a:t>
            </a:r>
          </a:p>
        </p:txBody>
      </p:sp>
      <p:sp>
        <p:nvSpPr>
          <p:cNvPr id="3" name="Content Placeholder 2">
            <a:extLst>
              <a:ext uri="{FF2B5EF4-FFF2-40B4-BE49-F238E27FC236}">
                <a16:creationId xmlns:a16="http://schemas.microsoft.com/office/drawing/2014/main" id="{95C181AC-D09F-1F7E-C741-17080C8C99B5}"/>
              </a:ext>
            </a:extLst>
          </p:cNvPr>
          <p:cNvSpPr>
            <a:spLocks noGrp="1"/>
          </p:cNvSpPr>
          <p:nvPr>
            <p:ph idx="1"/>
          </p:nvPr>
        </p:nvSpPr>
        <p:spPr/>
        <p:txBody>
          <a:bodyPr/>
          <a:lstStyle/>
          <a:p>
            <a:r>
              <a:rPr lang="en-US" dirty="0"/>
              <a:t>When you use override, you are replacing the implementation of a virtual method defined in the base class.</a:t>
            </a:r>
          </a:p>
          <a:p>
            <a:r>
              <a:rPr lang="en-US" dirty="0"/>
              <a:t>The overridden method must have the same signature (name, return type, and parameters) as the base class method.</a:t>
            </a:r>
          </a:p>
          <a:p>
            <a:r>
              <a:rPr lang="en-US" dirty="0"/>
              <a:t>When you call the method on an instance of the derived class, the overridden method in the derived class is called.</a:t>
            </a:r>
          </a:p>
          <a:p>
            <a:endParaRPr lang="en-IN" dirty="0"/>
          </a:p>
        </p:txBody>
      </p:sp>
    </p:spTree>
    <p:extLst>
      <p:ext uri="{BB962C8B-B14F-4D97-AF65-F5344CB8AC3E}">
        <p14:creationId xmlns:p14="http://schemas.microsoft.com/office/powerpoint/2010/main" val="16267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1009-1FEE-BC43-043A-F0285D22B56F}"/>
              </a:ext>
            </a:extLst>
          </p:cNvPr>
          <p:cNvSpPr>
            <a:spLocks noGrp="1"/>
          </p:cNvSpPr>
          <p:nvPr>
            <p:ph type="title"/>
          </p:nvPr>
        </p:nvSpPr>
        <p:spPr/>
        <p:txBody>
          <a:bodyPr/>
          <a:lstStyle/>
          <a:p>
            <a:r>
              <a:rPr lang="en-IN" dirty="0"/>
              <a:t>Managed code vs Unmanaged Code</a:t>
            </a:r>
          </a:p>
        </p:txBody>
      </p:sp>
      <p:sp>
        <p:nvSpPr>
          <p:cNvPr id="3" name="Content Placeholder 2">
            <a:extLst>
              <a:ext uri="{FF2B5EF4-FFF2-40B4-BE49-F238E27FC236}">
                <a16:creationId xmlns:a16="http://schemas.microsoft.com/office/drawing/2014/main" id="{75C0A036-E780-2AD7-3D35-0B4EB81C3963}"/>
              </a:ext>
            </a:extLst>
          </p:cNvPr>
          <p:cNvSpPr>
            <a:spLocks noGrp="1"/>
          </p:cNvSpPr>
          <p:nvPr>
            <p:ph idx="1"/>
          </p:nvPr>
        </p:nvSpPr>
        <p:spPr/>
        <p:txBody>
          <a:bodyPr/>
          <a:lstStyle/>
          <a:p>
            <a:pPr marL="0" indent="0">
              <a:buNone/>
            </a:pPr>
            <a:r>
              <a:rPr lang="en-IN" dirty="0"/>
              <a:t>Managed code is managed by CLR.</a:t>
            </a:r>
          </a:p>
          <a:p>
            <a:pPr marL="0" indent="0">
              <a:buNone/>
            </a:pPr>
            <a:r>
              <a:rPr lang="en-IN" dirty="0"/>
              <a:t>Unmanaged code is managed by Developer.</a:t>
            </a:r>
          </a:p>
          <a:p>
            <a:pPr marL="0" indent="0">
              <a:buNone/>
            </a:pPr>
            <a:endParaRPr lang="en-IN" dirty="0"/>
          </a:p>
          <a:p>
            <a:pPr marL="0" indent="0">
              <a:buNone/>
            </a:pPr>
            <a:endParaRPr lang="en-IN" dirty="0"/>
          </a:p>
        </p:txBody>
      </p:sp>
      <p:sp>
        <p:nvSpPr>
          <p:cNvPr id="4" name="Rectangle 1">
            <a:extLst>
              <a:ext uri="{FF2B5EF4-FFF2-40B4-BE49-F238E27FC236}">
                <a16:creationId xmlns:a16="http://schemas.microsoft.com/office/drawing/2014/main" id="{A61D6262-FE74-B075-3922-87A56C11568E}"/>
              </a:ext>
            </a:extLst>
          </p:cNvPr>
          <p:cNvSpPr>
            <a:spLocks noChangeArrowheads="1"/>
          </p:cNvSpPr>
          <p:nvPr/>
        </p:nvSpPr>
        <p:spPr bwMode="auto">
          <a:xfrm>
            <a:off x="1001486" y="4428645"/>
            <a:ext cx="65" cy="830997"/>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edium-content-sans-serif-fon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medium-content-sans-serif-font"/>
                <a:hlinkClick r:id="rId2"/>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254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C7B3F8-E920-CCF0-A051-5EB67A7F0622}"/>
              </a:ext>
            </a:extLst>
          </p:cNvPr>
          <p:cNvGraphicFramePr>
            <a:graphicFrameLocks noGrp="1"/>
          </p:cNvGraphicFramePr>
          <p:nvPr>
            <p:extLst>
              <p:ext uri="{D42A27DB-BD31-4B8C-83A1-F6EECF244321}">
                <p14:modId xmlns:p14="http://schemas.microsoft.com/office/powerpoint/2010/main" val="3751514683"/>
              </p:ext>
            </p:extLst>
          </p:nvPr>
        </p:nvGraphicFramePr>
        <p:xfrm>
          <a:off x="1190080" y="1127319"/>
          <a:ext cx="9811839" cy="4398120"/>
        </p:xfrm>
        <a:graphic>
          <a:graphicData uri="http://schemas.openxmlformats.org/drawingml/2006/table">
            <a:tbl>
              <a:tblPr/>
              <a:tblGrid>
                <a:gridCol w="3270613">
                  <a:extLst>
                    <a:ext uri="{9D8B030D-6E8A-4147-A177-3AD203B41FA5}">
                      <a16:colId xmlns:a16="http://schemas.microsoft.com/office/drawing/2014/main" val="1779139964"/>
                    </a:ext>
                  </a:extLst>
                </a:gridCol>
                <a:gridCol w="3270613">
                  <a:extLst>
                    <a:ext uri="{9D8B030D-6E8A-4147-A177-3AD203B41FA5}">
                      <a16:colId xmlns:a16="http://schemas.microsoft.com/office/drawing/2014/main" val="3007059399"/>
                    </a:ext>
                  </a:extLst>
                </a:gridCol>
                <a:gridCol w="3270613">
                  <a:extLst>
                    <a:ext uri="{9D8B030D-6E8A-4147-A177-3AD203B41FA5}">
                      <a16:colId xmlns:a16="http://schemas.microsoft.com/office/drawing/2014/main" val="1909456625"/>
                    </a:ext>
                  </a:extLst>
                </a:gridCol>
              </a:tblGrid>
              <a:tr h="341281">
                <a:tc>
                  <a:txBody>
                    <a:bodyPr/>
                    <a:lstStyle/>
                    <a:p>
                      <a:pPr fontAlgn="b"/>
                      <a:r>
                        <a:rPr lang="en-IN" sz="1700" b="1">
                          <a:effectLst/>
                        </a:rPr>
                        <a:t>Feature</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700" b="1">
                          <a:effectLst/>
                        </a:rPr>
                        <a:t>Managed Code</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r>
                        <a:rPr lang="en-IN" sz="1700" b="1">
                          <a:effectLst/>
                        </a:rPr>
                        <a:t>Unmanaged Code</a:t>
                      </a:r>
                    </a:p>
                  </a:txBody>
                  <a:tcPr marL="85320" marR="85320" marT="42660" marB="4266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5319215"/>
                  </a:ext>
                </a:extLst>
              </a:tr>
              <a:tr h="597242">
                <a:tc>
                  <a:txBody>
                    <a:bodyPr/>
                    <a:lstStyle/>
                    <a:p>
                      <a:pPr fontAlgn="base"/>
                      <a:r>
                        <a:rPr lang="en-IN" sz="1700" dirty="0">
                          <a:effectLst/>
                        </a:rPr>
                        <a:t>Security</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Improves security of the application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There is no promise of security</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4945588"/>
                  </a:ext>
                </a:extLst>
              </a:tr>
              <a:tr h="853203">
                <a:tc>
                  <a:txBody>
                    <a:bodyPr/>
                    <a:lstStyle/>
                    <a:p>
                      <a:pPr fontAlgn="base"/>
                      <a:r>
                        <a:rPr lang="en-IN" sz="1700">
                          <a:effectLst/>
                        </a:rPr>
                        <a:t>CPU Access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Programmers do not have low-level access to the Central Processing Unit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The programmers have low-level access to the Central Processing Unit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5842430"/>
                  </a:ext>
                </a:extLst>
              </a:tr>
              <a:tr h="1365126">
                <a:tc>
                  <a:txBody>
                    <a:bodyPr/>
                    <a:lstStyle/>
                    <a:p>
                      <a:pPr fontAlgn="base"/>
                      <a:r>
                        <a:rPr lang="en-IN" sz="1700">
                          <a:effectLst/>
                        </a:rPr>
                        <a:t>Memory Allocation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Memory allocation is handled by the CLR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Memory allocation is the responsibility of the developer. Due to this access to manual memory allocation, issues such as memory buffer overflow can occur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8190725"/>
                  </a:ext>
                </a:extLst>
              </a:tr>
              <a:tr h="597242">
                <a:tc>
                  <a:txBody>
                    <a:bodyPr/>
                    <a:lstStyle/>
                    <a:p>
                      <a:pPr fontAlgn="base"/>
                      <a:r>
                        <a:rPr lang="en-IN" sz="1700">
                          <a:effectLst/>
                        </a:rPr>
                        <a:t>Garbage Collection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Garbage collection is automated by the CLR</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With Unmanaged Code, garbage collection is not a priority</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3744624"/>
                  </a:ext>
                </a:extLst>
              </a:tr>
              <a:tr h="597242">
                <a:tc>
                  <a:txBody>
                    <a:bodyPr/>
                    <a:lstStyle/>
                    <a:p>
                      <a:pPr fontAlgn="base"/>
                      <a:r>
                        <a:rPr lang="en-IN" sz="1700">
                          <a:effectLst/>
                        </a:rPr>
                        <a:t>Source Code Compilation</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a:effectLst/>
                        </a:rPr>
                        <a:t>The source code is compiled into Intermediate Language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ase"/>
                      <a:r>
                        <a:rPr lang="en-US" sz="1700" dirty="0">
                          <a:effectLst/>
                        </a:rPr>
                        <a:t>The source code compiles directly to the native language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015941"/>
                  </a:ext>
                </a:extLst>
              </a:tr>
            </a:tbl>
          </a:graphicData>
        </a:graphic>
      </p:graphicFrame>
    </p:spTree>
    <p:extLst>
      <p:ext uri="{BB962C8B-B14F-4D97-AF65-F5344CB8AC3E}">
        <p14:creationId xmlns:p14="http://schemas.microsoft.com/office/powerpoint/2010/main" val="316275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15D9-F5E9-351D-9F88-13A17249DDBF}"/>
              </a:ext>
            </a:extLst>
          </p:cNvPr>
          <p:cNvSpPr>
            <a:spLocks noGrp="1"/>
          </p:cNvSpPr>
          <p:nvPr>
            <p:ph type="title"/>
          </p:nvPr>
        </p:nvSpPr>
        <p:spPr/>
        <p:txBody>
          <a:bodyPr/>
          <a:lstStyle/>
          <a:p>
            <a:r>
              <a:rPr lang="en-IN" dirty="0"/>
              <a:t>OBJ Folder</a:t>
            </a:r>
          </a:p>
        </p:txBody>
      </p:sp>
      <p:sp>
        <p:nvSpPr>
          <p:cNvPr id="3" name="Content Placeholder 2">
            <a:extLst>
              <a:ext uri="{FF2B5EF4-FFF2-40B4-BE49-F238E27FC236}">
                <a16:creationId xmlns:a16="http://schemas.microsoft.com/office/drawing/2014/main" id="{630ABA49-B241-917F-1806-D52D4C4E004D}"/>
              </a:ext>
            </a:extLst>
          </p:cNvPr>
          <p:cNvSpPr>
            <a:spLocks noGrp="1"/>
          </p:cNvSpPr>
          <p:nvPr>
            <p:ph idx="1"/>
          </p:nvPr>
        </p:nvSpPr>
        <p:spPr/>
        <p:txBody>
          <a:bodyPr/>
          <a:lstStyle/>
          <a:p>
            <a:r>
              <a:rPr lang="en-US" b="0" i="0" dirty="0">
                <a:solidFill>
                  <a:srgbClr val="0D0D0D"/>
                </a:solidFill>
                <a:effectLst/>
                <a:latin typeface="Söhne"/>
              </a:rPr>
              <a:t>This is used to store intermediate files generated during the build process. These files include compiled object code, metadata, and other files necessary for the compilation process. </a:t>
            </a:r>
            <a:endParaRPr lang="en-IN" dirty="0"/>
          </a:p>
        </p:txBody>
      </p:sp>
    </p:spTree>
    <p:extLst>
      <p:ext uri="{BB962C8B-B14F-4D97-AF65-F5344CB8AC3E}">
        <p14:creationId xmlns:p14="http://schemas.microsoft.com/office/powerpoint/2010/main" val="413677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926E-81B3-243D-076F-89092AFEA901}"/>
              </a:ext>
            </a:extLst>
          </p:cNvPr>
          <p:cNvSpPr>
            <a:spLocks noGrp="1"/>
          </p:cNvSpPr>
          <p:nvPr>
            <p:ph type="title"/>
          </p:nvPr>
        </p:nvSpPr>
        <p:spPr/>
        <p:txBody>
          <a:bodyPr/>
          <a:lstStyle/>
          <a:p>
            <a:r>
              <a:rPr lang="en-IN" dirty="0"/>
              <a:t>bin Folder:</a:t>
            </a:r>
            <a:br>
              <a:rPr lang="en-IN" dirty="0"/>
            </a:br>
            <a:endParaRPr lang="en-IN" dirty="0"/>
          </a:p>
        </p:txBody>
      </p:sp>
      <p:sp>
        <p:nvSpPr>
          <p:cNvPr id="3" name="Content Placeholder 2">
            <a:extLst>
              <a:ext uri="{FF2B5EF4-FFF2-40B4-BE49-F238E27FC236}">
                <a16:creationId xmlns:a16="http://schemas.microsoft.com/office/drawing/2014/main" id="{8B6438AB-FF58-4D4A-C835-D1888FEF9738}"/>
              </a:ext>
            </a:extLst>
          </p:cNvPr>
          <p:cNvSpPr>
            <a:spLocks noGrp="1"/>
          </p:cNvSpPr>
          <p:nvPr>
            <p:ph idx="1"/>
          </p:nvPr>
        </p:nvSpPr>
        <p:spPr/>
        <p:txBody>
          <a:bodyPr/>
          <a:lstStyle/>
          <a:p>
            <a:r>
              <a:rPr lang="en-IN" dirty="0"/>
              <a:t>This </a:t>
            </a:r>
            <a:r>
              <a:rPr lang="en-US" b="0" i="0" dirty="0">
                <a:solidFill>
                  <a:srgbClr val="0D0D0D"/>
                </a:solidFill>
                <a:effectLst/>
                <a:latin typeface="Söhne"/>
              </a:rPr>
              <a:t>is used to store the final output of the build process, including the executable (.exe) file, any DLLs, configuration files, and other required files.</a:t>
            </a:r>
          </a:p>
          <a:p>
            <a:endParaRPr lang="en-US" dirty="0">
              <a:solidFill>
                <a:srgbClr val="0D0D0D"/>
              </a:solidFill>
              <a:latin typeface="Söhne"/>
            </a:endParaRPr>
          </a:p>
          <a:p>
            <a:r>
              <a:rPr lang="en-US" dirty="0"/>
              <a:t>There may be multiple bin folders (e.g., Debug, Release) depending on the build configuration.</a:t>
            </a:r>
          </a:p>
          <a:p>
            <a:endParaRPr lang="en-IN" dirty="0"/>
          </a:p>
        </p:txBody>
      </p:sp>
    </p:spTree>
    <p:extLst>
      <p:ext uri="{BB962C8B-B14F-4D97-AF65-F5344CB8AC3E}">
        <p14:creationId xmlns:p14="http://schemas.microsoft.com/office/powerpoint/2010/main" val="212586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CEA1-DBD0-0210-17F2-9A846D4659FB}"/>
              </a:ext>
            </a:extLst>
          </p:cNvPr>
          <p:cNvSpPr>
            <a:spLocks noGrp="1"/>
          </p:cNvSpPr>
          <p:nvPr>
            <p:ph type="title"/>
          </p:nvPr>
        </p:nvSpPr>
        <p:spPr/>
        <p:txBody>
          <a:bodyPr/>
          <a:lstStyle/>
          <a:p>
            <a:r>
              <a:rPr lang="en-IN" dirty="0"/>
              <a:t>Why both have .exe</a:t>
            </a:r>
          </a:p>
        </p:txBody>
      </p:sp>
      <p:sp>
        <p:nvSpPr>
          <p:cNvPr id="3" name="Content Placeholder 2">
            <a:extLst>
              <a:ext uri="{FF2B5EF4-FFF2-40B4-BE49-F238E27FC236}">
                <a16:creationId xmlns:a16="http://schemas.microsoft.com/office/drawing/2014/main" id="{BE920872-848A-5441-F64F-5F14B0FC39E7}"/>
              </a:ext>
            </a:extLst>
          </p:cNvPr>
          <p:cNvSpPr>
            <a:spLocks noGrp="1"/>
          </p:cNvSpPr>
          <p:nvPr>
            <p:ph idx="1"/>
          </p:nvPr>
        </p:nvSpPr>
        <p:spPr/>
        <p:txBody>
          <a:bodyPr/>
          <a:lstStyle/>
          <a:p>
            <a:r>
              <a:rPr lang="en-US" dirty="0"/>
              <a:t>obj\Debug is the "working" folder that is used for the output of csc.exe (the .NET compiler). Once the file is compiled it is copied to the "output directory" which is by default bin\Debug and bin\Release.</a:t>
            </a:r>
          </a:p>
          <a:p>
            <a:endParaRPr lang="en-US" dirty="0"/>
          </a:p>
          <a:p>
            <a:r>
              <a:rPr lang="en-US" dirty="0"/>
              <a:t>Ref - </a:t>
            </a:r>
            <a:r>
              <a:rPr lang="en-US" dirty="0" err="1">
                <a:hlinkClick r:id="rId2"/>
              </a:rPr>
              <a:t>c#</a:t>
            </a:r>
            <a:r>
              <a:rPr lang="en-US" dirty="0">
                <a:hlinkClick r:id="rId2"/>
              </a:rPr>
              <a:t> - Why is my .exe deposited in both \bin\Debug and \obj\Debug? - Stack Overflow</a:t>
            </a:r>
            <a:endParaRPr lang="en-IN" dirty="0"/>
          </a:p>
        </p:txBody>
      </p:sp>
    </p:spTree>
    <p:extLst>
      <p:ext uri="{BB962C8B-B14F-4D97-AF65-F5344CB8AC3E}">
        <p14:creationId xmlns:p14="http://schemas.microsoft.com/office/powerpoint/2010/main" val="50193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00EC-0595-2591-7B95-C7D77319E20C}"/>
              </a:ext>
            </a:extLst>
          </p:cNvPr>
          <p:cNvSpPr>
            <a:spLocks noGrp="1"/>
          </p:cNvSpPr>
          <p:nvPr>
            <p:ph type="title"/>
          </p:nvPr>
        </p:nvSpPr>
        <p:spPr/>
        <p:txBody>
          <a:bodyPr/>
          <a:lstStyle/>
          <a:p>
            <a:r>
              <a:rPr lang="en-IN" dirty="0"/>
              <a:t>Build/ Clean/ Rebuild</a:t>
            </a:r>
          </a:p>
        </p:txBody>
      </p:sp>
      <p:sp>
        <p:nvSpPr>
          <p:cNvPr id="3" name="Content Placeholder 2">
            <a:extLst>
              <a:ext uri="{FF2B5EF4-FFF2-40B4-BE49-F238E27FC236}">
                <a16:creationId xmlns:a16="http://schemas.microsoft.com/office/drawing/2014/main" id="{3E439308-5E75-03DD-B57C-028F36543760}"/>
              </a:ext>
            </a:extLst>
          </p:cNvPr>
          <p:cNvSpPr>
            <a:spLocks noGrp="1"/>
          </p:cNvSpPr>
          <p:nvPr>
            <p:ph idx="1"/>
          </p:nvPr>
        </p:nvSpPr>
        <p:spPr/>
        <p:txBody>
          <a:bodyPr/>
          <a:lstStyle/>
          <a:p>
            <a:r>
              <a:rPr lang="en-IN" dirty="0"/>
              <a:t>Build –  </a:t>
            </a:r>
            <a:r>
              <a:rPr lang="en-US" dirty="0"/>
              <a:t>The Build command compiles the project and generates the output files.</a:t>
            </a:r>
          </a:p>
          <a:p>
            <a:r>
              <a:rPr lang="en-US" dirty="0"/>
              <a:t>It only compiles files that have changed since the last build.</a:t>
            </a:r>
          </a:p>
          <a:p>
            <a:endParaRPr lang="en-US" dirty="0"/>
          </a:p>
          <a:p>
            <a:r>
              <a:rPr lang="en-US" dirty="0"/>
              <a:t>Clean - The Clean command deletes all files created during the build process.</a:t>
            </a:r>
          </a:p>
          <a:p>
            <a:r>
              <a:rPr lang="en-US" dirty="0"/>
              <a:t>It removes all compiled output files, intermediate files, and temporary files.</a:t>
            </a:r>
          </a:p>
          <a:p>
            <a:r>
              <a:rPr lang="en-US" dirty="0"/>
              <a:t>Rebuild – Clean + Build</a:t>
            </a:r>
            <a:endParaRPr lang="en-IN" dirty="0"/>
          </a:p>
        </p:txBody>
      </p:sp>
    </p:spTree>
    <p:extLst>
      <p:ext uri="{BB962C8B-B14F-4D97-AF65-F5344CB8AC3E}">
        <p14:creationId xmlns:p14="http://schemas.microsoft.com/office/powerpoint/2010/main" val="588121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783</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-apple-system</vt:lpstr>
      <vt:lpstr>Arial</vt:lpstr>
      <vt:lpstr>Calibri</vt:lpstr>
      <vt:lpstr>Calibri Light</vt:lpstr>
      <vt:lpstr>inherit</vt:lpstr>
      <vt:lpstr>medium-content-sans-serif-font</vt:lpstr>
      <vt:lpstr>Segoe UI</vt:lpstr>
      <vt:lpstr>SFMono-Regular</vt:lpstr>
      <vt:lpstr>Söhne</vt:lpstr>
      <vt:lpstr>var(--theme-post-title-font-family, var(--theme-body-font-family))</vt:lpstr>
      <vt:lpstr>Office Theme</vt:lpstr>
      <vt:lpstr>08-05-2024</vt:lpstr>
      <vt:lpstr>how does array[100] = {0} set the entire array to 0?  [Miscellinious] </vt:lpstr>
      <vt:lpstr>New vs override</vt:lpstr>
      <vt:lpstr>Managed code vs Unmanaged Code</vt:lpstr>
      <vt:lpstr>PowerPoint Presentation</vt:lpstr>
      <vt:lpstr>OBJ Folder</vt:lpstr>
      <vt:lpstr>bin Folder: </vt:lpstr>
      <vt:lpstr>Why both have .exe</vt:lpstr>
      <vt:lpstr>Build/ Clean/ Rebuild</vt:lpstr>
      <vt:lpstr>Queries</vt:lpstr>
      <vt:lpstr>How reference types are different from value types </vt:lpstr>
      <vt:lpstr>SRC - Exercise - Discover reference types - Training | Microsoft Learn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08-05-2024</dc:title>
  <dc:creator>Ishav Gupta</dc:creator>
  <cp:lastModifiedBy>Ishav Gupta</cp:lastModifiedBy>
  <cp:revision>1</cp:revision>
  <dcterms:created xsi:type="dcterms:W3CDTF">2024-05-08T05:31:39Z</dcterms:created>
  <dcterms:modified xsi:type="dcterms:W3CDTF">2024-05-09T05:06:35Z</dcterms:modified>
</cp:coreProperties>
</file>