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60" r:id="rId5"/>
    <p:sldId id="261" r:id="rId6"/>
    <p:sldId id="258" r:id="rId7"/>
    <p:sldId id="269" r:id="rId8"/>
    <p:sldId id="262" r:id="rId9"/>
    <p:sldId id="263" r:id="rId10"/>
    <p:sldId id="265" r:id="rId11"/>
    <p:sldId id="264"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8FC3-CD67-48A5-D243-A9B69D2C5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4D82A0-FE87-FF60-02B7-543DA6B46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EFBB0E-8F08-2769-8DBF-0FFF956421A0}"/>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5" name="Footer Placeholder 4">
            <a:extLst>
              <a:ext uri="{FF2B5EF4-FFF2-40B4-BE49-F238E27FC236}">
                <a16:creationId xmlns:a16="http://schemas.microsoft.com/office/drawing/2014/main" id="{560A3730-2CBF-A1A9-667A-85A4F2FDD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A2CA2-4499-6260-FBF5-341DCED8AD12}"/>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377279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BE3A-3B28-F491-600D-6A7B62996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24A752-ECAB-BB90-A611-4F004889B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16DAB-A873-7535-F94B-3FD5D2FCB046}"/>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5" name="Footer Placeholder 4">
            <a:extLst>
              <a:ext uri="{FF2B5EF4-FFF2-40B4-BE49-F238E27FC236}">
                <a16:creationId xmlns:a16="http://schemas.microsoft.com/office/drawing/2014/main" id="{0AEC5AAB-75C2-61DC-C113-767D84B6D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4F49D-3D06-E6E1-A0C8-8DB783C20EEF}"/>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32851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7D304-043B-2910-EA12-FC513B1BDF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6162D3-0FAC-963D-C66D-0D42F3A661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FC43D-9BED-6C9C-6C9D-17274E67B492}"/>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5" name="Footer Placeholder 4">
            <a:extLst>
              <a:ext uri="{FF2B5EF4-FFF2-40B4-BE49-F238E27FC236}">
                <a16:creationId xmlns:a16="http://schemas.microsoft.com/office/drawing/2014/main" id="{B296A943-1280-93BE-779F-FA32C968C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5ADC0-6975-05E2-F9FA-4898CD8541C8}"/>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49090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E25A-6CCE-7BA8-2B13-E903C03047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9966F7-0E2E-57F4-3BC8-45D1AC5BA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BDAAC9-A24A-C3CC-1074-F27508A275A8}"/>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5" name="Footer Placeholder 4">
            <a:extLst>
              <a:ext uri="{FF2B5EF4-FFF2-40B4-BE49-F238E27FC236}">
                <a16:creationId xmlns:a16="http://schemas.microsoft.com/office/drawing/2014/main" id="{66FA7A8A-55AE-1B32-4319-45370E541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56FDB-7E91-3239-E922-592686DFC801}"/>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241100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16FA-5C71-B67F-9AEB-B719058000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0F9C30-88A1-7986-4F4A-FF13B5E2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4A454-B72E-C029-ACCD-D65F2AC4B85E}"/>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5" name="Footer Placeholder 4">
            <a:extLst>
              <a:ext uri="{FF2B5EF4-FFF2-40B4-BE49-F238E27FC236}">
                <a16:creationId xmlns:a16="http://schemas.microsoft.com/office/drawing/2014/main" id="{43B82C31-F3A3-CCC1-24F0-BDAE53466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42EF3A-1A62-7315-3B1B-E7904A5BF8D2}"/>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342831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63D9-5CF8-97AA-4F10-3F18546B3D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A0F0FF-762D-3200-2B72-C2C5984AC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3E4A41-13A6-74AB-FFA4-E7F1FF51B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A180BC-6FD4-3546-4AFA-18C82A791A3C}"/>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6" name="Footer Placeholder 5">
            <a:extLst>
              <a:ext uri="{FF2B5EF4-FFF2-40B4-BE49-F238E27FC236}">
                <a16:creationId xmlns:a16="http://schemas.microsoft.com/office/drawing/2014/main" id="{C1E48C56-63C0-E524-D142-F8D99FAE6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64487F-DF68-EBBD-A607-8DFFEC16C61B}"/>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287758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7E4D-2D1E-424F-EA03-76F6993EE5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F9E87-1A85-164D-7095-79435F848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97FF60-CAAF-028C-9986-C5C585768E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EC453B-97B3-896A-08B0-955DFCBB0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C5C707-3206-843E-0603-F32F78A20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3DD561-49A0-F5E6-2B13-94BC3C05AE89}"/>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8" name="Footer Placeholder 7">
            <a:extLst>
              <a:ext uri="{FF2B5EF4-FFF2-40B4-BE49-F238E27FC236}">
                <a16:creationId xmlns:a16="http://schemas.microsoft.com/office/drawing/2014/main" id="{012A0EBB-EFB7-B677-1B6C-4B2CB52CF2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D3865B-385E-37D2-1312-156610EFFAF5}"/>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354505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A54A-99D2-9048-A353-570E77789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0D4A36-7836-63C2-D4AD-DD75B7849EA6}"/>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4" name="Footer Placeholder 3">
            <a:extLst>
              <a:ext uri="{FF2B5EF4-FFF2-40B4-BE49-F238E27FC236}">
                <a16:creationId xmlns:a16="http://schemas.microsoft.com/office/drawing/2014/main" id="{D01CBCDD-4D74-1F22-604F-5F7F116A5C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FE38D2-6BDD-A57D-5AD2-0F470A69EB1E}"/>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230243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2BE6D-03AC-28BA-6112-6E839A3BFAE6}"/>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3" name="Footer Placeholder 2">
            <a:extLst>
              <a:ext uri="{FF2B5EF4-FFF2-40B4-BE49-F238E27FC236}">
                <a16:creationId xmlns:a16="http://schemas.microsoft.com/office/drawing/2014/main" id="{A8FCC37B-1ED4-C1AB-BF14-62F2FD3510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CD6B3F-0245-0519-596E-9722E4E75384}"/>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361158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A067-393C-22FB-9C74-F53841A1C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406C74-CA51-DB97-2F8E-776952024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F6B735-2F11-C019-3598-D24D93414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A72DA-D535-F993-90F1-FDA0D9FC2C9A}"/>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6" name="Footer Placeholder 5">
            <a:extLst>
              <a:ext uri="{FF2B5EF4-FFF2-40B4-BE49-F238E27FC236}">
                <a16:creationId xmlns:a16="http://schemas.microsoft.com/office/drawing/2014/main" id="{A34F8CBA-9D13-536D-0857-90FF48681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8E740E-90D8-5CA4-36D1-4FE77465D951}"/>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26779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5B11-8BE7-2D16-06E7-E5F4411B7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58C1BC-0711-9871-43F8-BBD561F07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DA8292-D88E-E6BB-79F4-6E31A11F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70C09-EE18-A501-3019-E18B7EB8B8A9}"/>
              </a:ext>
            </a:extLst>
          </p:cNvPr>
          <p:cNvSpPr>
            <a:spLocks noGrp="1"/>
          </p:cNvSpPr>
          <p:nvPr>
            <p:ph type="dt" sz="half" idx="10"/>
          </p:nvPr>
        </p:nvSpPr>
        <p:spPr/>
        <p:txBody>
          <a:bodyPr/>
          <a:lstStyle/>
          <a:p>
            <a:fld id="{C7DD7A54-528D-44BB-852E-3BE822772060}" type="datetimeFigureOut">
              <a:rPr lang="en-IN" smtClean="0"/>
              <a:t>02-05-2024</a:t>
            </a:fld>
            <a:endParaRPr lang="en-IN"/>
          </a:p>
        </p:txBody>
      </p:sp>
      <p:sp>
        <p:nvSpPr>
          <p:cNvPr id="6" name="Footer Placeholder 5">
            <a:extLst>
              <a:ext uri="{FF2B5EF4-FFF2-40B4-BE49-F238E27FC236}">
                <a16:creationId xmlns:a16="http://schemas.microsoft.com/office/drawing/2014/main" id="{A19E85EB-0E0E-AA2E-D599-F979CBD900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F03F5-65E6-1E9D-B37C-06E571E13E77}"/>
              </a:ext>
            </a:extLst>
          </p:cNvPr>
          <p:cNvSpPr>
            <a:spLocks noGrp="1"/>
          </p:cNvSpPr>
          <p:nvPr>
            <p:ph type="sldNum" sz="quarter" idx="12"/>
          </p:nvPr>
        </p:nvSpPr>
        <p:spPr/>
        <p:txBody>
          <a:bodyPr/>
          <a:lstStyle/>
          <a:p>
            <a:fld id="{E15BC0B7-E147-4F67-A8B7-0378B1B43478}" type="slidenum">
              <a:rPr lang="en-IN" smtClean="0"/>
              <a:t>‹#›</a:t>
            </a:fld>
            <a:endParaRPr lang="en-IN"/>
          </a:p>
        </p:txBody>
      </p:sp>
    </p:spTree>
    <p:extLst>
      <p:ext uri="{BB962C8B-B14F-4D97-AF65-F5344CB8AC3E}">
        <p14:creationId xmlns:p14="http://schemas.microsoft.com/office/powerpoint/2010/main" val="143895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CDA77-3F06-0CD2-93F6-218E716C5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81D4EB-A807-75CA-0E94-E14A2EA2B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93AF35-2C2E-FD04-20A5-99203B95B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D7A54-528D-44BB-852E-3BE822772060}" type="datetimeFigureOut">
              <a:rPr lang="en-IN" smtClean="0"/>
              <a:t>02-05-2024</a:t>
            </a:fld>
            <a:endParaRPr lang="en-IN"/>
          </a:p>
        </p:txBody>
      </p:sp>
      <p:sp>
        <p:nvSpPr>
          <p:cNvPr id="5" name="Footer Placeholder 4">
            <a:extLst>
              <a:ext uri="{FF2B5EF4-FFF2-40B4-BE49-F238E27FC236}">
                <a16:creationId xmlns:a16="http://schemas.microsoft.com/office/drawing/2014/main" id="{92AC789A-8A91-7173-10AB-0ED5EF2DF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E7C568-CEA2-CAF9-CFC9-0618CEEA6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BC0B7-E147-4F67-A8B7-0378B1B43478}" type="slidenum">
              <a:rPr lang="en-IN" smtClean="0"/>
              <a:t>‹#›</a:t>
            </a:fld>
            <a:endParaRPr lang="en-IN"/>
          </a:p>
        </p:txBody>
      </p:sp>
    </p:spTree>
    <p:extLst>
      <p:ext uri="{BB962C8B-B14F-4D97-AF65-F5344CB8AC3E}">
        <p14:creationId xmlns:p14="http://schemas.microsoft.com/office/powerpoint/2010/main" val="270236907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3CFC-D3AD-33D4-863E-8CF3A40C915E}"/>
              </a:ext>
            </a:extLst>
          </p:cNvPr>
          <p:cNvSpPr>
            <a:spLocks noGrp="1"/>
          </p:cNvSpPr>
          <p:nvPr>
            <p:ph type="ctrTitle"/>
          </p:nvPr>
        </p:nvSpPr>
        <p:spPr/>
        <p:txBody>
          <a:bodyPr/>
          <a:lstStyle/>
          <a:p>
            <a:r>
              <a:rPr lang="en-IN" dirty="0"/>
              <a:t>C# Basics.. </a:t>
            </a:r>
          </a:p>
        </p:txBody>
      </p:sp>
      <p:sp>
        <p:nvSpPr>
          <p:cNvPr id="3" name="Subtitle 2">
            <a:extLst>
              <a:ext uri="{FF2B5EF4-FFF2-40B4-BE49-F238E27FC236}">
                <a16:creationId xmlns:a16="http://schemas.microsoft.com/office/drawing/2014/main" id="{D93C3659-63DA-EC84-E67C-B767F6E6C941}"/>
              </a:ext>
            </a:extLst>
          </p:cNvPr>
          <p:cNvSpPr>
            <a:spLocks noGrp="1"/>
          </p:cNvSpPr>
          <p:nvPr>
            <p:ph type="subTitle" idx="1"/>
          </p:nvPr>
        </p:nvSpPr>
        <p:spPr/>
        <p:txBody>
          <a:bodyPr/>
          <a:lstStyle/>
          <a:p>
            <a:r>
              <a:rPr lang="en-IN" dirty="0"/>
              <a:t>By </a:t>
            </a:r>
            <a:r>
              <a:rPr lang="en-IN" dirty="0" err="1"/>
              <a:t>ishav</a:t>
            </a:r>
            <a:endParaRPr lang="en-IN" dirty="0"/>
          </a:p>
        </p:txBody>
      </p:sp>
    </p:spTree>
    <p:extLst>
      <p:ext uri="{BB962C8B-B14F-4D97-AF65-F5344CB8AC3E}">
        <p14:creationId xmlns:p14="http://schemas.microsoft.com/office/powerpoint/2010/main" val="2038602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D63B-45BD-B28A-8033-7183A03A9074}"/>
              </a:ext>
            </a:extLst>
          </p:cNvPr>
          <p:cNvSpPr>
            <a:spLocks noGrp="1"/>
          </p:cNvSpPr>
          <p:nvPr>
            <p:ph type="title"/>
          </p:nvPr>
        </p:nvSpPr>
        <p:spPr/>
        <p:txBody>
          <a:bodyPr/>
          <a:lstStyle/>
          <a:p>
            <a:r>
              <a:rPr lang="en-IN" dirty="0"/>
              <a:t>Principle 2: Execution	</a:t>
            </a:r>
          </a:p>
        </p:txBody>
      </p:sp>
      <p:sp>
        <p:nvSpPr>
          <p:cNvPr id="3" name="Content Placeholder 2">
            <a:extLst>
              <a:ext uri="{FF2B5EF4-FFF2-40B4-BE49-F238E27FC236}">
                <a16:creationId xmlns:a16="http://schemas.microsoft.com/office/drawing/2014/main" id="{D4896522-A952-9D4E-9381-DC4318E2694A}"/>
              </a:ext>
            </a:extLst>
          </p:cNvPr>
          <p:cNvSpPr>
            <a:spLocks noGrp="1"/>
          </p:cNvSpPr>
          <p:nvPr>
            <p:ph idx="1"/>
          </p:nvPr>
        </p:nvSpPr>
        <p:spPr/>
        <p:txBody>
          <a:bodyPr/>
          <a:lstStyle/>
          <a:p>
            <a:r>
              <a:rPr lang="en-IN" dirty="0"/>
              <a:t>Need to Add steps here, after understanding</a:t>
            </a:r>
          </a:p>
          <a:p>
            <a:endParaRPr lang="en-IN" dirty="0"/>
          </a:p>
        </p:txBody>
      </p:sp>
    </p:spTree>
    <p:extLst>
      <p:ext uri="{BB962C8B-B14F-4D97-AF65-F5344CB8AC3E}">
        <p14:creationId xmlns:p14="http://schemas.microsoft.com/office/powerpoint/2010/main" val="9226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9784-8BC7-20A8-8AE7-45DE7510E6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33360F-A7AC-1EAE-978E-E56014C2380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5D33B10-62B3-F41E-E012-8C5147763422}"/>
              </a:ext>
            </a:extLst>
          </p:cNvPr>
          <p:cNvPicPr>
            <a:picLocks noChangeAspect="1"/>
          </p:cNvPicPr>
          <p:nvPr/>
        </p:nvPicPr>
        <p:blipFill>
          <a:blip r:embed="rId2"/>
          <a:stretch>
            <a:fillRect/>
          </a:stretch>
        </p:blipFill>
        <p:spPr>
          <a:xfrm>
            <a:off x="1866309" y="604443"/>
            <a:ext cx="8459381" cy="5649113"/>
          </a:xfrm>
          <a:prstGeom prst="rect">
            <a:avLst/>
          </a:prstGeom>
        </p:spPr>
      </p:pic>
    </p:spTree>
    <p:extLst>
      <p:ext uri="{BB962C8B-B14F-4D97-AF65-F5344CB8AC3E}">
        <p14:creationId xmlns:p14="http://schemas.microsoft.com/office/powerpoint/2010/main" val="192566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E00-B9E1-74BA-35BD-9E98C5C649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BA5AD6-435A-DB59-63A3-A5726D123560}"/>
              </a:ext>
            </a:extLst>
          </p:cNvPr>
          <p:cNvSpPr>
            <a:spLocks noGrp="1"/>
          </p:cNvSpPr>
          <p:nvPr>
            <p:ph idx="1"/>
          </p:nvPr>
        </p:nvSpPr>
        <p:spPr/>
        <p:txBody>
          <a:bodyPr/>
          <a:lstStyle/>
          <a:p>
            <a:r>
              <a:rPr lang="en-IN" dirty="0"/>
              <a:t>		List&lt;int&gt; scores = [1, 2, 3, 4];  -- &gt; VALID DECLARATION</a:t>
            </a:r>
          </a:p>
          <a:p>
            <a:endParaRPr lang="en-IN" dirty="0"/>
          </a:p>
          <a:p>
            <a:endParaRPr lang="en-IN" dirty="0"/>
          </a:p>
        </p:txBody>
      </p:sp>
    </p:spTree>
    <p:extLst>
      <p:ext uri="{BB962C8B-B14F-4D97-AF65-F5344CB8AC3E}">
        <p14:creationId xmlns:p14="http://schemas.microsoft.com/office/powerpoint/2010/main" val="297013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0F0E-C624-46CF-247E-90AB7C871B76}"/>
              </a:ext>
            </a:extLst>
          </p:cNvPr>
          <p:cNvSpPr>
            <a:spLocks noGrp="1"/>
          </p:cNvSpPr>
          <p:nvPr>
            <p:ph type="title"/>
          </p:nvPr>
        </p:nvSpPr>
        <p:spPr/>
        <p:txBody>
          <a:bodyPr/>
          <a:lstStyle/>
          <a:p>
            <a:r>
              <a:rPr lang="en-IN" dirty="0" err="1"/>
              <a:t>ArrayList</a:t>
            </a:r>
            <a:endParaRPr lang="en-IN" dirty="0"/>
          </a:p>
        </p:txBody>
      </p:sp>
      <p:sp>
        <p:nvSpPr>
          <p:cNvPr id="3" name="Content Placeholder 2">
            <a:extLst>
              <a:ext uri="{FF2B5EF4-FFF2-40B4-BE49-F238E27FC236}">
                <a16:creationId xmlns:a16="http://schemas.microsoft.com/office/drawing/2014/main" id="{C2D88667-6775-247B-6554-5CF0073B3B3C}"/>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C2053347-90C4-98C3-A0A1-EA2D74DE85D5}"/>
              </a:ext>
            </a:extLst>
          </p:cNvPr>
          <p:cNvPicPr>
            <a:picLocks noChangeAspect="1"/>
          </p:cNvPicPr>
          <p:nvPr/>
        </p:nvPicPr>
        <p:blipFill>
          <a:blip r:embed="rId2"/>
          <a:stretch>
            <a:fillRect/>
          </a:stretch>
        </p:blipFill>
        <p:spPr>
          <a:xfrm>
            <a:off x="838200" y="1690688"/>
            <a:ext cx="4344006" cy="1743318"/>
          </a:xfrm>
          <a:prstGeom prst="rect">
            <a:avLst/>
          </a:prstGeom>
        </p:spPr>
      </p:pic>
      <p:pic>
        <p:nvPicPr>
          <p:cNvPr id="9" name="Picture 8">
            <a:extLst>
              <a:ext uri="{FF2B5EF4-FFF2-40B4-BE49-F238E27FC236}">
                <a16:creationId xmlns:a16="http://schemas.microsoft.com/office/drawing/2014/main" id="{847E69CB-499F-7E69-EBF1-BFE946E2143E}"/>
              </a:ext>
            </a:extLst>
          </p:cNvPr>
          <p:cNvPicPr>
            <a:picLocks noChangeAspect="1"/>
          </p:cNvPicPr>
          <p:nvPr/>
        </p:nvPicPr>
        <p:blipFill>
          <a:blip r:embed="rId3"/>
          <a:stretch>
            <a:fillRect/>
          </a:stretch>
        </p:blipFill>
        <p:spPr>
          <a:xfrm>
            <a:off x="838200" y="4001294"/>
            <a:ext cx="7954485" cy="1981477"/>
          </a:xfrm>
          <a:prstGeom prst="rect">
            <a:avLst/>
          </a:prstGeom>
        </p:spPr>
      </p:pic>
      <p:sp>
        <p:nvSpPr>
          <p:cNvPr id="10" name="TextBox 9">
            <a:extLst>
              <a:ext uri="{FF2B5EF4-FFF2-40B4-BE49-F238E27FC236}">
                <a16:creationId xmlns:a16="http://schemas.microsoft.com/office/drawing/2014/main" id="{21A7B2B3-1D27-8C75-DD58-60BBCE39D351}"/>
              </a:ext>
            </a:extLst>
          </p:cNvPr>
          <p:cNvSpPr txBox="1"/>
          <p:nvPr/>
        </p:nvSpPr>
        <p:spPr>
          <a:xfrm>
            <a:off x="6999514" y="1690688"/>
            <a:ext cx="4873257" cy="1477328"/>
          </a:xfrm>
          <a:prstGeom prst="rect">
            <a:avLst/>
          </a:prstGeom>
          <a:noFill/>
        </p:spPr>
        <p:txBody>
          <a:bodyPr wrap="none" rtlCol="0">
            <a:spAutoFit/>
          </a:bodyPr>
          <a:lstStyle/>
          <a:p>
            <a:r>
              <a:rPr lang="en-IN" dirty="0"/>
              <a:t>Doubts: var vs </a:t>
            </a:r>
            <a:r>
              <a:rPr lang="en-IN" dirty="0" err="1"/>
              <a:t>ArrayList</a:t>
            </a:r>
            <a:r>
              <a:rPr lang="en-IN" dirty="0"/>
              <a:t> declaration</a:t>
            </a:r>
          </a:p>
          <a:p>
            <a:endParaRPr lang="en-IN" dirty="0"/>
          </a:p>
          <a:p>
            <a:r>
              <a:rPr lang="en-IN" dirty="0"/>
              <a:t>Why we always dynamically create a list in </a:t>
            </a:r>
            <a:r>
              <a:rPr lang="en-IN" dirty="0" err="1"/>
              <a:t>csharp</a:t>
            </a:r>
            <a:r>
              <a:rPr lang="en-IN" dirty="0"/>
              <a:t>.</a:t>
            </a:r>
          </a:p>
          <a:p>
            <a:r>
              <a:rPr lang="en-IN" dirty="0"/>
              <a:t>Does this get stored in heap also like in </a:t>
            </a:r>
            <a:r>
              <a:rPr lang="en-IN" dirty="0" err="1"/>
              <a:t>c++</a:t>
            </a:r>
            <a:r>
              <a:rPr lang="en-IN" dirty="0"/>
              <a:t>?</a:t>
            </a:r>
          </a:p>
          <a:p>
            <a:endParaRPr lang="en-IN" dirty="0"/>
          </a:p>
        </p:txBody>
      </p:sp>
    </p:spTree>
    <p:extLst>
      <p:ext uri="{BB962C8B-B14F-4D97-AF65-F5344CB8AC3E}">
        <p14:creationId xmlns:p14="http://schemas.microsoft.com/office/powerpoint/2010/main" val="115422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C711-84D1-CF19-DF11-86609BF811C7}"/>
              </a:ext>
            </a:extLst>
          </p:cNvPr>
          <p:cNvSpPr>
            <a:spLocks noGrp="1"/>
          </p:cNvSpPr>
          <p:nvPr>
            <p:ph type="title"/>
          </p:nvPr>
        </p:nvSpPr>
        <p:spPr/>
        <p:txBody>
          <a:bodyPr/>
          <a:lstStyle/>
          <a:p>
            <a:r>
              <a:rPr lang="en-IN" dirty="0"/>
              <a:t>Stack&lt;int&gt;</a:t>
            </a:r>
          </a:p>
        </p:txBody>
      </p:sp>
      <p:pic>
        <p:nvPicPr>
          <p:cNvPr id="5" name="Content Placeholder 4">
            <a:extLst>
              <a:ext uri="{FF2B5EF4-FFF2-40B4-BE49-F238E27FC236}">
                <a16:creationId xmlns:a16="http://schemas.microsoft.com/office/drawing/2014/main" id="{4476FDF4-A82B-821C-D83C-91E3AD16ED04}"/>
              </a:ext>
            </a:extLst>
          </p:cNvPr>
          <p:cNvPicPr>
            <a:picLocks noGrp="1" noChangeAspect="1"/>
          </p:cNvPicPr>
          <p:nvPr>
            <p:ph idx="1"/>
          </p:nvPr>
        </p:nvPicPr>
        <p:blipFill>
          <a:blip r:embed="rId2"/>
          <a:stretch>
            <a:fillRect/>
          </a:stretch>
        </p:blipFill>
        <p:spPr>
          <a:xfrm>
            <a:off x="2871337" y="4642893"/>
            <a:ext cx="5715798" cy="1743318"/>
          </a:xfrm>
        </p:spPr>
      </p:pic>
      <p:pic>
        <p:nvPicPr>
          <p:cNvPr id="7" name="Picture 6">
            <a:extLst>
              <a:ext uri="{FF2B5EF4-FFF2-40B4-BE49-F238E27FC236}">
                <a16:creationId xmlns:a16="http://schemas.microsoft.com/office/drawing/2014/main" id="{C7B0F220-EDE8-4DCC-D477-7508FEA42316}"/>
              </a:ext>
            </a:extLst>
          </p:cNvPr>
          <p:cNvPicPr>
            <a:picLocks noChangeAspect="1"/>
          </p:cNvPicPr>
          <p:nvPr/>
        </p:nvPicPr>
        <p:blipFill>
          <a:blip r:embed="rId3"/>
          <a:stretch>
            <a:fillRect/>
          </a:stretch>
        </p:blipFill>
        <p:spPr>
          <a:xfrm>
            <a:off x="3238101" y="1343448"/>
            <a:ext cx="4982270" cy="2657846"/>
          </a:xfrm>
          <a:prstGeom prst="rect">
            <a:avLst/>
          </a:prstGeom>
        </p:spPr>
      </p:pic>
      <p:sp>
        <p:nvSpPr>
          <p:cNvPr id="8" name="TextBox 7">
            <a:extLst>
              <a:ext uri="{FF2B5EF4-FFF2-40B4-BE49-F238E27FC236}">
                <a16:creationId xmlns:a16="http://schemas.microsoft.com/office/drawing/2014/main" id="{132A88FF-C91C-9A03-3497-2FB3E3C31C0D}"/>
              </a:ext>
            </a:extLst>
          </p:cNvPr>
          <p:cNvSpPr txBox="1"/>
          <p:nvPr/>
        </p:nvSpPr>
        <p:spPr>
          <a:xfrm>
            <a:off x="7285507" y="365125"/>
            <a:ext cx="4068293" cy="369332"/>
          </a:xfrm>
          <a:prstGeom prst="rect">
            <a:avLst/>
          </a:prstGeom>
          <a:noFill/>
        </p:spPr>
        <p:txBody>
          <a:bodyPr wrap="none" rtlCol="0">
            <a:spAutoFit/>
          </a:bodyPr>
          <a:lstStyle/>
          <a:p>
            <a:r>
              <a:rPr lang="en-IN" dirty="0" err="1"/>
              <a:t>Nullptr</a:t>
            </a:r>
            <a:r>
              <a:rPr lang="en-IN" dirty="0"/>
              <a:t> exception-&gt; nothing being </a:t>
            </a:r>
            <a:r>
              <a:rPr lang="en-IN" dirty="0" err="1"/>
              <a:t>alotted</a:t>
            </a:r>
            <a:endParaRPr lang="en-IN" dirty="0"/>
          </a:p>
        </p:txBody>
      </p:sp>
    </p:spTree>
    <p:extLst>
      <p:ext uri="{BB962C8B-B14F-4D97-AF65-F5344CB8AC3E}">
        <p14:creationId xmlns:p14="http://schemas.microsoft.com/office/powerpoint/2010/main" val="237471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39F2-56CF-48DC-AA6C-212CBA950211}"/>
              </a:ext>
            </a:extLst>
          </p:cNvPr>
          <p:cNvSpPr>
            <a:spLocks noGrp="1"/>
          </p:cNvSpPr>
          <p:nvPr>
            <p:ph type="title"/>
          </p:nvPr>
        </p:nvSpPr>
        <p:spPr/>
        <p:txBody>
          <a:bodyPr/>
          <a:lstStyle/>
          <a:p>
            <a:r>
              <a:rPr lang="en-IN" dirty="0"/>
              <a:t>Queue&lt;int&gt;</a:t>
            </a:r>
          </a:p>
        </p:txBody>
      </p:sp>
      <p:sp>
        <p:nvSpPr>
          <p:cNvPr id="3" name="Content Placeholder 2">
            <a:extLst>
              <a:ext uri="{FF2B5EF4-FFF2-40B4-BE49-F238E27FC236}">
                <a16:creationId xmlns:a16="http://schemas.microsoft.com/office/drawing/2014/main" id="{55AC1EDF-9001-6739-D835-ADA71461C70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68D1D2B-EA90-CA27-99CD-A45DF4ABFBAD}"/>
              </a:ext>
            </a:extLst>
          </p:cNvPr>
          <p:cNvPicPr>
            <a:picLocks noChangeAspect="1"/>
          </p:cNvPicPr>
          <p:nvPr/>
        </p:nvPicPr>
        <p:blipFill>
          <a:blip r:embed="rId2"/>
          <a:stretch>
            <a:fillRect/>
          </a:stretch>
        </p:blipFill>
        <p:spPr>
          <a:xfrm>
            <a:off x="3304828" y="1825625"/>
            <a:ext cx="4972744" cy="2210108"/>
          </a:xfrm>
          <a:prstGeom prst="rect">
            <a:avLst/>
          </a:prstGeom>
        </p:spPr>
      </p:pic>
      <p:pic>
        <p:nvPicPr>
          <p:cNvPr id="7" name="Picture 6">
            <a:extLst>
              <a:ext uri="{FF2B5EF4-FFF2-40B4-BE49-F238E27FC236}">
                <a16:creationId xmlns:a16="http://schemas.microsoft.com/office/drawing/2014/main" id="{5D5CE398-7E09-3CAD-F4D2-25B94D818200}"/>
              </a:ext>
            </a:extLst>
          </p:cNvPr>
          <p:cNvPicPr>
            <a:picLocks noChangeAspect="1"/>
          </p:cNvPicPr>
          <p:nvPr/>
        </p:nvPicPr>
        <p:blipFill>
          <a:blip r:embed="rId3"/>
          <a:stretch>
            <a:fillRect/>
          </a:stretch>
        </p:blipFill>
        <p:spPr>
          <a:xfrm>
            <a:off x="3304828" y="4767066"/>
            <a:ext cx="4972744" cy="1409897"/>
          </a:xfrm>
          <a:prstGeom prst="rect">
            <a:avLst/>
          </a:prstGeom>
        </p:spPr>
      </p:pic>
    </p:spTree>
    <p:extLst>
      <p:ext uri="{BB962C8B-B14F-4D97-AF65-F5344CB8AC3E}">
        <p14:creationId xmlns:p14="http://schemas.microsoft.com/office/powerpoint/2010/main" val="119300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67CA-BFF2-60C9-3511-E42C07ED8F51}"/>
              </a:ext>
            </a:extLst>
          </p:cNvPr>
          <p:cNvSpPr>
            <a:spLocks noGrp="1"/>
          </p:cNvSpPr>
          <p:nvPr>
            <p:ph type="title"/>
          </p:nvPr>
        </p:nvSpPr>
        <p:spPr/>
        <p:txBody>
          <a:bodyPr/>
          <a:lstStyle/>
          <a:p>
            <a:r>
              <a:rPr lang="en-IN" dirty="0"/>
              <a:t>Collections..</a:t>
            </a:r>
          </a:p>
        </p:txBody>
      </p:sp>
      <p:sp>
        <p:nvSpPr>
          <p:cNvPr id="3" name="Content Placeholder 2">
            <a:extLst>
              <a:ext uri="{FF2B5EF4-FFF2-40B4-BE49-F238E27FC236}">
                <a16:creationId xmlns:a16="http://schemas.microsoft.com/office/drawing/2014/main" id="{3E8EDCE6-37E6-0A73-332D-40B4E8DEA609}"/>
              </a:ext>
            </a:extLst>
          </p:cNvPr>
          <p:cNvSpPr>
            <a:spLocks noGrp="1"/>
          </p:cNvSpPr>
          <p:nvPr>
            <p:ph idx="1"/>
          </p:nvPr>
        </p:nvSpPr>
        <p:spPr/>
        <p:txBody>
          <a:bodyPr/>
          <a:lstStyle/>
          <a:p>
            <a:r>
              <a:rPr lang="en-US" b="0" i="0" dirty="0">
                <a:effectLst/>
                <a:latin typeface="Google Sans"/>
              </a:rPr>
              <a:t>Collections in C# are </a:t>
            </a:r>
            <a:r>
              <a:rPr lang="en-US" dirty="0"/>
              <a:t>specialized classes that store objects or values in a series.</a:t>
            </a:r>
          </a:p>
          <a:p>
            <a:r>
              <a:rPr lang="en-US" dirty="0"/>
              <a:t>They are used to modify, store, and organize comparable data more effectively. Collections are fully indexable, meaning that their members can be accessed by passing an integer value in square brackets.</a:t>
            </a:r>
            <a:endParaRPr lang="en-IN" dirty="0"/>
          </a:p>
        </p:txBody>
      </p:sp>
    </p:spTree>
    <p:extLst>
      <p:ext uri="{BB962C8B-B14F-4D97-AF65-F5344CB8AC3E}">
        <p14:creationId xmlns:p14="http://schemas.microsoft.com/office/powerpoint/2010/main" val="5014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7D2C-2BBD-73A1-3EC2-B1E35EB5FF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E09695-50F5-5F28-FA89-B33C7F6EE7A1}"/>
              </a:ext>
            </a:extLst>
          </p:cNvPr>
          <p:cNvSpPr>
            <a:spLocks noGrp="1"/>
          </p:cNvSpPr>
          <p:nvPr>
            <p:ph idx="1"/>
          </p:nvPr>
        </p:nvSpPr>
        <p:spPr/>
        <p:txBody>
          <a:bodyPr/>
          <a:lstStyle/>
          <a:p>
            <a:r>
              <a:rPr lang="en-US" dirty="0"/>
              <a:t>List&lt;T&gt; is a generic class. It supports storing values of a specific type without casting to or from object (which would have incurred boxing/unboxing overhead when T is a value type in the </a:t>
            </a:r>
            <a:r>
              <a:rPr lang="en-US" dirty="0" err="1"/>
              <a:t>ArrayList</a:t>
            </a:r>
            <a:r>
              <a:rPr lang="en-US" dirty="0"/>
              <a:t> case). </a:t>
            </a:r>
            <a:r>
              <a:rPr lang="en-US" dirty="0" err="1"/>
              <a:t>ArrayList</a:t>
            </a:r>
            <a:r>
              <a:rPr lang="en-US" dirty="0"/>
              <a:t> simply stores </a:t>
            </a:r>
            <a:r>
              <a:rPr lang="en-US" b="1" dirty="0"/>
              <a:t>object</a:t>
            </a:r>
            <a:r>
              <a:rPr lang="en-US" dirty="0"/>
              <a:t> references. As a generic collection, List&lt;T&gt; implements the generic </a:t>
            </a:r>
            <a:r>
              <a:rPr lang="en-US" dirty="0" err="1"/>
              <a:t>IEnumerable</a:t>
            </a:r>
            <a:r>
              <a:rPr lang="en-US" dirty="0"/>
              <a:t>&lt;T&gt; interface and can be used easily in LINQ (without requiring any Cast or </a:t>
            </a:r>
            <a:r>
              <a:rPr lang="en-US" dirty="0" err="1"/>
              <a:t>OfType</a:t>
            </a:r>
            <a:r>
              <a:rPr lang="en-US" dirty="0"/>
              <a:t> call).</a:t>
            </a:r>
          </a:p>
          <a:p>
            <a:endParaRPr lang="en-US" dirty="0"/>
          </a:p>
          <a:p>
            <a:endParaRPr lang="en-IN" dirty="0"/>
          </a:p>
        </p:txBody>
      </p:sp>
    </p:spTree>
    <p:extLst>
      <p:ext uri="{BB962C8B-B14F-4D97-AF65-F5344CB8AC3E}">
        <p14:creationId xmlns:p14="http://schemas.microsoft.com/office/powerpoint/2010/main" val="139529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C06B-49D5-FAF8-8F85-BCB10D803A98}"/>
              </a:ext>
            </a:extLst>
          </p:cNvPr>
          <p:cNvSpPr>
            <a:spLocks noGrp="1"/>
          </p:cNvSpPr>
          <p:nvPr>
            <p:ph type="title"/>
          </p:nvPr>
        </p:nvSpPr>
        <p:spPr/>
        <p:txBody>
          <a:bodyPr/>
          <a:lstStyle/>
          <a:p>
            <a:r>
              <a:rPr lang="en-IN" dirty="0" err="1"/>
              <a:t>IEnumerable</a:t>
            </a:r>
            <a:r>
              <a:rPr lang="en-IN" dirty="0"/>
              <a:t>&lt;T&gt; interface &amp; LINQ</a:t>
            </a:r>
          </a:p>
        </p:txBody>
      </p:sp>
      <p:sp>
        <p:nvSpPr>
          <p:cNvPr id="3" name="Content Placeholder 2">
            <a:extLst>
              <a:ext uri="{FF2B5EF4-FFF2-40B4-BE49-F238E27FC236}">
                <a16:creationId xmlns:a16="http://schemas.microsoft.com/office/drawing/2014/main" id="{E5264C28-BAAE-3D0C-1506-312E9B79E0EA}"/>
              </a:ext>
            </a:extLst>
          </p:cNvPr>
          <p:cNvSpPr>
            <a:spLocks noGrp="1"/>
          </p:cNvSpPr>
          <p:nvPr>
            <p:ph idx="1"/>
          </p:nvPr>
        </p:nvSpPr>
        <p:spPr/>
        <p:txBody>
          <a:bodyPr/>
          <a:lstStyle/>
          <a:p>
            <a:r>
              <a:rPr lang="en-IN" dirty="0" err="1"/>
              <a:t>Linq</a:t>
            </a:r>
            <a:r>
              <a:rPr lang="en-IN" dirty="0"/>
              <a:t> helps to query data as simple strings.</a:t>
            </a:r>
          </a:p>
          <a:p>
            <a:endParaRPr lang="en-IN" dirty="0"/>
          </a:p>
        </p:txBody>
      </p:sp>
      <p:sp>
        <p:nvSpPr>
          <p:cNvPr id="4" name="Rectangle 1">
            <a:extLst>
              <a:ext uri="{FF2B5EF4-FFF2-40B4-BE49-F238E27FC236}">
                <a16:creationId xmlns:a16="http://schemas.microsoft.com/office/drawing/2014/main" id="{B7475EC9-A436-ECF6-3912-05ECAEAAD3F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C0D0E"/>
                </a:solidFill>
                <a:effectLst/>
                <a:latin typeface="var(--ff-mono)"/>
              </a:rPr>
              <a:t>IEnumerable&lt;T&gt;</a:t>
            </a:r>
            <a:r>
              <a:rPr kumimoji="0" lang="en-US" altLang="en-US" sz="1100" b="0" i="0" u="none" strike="noStrike" cap="none" normalizeH="0" baseline="0">
                <a:ln>
                  <a:noFill/>
                </a:ln>
                <a:solidFill>
                  <a:srgbClr val="0C0D0E"/>
                </a:solidFill>
                <a:effectLst/>
                <a:latin typeface="-apple-system"/>
              </a:rPr>
              <a:t> interface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CE676EF-0D28-1647-47A7-07CF06AD97BC}"/>
              </a:ext>
            </a:extLst>
          </p:cNvPr>
          <p:cNvPicPr>
            <a:picLocks noChangeAspect="1"/>
          </p:cNvPicPr>
          <p:nvPr/>
        </p:nvPicPr>
        <p:blipFill>
          <a:blip r:embed="rId2"/>
          <a:stretch>
            <a:fillRect/>
          </a:stretch>
        </p:blipFill>
        <p:spPr>
          <a:xfrm>
            <a:off x="1133733" y="2329234"/>
            <a:ext cx="6049219" cy="4420217"/>
          </a:xfrm>
          <a:prstGeom prst="rect">
            <a:avLst/>
          </a:prstGeom>
        </p:spPr>
      </p:pic>
    </p:spTree>
    <p:extLst>
      <p:ext uri="{BB962C8B-B14F-4D97-AF65-F5344CB8AC3E}">
        <p14:creationId xmlns:p14="http://schemas.microsoft.com/office/powerpoint/2010/main" val="234437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BB9A5-4992-4EA6-AA23-9AD37185B59F}"/>
              </a:ext>
            </a:extLst>
          </p:cNvPr>
          <p:cNvSpPr>
            <a:spLocks noGrp="1"/>
          </p:cNvSpPr>
          <p:nvPr>
            <p:ph type="title"/>
          </p:nvPr>
        </p:nvSpPr>
        <p:spPr>
          <a:xfrm>
            <a:off x="630936" y="639520"/>
            <a:ext cx="3429000" cy="1719072"/>
          </a:xfrm>
        </p:spPr>
        <p:txBody>
          <a:bodyPr anchor="b">
            <a:normAutofit/>
          </a:bodyPr>
          <a:lstStyle/>
          <a:p>
            <a:endParaRPr lang="en-IN" sz="54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D7B0CB-6C00-9C72-E25F-14FEB7EBDC73}"/>
              </a:ext>
            </a:extLst>
          </p:cNvPr>
          <p:cNvSpPr>
            <a:spLocks noGrp="1"/>
          </p:cNvSpPr>
          <p:nvPr>
            <p:ph idx="1"/>
          </p:nvPr>
        </p:nvSpPr>
        <p:spPr>
          <a:xfrm>
            <a:off x="630936" y="2807208"/>
            <a:ext cx="3429000" cy="3410712"/>
          </a:xfrm>
        </p:spPr>
        <p:txBody>
          <a:bodyPr anchor="t">
            <a:normAutofit/>
          </a:bodyPr>
          <a:lstStyle/>
          <a:p>
            <a:r>
              <a:rPr lang="en-IN" sz="2200" dirty="0" err="1"/>
              <a:t>Linq</a:t>
            </a:r>
            <a:r>
              <a:rPr lang="en-IN" sz="2200" dirty="0"/>
              <a:t> can be used for imperative programming similar to SQL.</a:t>
            </a:r>
          </a:p>
        </p:txBody>
      </p:sp>
      <p:pic>
        <p:nvPicPr>
          <p:cNvPr id="5" name="Picture 4">
            <a:extLst>
              <a:ext uri="{FF2B5EF4-FFF2-40B4-BE49-F238E27FC236}">
                <a16:creationId xmlns:a16="http://schemas.microsoft.com/office/drawing/2014/main" id="{7CFA5FF3-D38A-7D7B-02B4-3F89DD3DD67B}"/>
              </a:ext>
            </a:extLst>
          </p:cNvPr>
          <p:cNvPicPr>
            <a:picLocks noChangeAspect="1"/>
          </p:cNvPicPr>
          <p:nvPr/>
        </p:nvPicPr>
        <p:blipFill>
          <a:blip r:embed="rId2"/>
          <a:stretch>
            <a:fillRect/>
          </a:stretch>
        </p:blipFill>
        <p:spPr>
          <a:xfrm>
            <a:off x="4654296" y="710660"/>
            <a:ext cx="6903720" cy="5436679"/>
          </a:xfrm>
          <a:prstGeom prst="rect">
            <a:avLst/>
          </a:prstGeom>
        </p:spPr>
      </p:pic>
    </p:spTree>
    <p:extLst>
      <p:ext uri="{BB962C8B-B14F-4D97-AF65-F5344CB8AC3E}">
        <p14:creationId xmlns:p14="http://schemas.microsoft.com/office/powerpoint/2010/main" val="228162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AC3D-97B1-28D4-E8C0-ED2A131C10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1F4A88-9432-7C85-6566-1598856E8A3E}"/>
              </a:ext>
            </a:extLst>
          </p:cNvPr>
          <p:cNvSpPr>
            <a:spLocks noGrp="1"/>
          </p:cNvSpPr>
          <p:nvPr>
            <p:ph idx="1"/>
          </p:nvPr>
        </p:nvSpPr>
        <p:spPr/>
        <p:txBody>
          <a:bodyPr>
            <a:normAutofit lnSpcReduction="10000"/>
          </a:bodyPr>
          <a:lstStyle/>
          <a:p>
            <a:r>
              <a:rPr lang="en-IN" b="0" i="0" dirty="0" err="1">
                <a:solidFill>
                  <a:srgbClr val="000000"/>
                </a:solidFill>
                <a:effectLst/>
                <a:latin typeface="Consolas" panose="020B0609020204030204" pitchFamily="49" charset="0"/>
              </a:rPr>
              <a:t>System.Collections.Generic</a:t>
            </a:r>
            <a:endParaRPr lang="en-IN" b="0" i="0" dirty="0">
              <a:solidFill>
                <a:srgbClr val="000000"/>
              </a:solidFill>
              <a:effectLst/>
              <a:latin typeface="Consolas" panose="020B0609020204030204" pitchFamily="49" charset="0"/>
            </a:endParaRPr>
          </a:p>
          <a:p>
            <a:r>
              <a:rPr lang="en-IN" b="0" i="0" dirty="0" err="1">
                <a:solidFill>
                  <a:srgbClr val="000000"/>
                </a:solidFill>
                <a:effectLst/>
                <a:latin typeface="Consolas" panose="020B0609020204030204" pitchFamily="49" charset="0"/>
              </a:rPr>
              <a:t>System.Collections</a:t>
            </a:r>
            <a:r>
              <a:rPr lang="en-IN" b="0" i="0" dirty="0">
                <a:solidFill>
                  <a:srgbClr val="000000"/>
                </a:solidFill>
                <a:effectLst/>
                <a:latin typeface="Consolas" panose="020B0609020204030204" pitchFamily="49" charset="0"/>
              </a:rPr>
              <a:t>  (Mainly Used in Older versions – stores object references &amp; need to typecast as well.) </a:t>
            </a:r>
          </a:p>
          <a:p>
            <a:r>
              <a:rPr lang="en-IN" b="1" i="0" dirty="0" err="1">
                <a:solidFill>
                  <a:srgbClr val="273239"/>
                </a:solidFill>
                <a:effectLst/>
                <a:latin typeface="Nunito" panose="020F0502020204030204" pitchFamily="2" charset="0"/>
              </a:rPr>
              <a:t>System.Collections.Concurrent</a:t>
            </a:r>
            <a:r>
              <a:rPr lang="en-IN" b="1" i="0" dirty="0">
                <a:solidFill>
                  <a:srgbClr val="273239"/>
                </a:solidFill>
                <a:effectLst/>
                <a:latin typeface="Nunito" panose="020F0502020204030204" pitchFamily="2" charset="0"/>
              </a:rPr>
              <a:t> </a:t>
            </a:r>
          </a:p>
          <a:p>
            <a:pPr lvl="1"/>
            <a:r>
              <a:rPr lang="en-US" b="1" i="0" dirty="0">
                <a:solidFill>
                  <a:srgbClr val="273239"/>
                </a:solidFill>
                <a:effectLst/>
                <a:latin typeface="Nunito" panose="020F0502020204030204" pitchFamily="2" charset="0"/>
              </a:rPr>
              <a:t>provides various threads-safe collection classes </a:t>
            </a:r>
            <a:endParaRPr lang="en-IN" b="1" i="0" dirty="0">
              <a:solidFill>
                <a:srgbClr val="273239"/>
              </a:solidFill>
              <a:effectLst/>
              <a:latin typeface="Nunito" panose="020F0502020204030204" pitchFamily="2" charset="0"/>
            </a:endParaRPr>
          </a:p>
          <a:p>
            <a:endParaRPr lang="en-IN" b="0" i="0" dirty="0">
              <a:solidFill>
                <a:srgbClr val="273239"/>
              </a:solidFill>
              <a:effectLst/>
              <a:latin typeface="Courier New" panose="02070309020205020404" pitchFamily="49" charset="0"/>
            </a:endParaRPr>
          </a:p>
          <a:p>
            <a:r>
              <a:rPr lang="en-IN" b="0" i="0" dirty="0" err="1">
                <a:solidFill>
                  <a:srgbClr val="273239"/>
                </a:solidFill>
                <a:effectLst/>
                <a:latin typeface="Courier New" panose="02070309020205020404" pitchFamily="49" charset="0"/>
              </a:rPr>
              <a:t>System.Collections.Specialized</a:t>
            </a:r>
            <a:r>
              <a:rPr lang="en-IN" b="0" i="0" dirty="0">
                <a:solidFill>
                  <a:srgbClr val="273239"/>
                </a:solidFill>
                <a:effectLst/>
                <a:latin typeface="Courier New" panose="02070309020205020404" pitchFamily="49" charset="0"/>
              </a:rPr>
              <a:t>(</a:t>
            </a:r>
            <a:r>
              <a:rPr lang="en-US" b="0" i="0" dirty="0">
                <a:effectLst/>
                <a:latin typeface="arial" panose="020B0604020202020204" pitchFamily="34" charset="0"/>
              </a:rPr>
              <a:t>strongly-typed </a:t>
            </a:r>
            <a:r>
              <a:rPr lang="en-US" b="1" i="0" dirty="0">
                <a:effectLst/>
                <a:latin typeface="arial" panose="020B0604020202020204" pitchFamily="34" charset="0"/>
              </a:rPr>
              <a:t>collections</a:t>
            </a:r>
            <a:r>
              <a:rPr lang="en-US" b="0" i="0" dirty="0">
                <a:effectLst/>
                <a:latin typeface="arial" panose="020B0604020202020204" pitchFamily="34" charset="0"/>
              </a:rPr>
              <a:t>; for example, a linked list dictionary, a bit vector, and </a:t>
            </a:r>
            <a:r>
              <a:rPr lang="en-US" b="1" i="0" dirty="0">
                <a:effectLst/>
                <a:latin typeface="arial" panose="020B0604020202020204" pitchFamily="34" charset="0"/>
              </a:rPr>
              <a:t>collections</a:t>
            </a:r>
            <a:r>
              <a:rPr lang="en-US" b="0" i="0" dirty="0">
                <a:effectLst/>
                <a:latin typeface="arial" panose="020B0604020202020204" pitchFamily="34" charset="0"/>
              </a:rPr>
              <a:t> that contain only strings)</a:t>
            </a:r>
            <a:endParaRPr lang="en-IN" b="0" i="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207401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2D7D-C9DA-6B16-949A-EC1BE767BFBC}"/>
              </a:ext>
            </a:extLst>
          </p:cNvPr>
          <p:cNvSpPr>
            <a:spLocks noGrp="1"/>
          </p:cNvSpPr>
          <p:nvPr>
            <p:ph type="title"/>
          </p:nvPr>
        </p:nvSpPr>
        <p:spPr/>
        <p:txBody>
          <a:bodyPr/>
          <a:lstStyle/>
          <a:p>
            <a:r>
              <a:rPr lang="en-IN" dirty="0"/>
              <a:t>Generic</a:t>
            </a:r>
          </a:p>
        </p:txBody>
      </p:sp>
      <p:sp>
        <p:nvSpPr>
          <p:cNvPr id="3" name="Content Placeholder 2">
            <a:extLst>
              <a:ext uri="{FF2B5EF4-FFF2-40B4-BE49-F238E27FC236}">
                <a16:creationId xmlns:a16="http://schemas.microsoft.com/office/drawing/2014/main" id="{3AD2FF55-BE7C-A222-4D93-BA33DA28C22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F13A477-A011-7474-68CA-AB8DD7689B11}"/>
              </a:ext>
            </a:extLst>
          </p:cNvPr>
          <p:cNvPicPr>
            <a:picLocks noChangeAspect="1"/>
          </p:cNvPicPr>
          <p:nvPr/>
        </p:nvPicPr>
        <p:blipFill>
          <a:blip r:embed="rId2"/>
          <a:stretch>
            <a:fillRect/>
          </a:stretch>
        </p:blipFill>
        <p:spPr>
          <a:xfrm>
            <a:off x="1003688" y="1690688"/>
            <a:ext cx="1826598" cy="4644983"/>
          </a:xfrm>
          <a:prstGeom prst="rect">
            <a:avLst/>
          </a:prstGeom>
        </p:spPr>
      </p:pic>
      <p:sp>
        <p:nvSpPr>
          <p:cNvPr id="8" name="Title 1">
            <a:extLst>
              <a:ext uri="{FF2B5EF4-FFF2-40B4-BE49-F238E27FC236}">
                <a16:creationId xmlns:a16="http://schemas.microsoft.com/office/drawing/2014/main" id="{A2D42180-2D41-542B-7525-02B124D302D1}"/>
              </a:ext>
            </a:extLst>
          </p:cNvPr>
          <p:cNvSpPr txBox="1">
            <a:spLocks/>
          </p:cNvSpPr>
          <p:nvPr/>
        </p:nvSpPr>
        <p:spPr>
          <a:xfrm>
            <a:off x="6803571"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Non Generic</a:t>
            </a:r>
            <a:endParaRPr lang="en-IN" dirty="0"/>
          </a:p>
        </p:txBody>
      </p:sp>
      <p:pic>
        <p:nvPicPr>
          <p:cNvPr id="9" name="Content Placeholder 4">
            <a:extLst>
              <a:ext uri="{FF2B5EF4-FFF2-40B4-BE49-F238E27FC236}">
                <a16:creationId xmlns:a16="http://schemas.microsoft.com/office/drawing/2014/main" id="{207A8C3E-66EF-E4AF-7850-6E782F7767E9}"/>
              </a:ext>
            </a:extLst>
          </p:cNvPr>
          <p:cNvPicPr>
            <a:picLocks noChangeAspect="1"/>
          </p:cNvPicPr>
          <p:nvPr/>
        </p:nvPicPr>
        <p:blipFill>
          <a:blip r:embed="rId3"/>
          <a:stretch>
            <a:fillRect/>
          </a:stretch>
        </p:blipFill>
        <p:spPr>
          <a:xfrm>
            <a:off x="7373611" y="1485629"/>
            <a:ext cx="1428949" cy="3886742"/>
          </a:xfrm>
          <a:prstGeom prst="rect">
            <a:avLst/>
          </a:prstGeom>
        </p:spPr>
      </p:pic>
    </p:spTree>
    <p:extLst>
      <p:ext uri="{BB962C8B-B14F-4D97-AF65-F5344CB8AC3E}">
        <p14:creationId xmlns:p14="http://schemas.microsoft.com/office/powerpoint/2010/main" val="231284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FB93-C2BB-2E63-4741-C1984E1EBC38}"/>
              </a:ext>
            </a:extLst>
          </p:cNvPr>
          <p:cNvSpPr>
            <a:spLocks noGrp="1"/>
          </p:cNvSpPr>
          <p:nvPr>
            <p:ph type="title"/>
          </p:nvPr>
        </p:nvSpPr>
        <p:spPr/>
        <p:txBody>
          <a:bodyPr/>
          <a:lstStyle/>
          <a:p>
            <a:r>
              <a:rPr lang="en-IN" dirty="0" err="1"/>
              <a:t>Compliation</a:t>
            </a:r>
            <a:r>
              <a:rPr lang="en-IN" dirty="0"/>
              <a:t> in Java</a:t>
            </a:r>
          </a:p>
        </p:txBody>
      </p:sp>
      <p:sp>
        <p:nvSpPr>
          <p:cNvPr id="3" name="Content Placeholder 2">
            <a:extLst>
              <a:ext uri="{FF2B5EF4-FFF2-40B4-BE49-F238E27FC236}">
                <a16:creationId xmlns:a16="http://schemas.microsoft.com/office/drawing/2014/main" id="{41CE9D7B-F938-9AA6-6C2A-4989151D406D}"/>
              </a:ext>
            </a:extLst>
          </p:cNvPr>
          <p:cNvSpPr>
            <a:spLocks noGrp="1"/>
          </p:cNvSpPr>
          <p:nvPr>
            <p:ph idx="1"/>
          </p:nvPr>
        </p:nvSpPr>
        <p:spPr/>
        <p:txBody>
          <a:bodyPr/>
          <a:lstStyle/>
          <a:p>
            <a:r>
              <a:rPr lang="en-IN" dirty="0"/>
              <a:t>Being OS independent – two step execution model.</a:t>
            </a:r>
          </a:p>
          <a:p>
            <a:r>
              <a:rPr lang="en-IN" dirty="0"/>
              <a:t>1) First through OS independent compiler.</a:t>
            </a:r>
          </a:p>
          <a:p>
            <a:r>
              <a:rPr lang="en-IN" dirty="0"/>
              <a:t>2) In  virtual machine (JVM) – custom built for every OS</a:t>
            </a:r>
          </a:p>
          <a:p>
            <a:endParaRPr lang="en-IN" dirty="0"/>
          </a:p>
        </p:txBody>
      </p:sp>
    </p:spTree>
    <p:extLst>
      <p:ext uri="{BB962C8B-B14F-4D97-AF65-F5344CB8AC3E}">
        <p14:creationId xmlns:p14="http://schemas.microsoft.com/office/powerpoint/2010/main" val="15151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783A-0119-E413-835D-A4C4B553D4DE}"/>
              </a:ext>
            </a:extLst>
          </p:cNvPr>
          <p:cNvSpPr>
            <a:spLocks noGrp="1"/>
          </p:cNvSpPr>
          <p:nvPr>
            <p:ph type="title"/>
          </p:nvPr>
        </p:nvSpPr>
        <p:spPr/>
        <p:txBody>
          <a:bodyPr/>
          <a:lstStyle/>
          <a:p>
            <a:r>
              <a:rPr lang="en-IN" dirty="0"/>
              <a:t> Principle 1: Compilation</a:t>
            </a:r>
            <a:br>
              <a:rPr lang="en-IN" dirty="0"/>
            </a:br>
            <a:endParaRPr lang="en-IN" dirty="0"/>
          </a:p>
        </p:txBody>
      </p:sp>
      <p:sp>
        <p:nvSpPr>
          <p:cNvPr id="3" name="Content Placeholder 2">
            <a:extLst>
              <a:ext uri="{FF2B5EF4-FFF2-40B4-BE49-F238E27FC236}">
                <a16:creationId xmlns:a16="http://schemas.microsoft.com/office/drawing/2014/main" id="{C5EBE2DE-C469-D89E-F36E-9799513AE56D}"/>
              </a:ext>
            </a:extLst>
          </p:cNvPr>
          <p:cNvSpPr>
            <a:spLocks noGrp="1"/>
          </p:cNvSpPr>
          <p:nvPr>
            <p:ph idx="1"/>
          </p:nvPr>
        </p:nvSpPr>
        <p:spPr/>
        <p:txBody>
          <a:bodyPr/>
          <a:lstStyle/>
          <a:p>
            <a:r>
              <a:rPr lang="en-IN" dirty="0"/>
              <a:t>1) source code -&gt; machine – independent encoding (Bytecode)</a:t>
            </a:r>
          </a:p>
          <a:p>
            <a:r>
              <a:rPr lang="en-IN" dirty="0"/>
              <a:t>Step 1: Parse code using AST (abstract syntax trees)</a:t>
            </a:r>
          </a:p>
          <a:p>
            <a:endParaRPr lang="en-IN" dirty="0"/>
          </a:p>
          <a:p>
            <a:r>
              <a:rPr lang="en-IN" dirty="0"/>
              <a:t>https://www.geeksforgeeks.org/compilation-execution-java-program/</a:t>
            </a:r>
          </a:p>
        </p:txBody>
      </p:sp>
    </p:spTree>
    <p:extLst>
      <p:ext uri="{BB962C8B-B14F-4D97-AF65-F5344CB8AC3E}">
        <p14:creationId xmlns:p14="http://schemas.microsoft.com/office/powerpoint/2010/main" val="4196673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2022</TotalTime>
  <Words>390</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Arial</vt:lpstr>
      <vt:lpstr>Calibri</vt:lpstr>
      <vt:lpstr>Calibri Light</vt:lpstr>
      <vt:lpstr>Consolas</vt:lpstr>
      <vt:lpstr>Courier New</vt:lpstr>
      <vt:lpstr>Google Sans</vt:lpstr>
      <vt:lpstr>Nunito</vt:lpstr>
      <vt:lpstr>var(--ff-mono)</vt:lpstr>
      <vt:lpstr>Office Theme</vt:lpstr>
      <vt:lpstr>C# Basics.. </vt:lpstr>
      <vt:lpstr>Collections..</vt:lpstr>
      <vt:lpstr>PowerPoint Presentation</vt:lpstr>
      <vt:lpstr>IEnumerable&lt;T&gt; interface &amp; LINQ</vt:lpstr>
      <vt:lpstr>PowerPoint Presentation</vt:lpstr>
      <vt:lpstr>PowerPoint Presentation</vt:lpstr>
      <vt:lpstr>Generic</vt:lpstr>
      <vt:lpstr>Compliation in Java</vt:lpstr>
      <vt:lpstr> Principle 1: Compilation </vt:lpstr>
      <vt:lpstr>Principle 2: Execution </vt:lpstr>
      <vt:lpstr>PowerPoint Presentation</vt:lpstr>
      <vt:lpstr>PowerPoint Presentation</vt:lpstr>
      <vt:lpstr>ArrayList</vt:lpstr>
      <vt:lpstr>Stack&lt;int&gt;</vt:lpstr>
      <vt:lpstr>Queue&lt;int&gt;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Ishav Gupta</dc:creator>
  <cp:lastModifiedBy>Ishav Gupta</cp:lastModifiedBy>
  <cp:revision>1</cp:revision>
  <dcterms:created xsi:type="dcterms:W3CDTF">2024-05-02T01:50:41Z</dcterms:created>
  <dcterms:modified xsi:type="dcterms:W3CDTF">2024-05-03T11:32:51Z</dcterms:modified>
</cp:coreProperties>
</file>