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8E8F9-3540-4CB0-88CC-0D8E33187240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3B9C1-F28D-4D7C-AEC6-E864298B78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172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A001-DD14-D407-4935-15DBC701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31E5C-DFF6-1D26-E9B0-131FEB547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39179-3A8D-C34D-A636-9C4AED3D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33D4-3CB7-434B-BD07-5811F61FAA13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B80DE-3F39-EAA1-3AA0-58F139301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7AD58-C85B-D52A-9799-5F1FF561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447C-83C8-4BB5-B657-A6B50B456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07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4A8D-339F-B208-3809-74A0ED505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8B43E-F9EE-4910-0C19-132ADC112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D2AF6-81D6-52EC-C633-9D4288B0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33D4-3CB7-434B-BD07-5811F61FAA13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DAE7D-40EB-05F2-2556-6A6DF3CE7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478DF-7D51-1EE8-2911-1D7B22B0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447C-83C8-4BB5-B657-A6B50B456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66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FE19F-03EA-6DD7-1D20-F16D85719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330B0-B2A4-67CA-0D2D-8F330ED1C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1E05F-229F-F7D0-1231-B820F5D44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33D4-3CB7-434B-BD07-5811F61FAA13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4C5DF-4C6C-DE46-C29E-6AF7086B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73FE5-D3FC-8F1E-1ADD-5952477D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447C-83C8-4BB5-B657-A6B50B456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79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8AB09-D0E9-6100-6B26-E0F5F8C2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5D807-3D16-4DE0-D663-F11DD4AEE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2E001-09EA-EA1E-FB08-4CB24EC0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33D4-3CB7-434B-BD07-5811F61FAA13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24A22-36A9-C81C-B29C-FBBFB033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EF273-1CC4-AB9C-1438-F2FEF4303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447C-83C8-4BB5-B657-A6B50B456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708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EED5E-8613-88E4-A938-6FFBD9A2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8B320-3966-6C4A-5ABE-FA4BA20A1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21594-DC3D-0912-5C8A-C6FDD58D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33D4-3CB7-434B-BD07-5811F61FAA13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F37E5-F422-8DB0-049A-A2F5F9A0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64300-7224-8D62-AFA0-6B37229C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447C-83C8-4BB5-B657-A6B50B456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59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404A-9953-B60D-136B-2F531C91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3C706-3C25-AE7F-B553-071610E51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99B69-FF0A-76A1-0E36-540BFAC03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DFD85-0F94-6C2C-E8F3-ADC6690F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33D4-3CB7-434B-BD07-5811F61FAA13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09D90-DFBE-0DA5-03BA-A910AE98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7F0BA-976F-DAB0-2F79-2201FC5E3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447C-83C8-4BB5-B657-A6B50B456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6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E6F-91EA-A5D7-CCB1-0539283B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31C02-A56F-39BE-BE48-4CB90E9C5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074F0-F3E1-0D08-568A-EA7485451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131F4-0606-43E6-F213-DE7B2CD35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868743-3616-A959-2FD0-355A5B6D7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19675-531F-A736-9CBE-48875544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33D4-3CB7-434B-BD07-5811F61FAA13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8C5F5-7DA1-48E7-C5FA-5B00B58C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551196-7733-B226-5629-A410EB87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447C-83C8-4BB5-B657-A6B50B456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85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290D-6DE7-B600-06BA-2343EB041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6E80E-5D8E-20AB-0851-8C768891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33D4-3CB7-434B-BD07-5811F61FAA13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EB265F-91D4-5516-C35F-1AD9BE2F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DB44D-5EB5-6213-102F-1628FD45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447C-83C8-4BB5-B657-A6B50B456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58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E8742-FF7C-52A9-32D1-EED58DEF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33D4-3CB7-434B-BD07-5811F61FAA13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FD048-5FAB-4093-B1B4-ADA2B3BC5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EB85D-9711-A0CF-7452-B6744F513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447C-83C8-4BB5-B657-A6B50B456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99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6A54-B8C4-F588-1969-A6FD6A0AB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B7252-8CFC-615D-7A33-2913BB61F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62E7B-BE91-4398-329B-5C87CB4AF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F2595-CF1D-6D26-E77F-EE125D9C4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33D4-3CB7-434B-BD07-5811F61FAA13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FC2C3-23D7-CCAF-6EB4-0F2F6534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EFE6C-4FC5-530E-B88E-460871A5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447C-83C8-4BB5-B657-A6B50B456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04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3F98-B7B9-B614-A567-D618FAEE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B5923-63BF-932B-AC41-63ACE241F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7CCA3-7325-D969-A334-DCD78F935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BC698-11E9-8394-0837-0E21C4A2C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33D4-3CB7-434B-BD07-5811F61FAA13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DF4F4-6B97-3381-E14A-FF90E8E9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90BAF-F26F-2A48-6C87-AFB35F68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9447C-83C8-4BB5-B657-A6B50B456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00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50FA6-319D-354D-AC82-C4555D8D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24F2B-E258-B604-6706-2A31A3728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1C3D-8B5C-1065-4823-D7164CB90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C33D4-3CB7-434B-BD07-5811F61FAA13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78CFE-082A-782A-36EA-1ECC9F6F4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ACFC2-8B27-8217-0C40-0061BD24A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9447C-83C8-4BB5-B657-A6B50B456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97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918C-3F96-0DD9-AA95-D79050BE5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237"/>
            <a:ext cx="10515600" cy="750443"/>
          </a:xfrm>
        </p:spPr>
        <p:txBody>
          <a:bodyPr/>
          <a:lstStyle/>
          <a:p>
            <a:pPr algn="ctr"/>
            <a:r>
              <a:rPr lang="en-IN" sz="44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Micro-cam 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FF3F2E-7F53-0015-1496-114C586BF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423802"/>
              </p:ext>
            </p:extLst>
          </p:nvPr>
        </p:nvGraphicFramePr>
        <p:xfrm>
          <a:off x="493776" y="932688"/>
          <a:ext cx="11237976" cy="5458968"/>
        </p:xfrm>
        <a:graphic>
          <a:graphicData uri="http://schemas.openxmlformats.org/drawingml/2006/table">
            <a:tbl>
              <a:tblPr/>
              <a:tblGrid>
                <a:gridCol w="11237976">
                  <a:extLst>
                    <a:ext uri="{9D8B030D-6E8A-4147-A177-3AD203B41FA5}">
                      <a16:colId xmlns:a16="http://schemas.microsoft.com/office/drawing/2014/main" val="3022844245"/>
                    </a:ext>
                  </a:extLst>
                </a:gridCol>
              </a:tblGrid>
              <a:tr h="54589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Model working :-</a:t>
                      </a:r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ysDash"/>
                    </a:lnL>
                    <a:lnR w="12700" cmpd="sng">
                      <a:solidFill>
                        <a:schemeClr val="tx1"/>
                      </a:solidFill>
                      <a:prstDash val="sysDash"/>
                    </a:lnR>
                    <a:lnT w="12700" cmpd="sng">
                      <a:solidFill>
                        <a:schemeClr val="tx1"/>
                      </a:solidFill>
                      <a:prstDash val="sysDash"/>
                    </a:lnT>
                    <a:lnB w="12700" cmpd="sng">
                      <a:solidFill>
                        <a:schemeClr val="tx1"/>
                      </a:solidFill>
                      <a:prstDash val="sys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93391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2B4E887-A66E-7C21-3C83-E1AFA49E0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" y="1359699"/>
            <a:ext cx="3944112" cy="2340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5CAB41-210C-2320-713E-344CDBD0F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3" y="3948864"/>
            <a:ext cx="2276193" cy="20693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0526ED-22BD-2C55-3471-8A8B7711E7AF}"/>
              </a:ext>
            </a:extLst>
          </p:cNvPr>
          <p:cNvSpPr txBox="1"/>
          <p:nvPr/>
        </p:nvSpPr>
        <p:spPr>
          <a:xfrm>
            <a:off x="7415784" y="1682496"/>
            <a:ext cx="2679192" cy="557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D8B90A-0B35-BD41-A341-0271048A31F5}"/>
              </a:ext>
            </a:extLst>
          </p:cNvPr>
          <p:cNvSpPr txBox="1"/>
          <p:nvPr/>
        </p:nvSpPr>
        <p:spPr>
          <a:xfrm>
            <a:off x="3019081" y="3880425"/>
            <a:ext cx="55583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Lead to the development of a </a:t>
            </a:r>
            <a:r>
              <a:rPr lang="en-US" dirty="0" smtClean="0"/>
              <a:t>cost-effective microscope </a:t>
            </a:r>
            <a:r>
              <a:rPr lang="en-US" dirty="0"/>
              <a:t>that is highly comparable to </a:t>
            </a:r>
            <a:r>
              <a:rPr lang="en-US" dirty="0" smtClean="0"/>
              <a:t>the benchtop </a:t>
            </a:r>
            <a:r>
              <a:rPr lang="en-US" dirty="0"/>
              <a:t>microscopes and is used to </a:t>
            </a:r>
            <a:r>
              <a:rPr lang="en-US" dirty="0" smtClean="0"/>
              <a:t>identify microorganisms </a:t>
            </a:r>
            <a:r>
              <a:rPr lang="en-US" dirty="0"/>
              <a:t>and various other samples.</a:t>
            </a:r>
          </a:p>
          <a:p>
            <a:endParaRPr lang="en-US" dirty="0"/>
          </a:p>
          <a:p>
            <a:r>
              <a:rPr lang="en-US" dirty="0"/>
              <a:t>*Research paper Selected at IEEE </a:t>
            </a:r>
            <a:r>
              <a:rPr lang="en-US" dirty="0" err="1"/>
              <a:t>indicon</a:t>
            </a:r>
            <a:r>
              <a:rPr lang="en-US" dirty="0"/>
              <a:t> 2024 </a:t>
            </a:r>
          </a:p>
          <a:p>
            <a:r>
              <a:rPr lang="en-US" dirty="0"/>
              <a:t>( Smartphone Based Identification of Microorganisms )</a:t>
            </a:r>
          </a:p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956" y="1001475"/>
            <a:ext cx="3522796" cy="30147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0444" y="3660807"/>
            <a:ext cx="11822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Fig 1: CAD Image</a:t>
            </a:r>
            <a:endParaRPr lang="en-GB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640443" y="6004856"/>
            <a:ext cx="11822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Fig 2: Slider CAD</a:t>
            </a:r>
            <a:endParaRPr lang="en-GB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9281170" y="4027568"/>
            <a:ext cx="1746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Fig 3: Micro-Cam Prototype</a:t>
            </a:r>
            <a:endParaRPr lang="en-GB" sz="11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030042"/>
              </p:ext>
            </p:extLst>
          </p:nvPr>
        </p:nvGraphicFramePr>
        <p:xfrm>
          <a:off x="4901184" y="1639029"/>
          <a:ext cx="3249096" cy="1535055"/>
        </p:xfrm>
        <a:graphic>
          <a:graphicData uri="http://schemas.openxmlformats.org/drawingml/2006/table">
            <a:tbl>
              <a:tblPr firstRow="1" bandRow="1"/>
              <a:tblGrid>
                <a:gridCol w="1034076">
                  <a:extLst>
                    <a:ext uri="{9D8B030D-6E8A-4147-A177-3AD203B41FA5}">
                      <a16:colId xmlns:a16="http://schemas.microsoft.com/office/drawing/2014/main" val="3402025219"/>
                    </a:ext>
                  </a:extLst>
                </a:gridCol>
                <a:gridCol w="1034076">
                  <a:extLst>
                    <a:ext uri="{9D8B030D-6E8A-4147-A177-3AD203B41FA5}">
                      <a16:colId xmlns:a16="http://schemas.microsoft.com/office/drawing/2014/main" val="3773765287"/>
                    </a:ext>
                  </a:extLst>
                </a:gridCol>
                <a:gridCol w="1180944">
                  <a:extLst>
                    <a:ext uri="{9D8B030D-6E8A-4147-A177-3AD203B41FA5}">
                      <a16:colId xmlns:a16="http://schemas.microsoft.com/office/drawing/2014/main" val="1094354101"/>
                    </a:ext>
                  </a:extLst>
                </a:gridCol>
              </a:tblGrid>
              <a:tr h="468315">
                <a:tc>
                  <a:txBody>
                    <a:bodyPr/>
                    <a:lstStyle/>
                    <a:p>
                      <a:pPr algn="ctr"/>
                      <a:r>
                        <a:rPr lang="en-IN" sz="900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 marL="46832" marR="46832" marT="23416" marB="2341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/>
                        <a:t> </a:t>
                      </a:r>
                      <a:r>
                        <a:rPr lang="en-IN" sz="9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TRADTIONAL </a:t>
                      </a:r>
                      <a:r>
                        <a:rPr lang="en-IN" sz="900" b="1" dirty="0" smtClean="0">
                          <a:solidFill>
                            <a:schemeClr val="bg1"/>
                          </a:solidFill>
                        </a:rPr>
                        <a:t>MICROSCOPE  IMAGE</a:t>
                      </a:r>
                      <a:endParaRPr lang="en-IN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46832" marR="46832" marT="23416" marB="2341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9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MICRO-CAM  IMAGE</a:t>
                      </a:r>
                      <a:endParaRPr lang="en-IN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900" dirty="0"/>
                    </a:p>
                  </a:txBody>
                  <a:tcPr marL="46832" marR="46832" marT="23416" marB="2341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929092"/>
                  </a:ext>
                </a:extLst>
              </a:tr>
              <a:tr h="1066740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strike="noStrike" cap="all" dirty="0" smtClean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Aspergillus</a:t>
                      </a:r>
                    </a:p>
                    <a:p>
                      <a:pPr algn="ctr"/>
                      <a:r>
                        <a:rPr lang="en-US" sz="800" b="1" u="none" strike="noStrike" cap="all" dirty="0" smtClean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(Microorganism)</a:t>
                      </a:r>
                      <a:endParaRPr lang="en-IN" sz="1000" dirty="0"/>
                    </a:p>
                  </a:txBody>
                  <a:tcPr marL="46832" marR="46832" marT="23416" marB="2341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marL="46832" marR="46832" marT="23416" marB="2341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900" dirty="0"/>
                    </a:p>
                  </a:txBody>
                  <a:tcPr marL="46832" marR="46832" marT="23416" marB="23416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425567"/>
                  </a:ext>
                </a:extLst>
              </a:tr>
            </a:tbl>
          </a:graphicData>
        </a:graphic>
      </p:graphicFrame>
      <p:pic>
        <p:nvPicPr>
          <p:cNvPr id="15" name="Picture 14" descr="A blue and white background with a square&#10;&#10;Description automatically generated with medium confidence">
            <a:extLst>
              <a:ext uri="{FF2B5EF4-FFF2-40B4-BE49-F238E27FC236}">
                <a16:creationId xmlns:a16="http://schemas.microsoft.com/office/drawing/2014/main" id="{320AEF0B-98CF-81C5-02C4-9488B83799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104" y="2129851"/>
            <a:ext cx="1002869" cy="1044233"/>
          </a:xfrm>
          <a:prstGeom prst="rect">
            <a:avLst/>
          </a:prstGeom>
        </p:spPr>
      </p:pic>
      <p:pic>
        <p:nvPicPr>
          <p:cNvPr id="16" name="Picture 15" descr="A blue and white background with a square border&#10;&#10;Description automatically generated with medium confidence">
            <a:extLst>
              <a:ext uri="{FF2B5EF4-FFF2-40B4-BE49-F238E27FC236}">
                <a16:creationId xmlns:a16="http://schemas.microsoft.com/office/drawing/2014/main" id="{C075CD87-7257-E40A-DA26-BB294F2282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549" y="2131396"/>
            <a:ext cx="1123639" cy="104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37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73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Micro-cam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Micro-cam </dc:title>
  <dc:creator>Sagar Bankar</dc:creator>
  <cp:lastModifiedBy>Asus</cp:lastModifiedBy>
  <cp:revision>5</cp:revision>
  <dcterms:created xsi:type="dcterms:W3CDTF">2024-12-16T08:54:50Z</dcterms:created>
  <dcterms:modified xsi:type="dcterms:W3CDTF">2024-12-16T09:22:43Z</dcterms:modified>
</cp:coreProperties>
</file>