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ba0c9d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ba0c9d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63875" y="299550"/>
            <a:ext cx="844500" cy="677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Train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14,301 samples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(+/- SMOTE)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800"/>
              <a:t>(+ labels)</a:t>
            </a:r>
            <a:endParaRPr sz="800"/>
          </a:p>
        </p:txBody>
      </p:sp>
      <p:sp>
        <p:nvSpPr>
          <p:cNvPr id="55" name="Google Shape;55;p13"/>
          <p:cNvSpPr/>
          <p:nvPr/>
        </p:nvSpPr>
        <p:spPr>
          <a:xfrm>
            <a:off x="1963950" y="1139750"/>
            <a:ext cx="844500" cy="101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Test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50 samples x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47 tissues =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2,350 samples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(- labels)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-------------------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(+ labels)</a:t>
            </a:r>
            <a:endParaRPr sz="800"/>
          </a:p>
        </p:txBody>
      </p:sp>
      <p:sp>
        <p:nvSpPr>
          <p:cNvPr id="56" name="Google Shape;56;p13"/>
          <p:cNvSpPr/>
          <p:nvPr/>
        </p:nvSpPr>
        <p:spPr>
          <a:xfrm>
            <a:off x="3699275" y="868450"/>
            <a:ext cx="727500" cy="635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CNN model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5668500" y="365275"/>
            <a:ext cx="727500" cy="54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Gradient explainer model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7771800" y="955050"/>
            <a:ext cx="1221900" cy="884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genes to top 103 ranked genes (50% unique)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60" idx="0"/>
          </p:cNvCxnSpPr>
          <p:nvPr/>
        </p:nvCxnSpPr>
        <p:spPr>
          <a:xfrm>
            <a:off x="6396000" y="638275"/>
            <a:ext cx="706200" cy="48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/>
          <p:nvPr/>
        </p:nvSpPr>
        <p:spPr>
          <a:xfrm>
            <a:off x="5668500" y="1200325"/>
            <a:ext cx="727500" cy="54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Predicted labels</a:t>
            </a:r>
            <a:endParaRPr sz="1000"/>
          </a:p>
        </p:txBody>
      </p:sp>
      <p:cxnSp>
        <p:nvCxnSpPr>
          <p:cNvPr id="62" name="Google Shape;62;p13"/>
          <p:cNvCxnSpPr>
            <a:stCxn id="54" idx="3"/>
            <a:endCxn id="63" idx="1"/>
          </p:cNvCxnSpPr>
          <p:nvPr/>
        </p:nvCxnSpPr>
        <p:spPr>
          <a:xfrm>
            <a:off x="2808375" y="638250"/>
            <a:ext cx="17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60" idx="3"/>
            <a:endCxn id="58" idx="1"/>
          </p:cNvCxnSpPr>
          <p:nvPr/>
        </p:nvCxnSpPr>
        <p:spPr>
          <a:xfrm>
            <a:off x="7582925" y="1397125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endCxn id="60" idx="2"/>
          </p:cNvCxnSpPr>
          <p:nvPr/>
        </p:nvCxnSpPr>
        <p:spPr>
          <a:xfrm flipH="1" rot="10800000">
            <a:off x="2816075" y="1670125"/>
            <a:ext cx="4286100" cy="37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565400" y="461400"/>
            <a:ext cx="844500" cy="35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Train Gradient Explainer</a:t>
            </a:r>
            <a:endParaRPr i="1" sz="800"/>
          </a:p>
        </p:txBody>
      </p:sp>
      <p:cxnSp>
        <p:nvCxnSpPr>
          <p:cNvPr id="66" name="Google Shape;66;p13"/>
          <p:cNvCxnSpPr>
            <a:stCxn id="63" idx="3"/>
            <a:endCxn id="57" idx="1"/>
          </p:cNvCxnSpPr>
          <p:nvPr/>
        </p:nvCxnSpPr>
        <p:spPr>
          <a:xfrm>
            <a:off x="5409900" y="638250"/>
            <a:ext cx="2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endCxn id="63" idx="2"/>
          </p:cNvCxnSpPr>
          <p:nvPr/>
        </p:nvCxnSpPr>
        <p:spPr>
          <a:xfrm flipH="1" rot="10800000">
            <a:off x="4416150" y="815100"/>
            <a:ext cx="571500" cy="29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2953300" y="1009450"/>
            <a:ext cx="556800" cy="35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Train Classifier</a:t>
            </a:r>
            <a:endParaRPr i="1" sz="800"/>
          </a:p>
        </p:txBody>
      </p:sp>
      <p:cxnSp>
        <p:nvCxnSpPr>
          <p:cNvPr id="69" name="Google Shape;69;p13"/>
          <p:cNvCxnSpPr>
            <a:stCxn id="54" idx="3"/>
            <a:endCxn id="68" idx="0"/>
          </p:cNvCxnSpPr>
          <p:nvPr/>
        </p:nvCxnSpPr>
        <p:spPr>
          <a:xfrm>
            <a:off x="2808375" y="638250"/>
            <a:ext cx="423300" cy="37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8" idx="3"/>
            <a:endCxn id="56" idx="1"/>
          </p:cNvCxnSpPr>
          <p:nvPr/>
        </p:nvCxnSpPr>
        <p:spPr>
          <a:xfrm>
            <a:off x="3510100" y="1186300"/>
            <a:ext cx="18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/>
          <p:nvPr/>
        </p:nvSpPr>
        <p:spPr>
          <a:xfrm>
            <a:off x="4565400" y="1370250"/>
            <a:ext cx="8445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Predict labels</a:t>
            </a:r>
            <a:endParaRPr i="1" sz="800"/>
          </a:p>
        </p:txBody>
      </p:sp>
      <p:cxnSp>
        <p:nvCxnSpPr>
          <p:cNvPr id="72" name="Google Shape;72;p13"/>
          <p:cNvCxnSpPr>
            <a:endCxn id="71" idx="0"/>
          </p:cNvCxnSpPr>
          <p:nvPr/>
        </p:nvCxnSpPr>
        <p:spPr>
          <a:xfrm>
            <a:off x="4436550" y="1200450"/>
            <a:ext cx="551100" cy="16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71" idx="3"/>
            <a:endCxn id="61" idx="1"/>
          </p:cNvCxnSpPr>
          <p:nvPr/>
        </p:nvCxnSpPr>
        <p:spPr>
          <a:xfrm>
            <a:off x="5409900" y="1473300"/>
            <a:ext cx="2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endCxn id="71" idx="2"/>
          </p:cNvCxnSpPr>
          <p:nvPr/>
        </p:nvCxnSpPr>
        <p:spPr>
          <a:xfrm flipH="1" rot="10800000">
            <a:off x="2817750" y="1576350"/>
            <a:ext cx="2169900" cy="16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6621425" y="1124125"/>
            <a:ext cx="961500" cy="5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Calculate SHAP values and filter correctly predicted samples</a:t>
            </a:r>
            <a:endParaRPr i="1" sz="800"/>
          </a:p>
        </p:txBody>
      </p:sp>
      <p:cxnSp>
        <p:nvCxnSpPr>
          <p:cNvPr id="75" name="Google Shape;75;p13"/>
          <p:cNvCxnSpPr>
            <a:endCxn id="60" idx="1"/>
          </p:cNvCxnSpPr>
          <p:nvPr/>
        </p:nvCxnSpPr>
        <p:spPr>
          <a:xfrm>
            <a:off x="6400025" y="1397125"/>
            <a:ext cx="22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/>
          <p:nvPr/>
        </p:nvSpPr>
        <p:spPr>
          <a:xfrm>
            <a:off x="591800" y="1195350"/>
            <a:ext cx="803400" cy="1306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RNA-seq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count data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GTEx v8 TMM values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16,651 samples x 18,884 genes</a:t>
            </a:r>
            <a:endParaRPr sz="800"/>
          </a:p>
        </p:txBody>
      </p:sp>
      <p:cxnSp>
        <p:nvCxnSpPr>
          <p:cNvPr id="77" name="Google Shape;77;p13"/>
          <p:cNvCxnSpPr>
            <a:stCxn id="76" idx="3"/>
            <a:endCxn id="54" idx="1"/>
          </p:cNvCxnSpPr>
          <p:nvPr/>
        </p:nvCxnSpPr>
        <p:spPr>
          <a:xfrm flipH="1" rot="10800000">
            <a:off x="1395200" y="638100"/>
            <a:ext cx="568800" cy="12105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76" idx="3"/>
            <a:endCxn id="55" idx="1"/>
          </p:cNvCxnSpPr>
          <p:nvPr/>
        </p:nvCxnSpPr>
        <p:spPr>
          <a:xfrm flipH="1" rot="10800000">
            <a:off x="1395200" y="1647600"/>
            <a:ext cx="568800" cy="201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/>
          <p:nvPr/>
        </p:nvSpPr>
        <p:spPr>
          <a:xfrm>
            <a:off x="1965350" y="2439200"/>
            <a:ext cx="5617500" cy="88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edgeR differential expression analysis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Samples from one class against all other samples (47 tests)</a:t>
            </a:r>
            <a:endParaRPr sz="1000"/>
          </a:p>
        </p:txBody>
      </p:sp>
      <p:cxnSp>
        <p:nvCxnSpPr>
          <p:cNvPr id="80" name="Google Shape;80;p13"/>
          <p:cNvCxnSpPr>
            <a:stCxn id="76" idx="3"/>
            <a:endCxn id="79" idx="1"/>
          </p:cNvCxnSpPr>
          <p:nvPr/>
        </p:nvCxnSpPr>
        <p:spPr>
          <a:xfrm>
            <a:off x="1395200" y="1848600"/>
            <a:ext cx="570300" cy="10326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/>
          <p:nvPr/>
        </p:nvSpPr>
        <p:spPr>
          <a:xfrm>
            <a:off x="7771800" y="2439200"/>
            <a:ext cx="1221900" cy="88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edgeR results to find top genes FDR &lt; 0.01, absolute logFC &gt; 4</a:t>
            </a:r>
            <a:endParaRPr sz="1000"/>
          </a:p>
        </p:txBody>
      </p:sp>
      <p:cxnSp>
        <p:nvCxnSpPr>
          <p:cNvPr id="82" name="Google Shape;82;p13"/>
          <p:cNvCxnSpPr>
            <a:stCxn id="79" idx="3"/>
            <a:endCxn id="81" idx="1"/>
          </p:cNvCxnSpPr>
          <p:nvPr/>
        </p:nvCxnSpPr>
        <p:spPr>
          <a:xfrm>
            <a:off x="7582850" y="2881250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456650" y="333750"/>
            <a:ext cx="11283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Machine learning approach</a:t>
            </a:r>
            <a:endParaRPr b="1" sz="1200">
              <a:solidFill>
                <a:srgbClr val="3C78D8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56650" y="2644550"/>
            <a:ext cx="1128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Differential expression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 approach</a:t>
            </a:r>
            <a:endParaRPr b="1" sz="1200">
              <a:solidFill>
                <a:srgbClr val="CC0000"/>
              </a:solidFill>
            </a:endParaRPr>
          </a:p>
        </p:txBody>
      </p:sp>
      <p:cxnSp>
        <p:nvCxnSpPr>
          <p:cNvPr id="85" name="Google Shape;85;p13"/>
          <p:cNvCxnSpPr>
            <a:stCxn id="58" idx="2"/>
            <a:endCxn id="81" idx="0"/>
          </p:cNvCxnSpPr>
          <p:nvPr/>
        </p:nvCxnSpPr>
        <p:spPr>
          <a:xfrm>
            <a:off x="8382750" y="1839150"/>
            <a:ext cx="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" name="Google Shape;86;p13"/>
          <p:cNvSpPr/>
          <p:nvPr/>
        </p:nvSpPr>
        <p:spPr>
          <a:xfrm>
            <a:off x="7902000" y="2036125"/>
            <a:ext cx="961500" cy="20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Compare results</a:t>
            </a:r>
            <a:endParaRPr i="1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