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9ba0c9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9ba0c9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65475" y="545625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LIPC</a:t>
            </a:r>
            <a:endParaRPr b="1" i="1" sz="900"/>
          </a:p>
        </p:txBody>
      </p:sp>
      <p:sp>
        <p:nvSpPr>
          <p:cNvPr id="55" name="Google Shape;55;p13"/>
          <p:cNvSpPr/>
          <p:nvPr/>
        </p:nvSpPr>
        <p:spPr>
          <a:xfrm>
            <a:off x="1065475" y="1120125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NEK4</a:t>
            </a:r>
            <a:endParaRPr b="1" i="1" sz="900"/>
          </a:p>
        </p:txBody>
      </p:sp>
      <p:sp>
        <p:nvSpPr>
          <p:cNvPr id="56" name="Google Shape;56;p13"/>
          <p:cNvSpPr/>
          <p:nvPr/>
        </p:nvSpPr>
        <p:spPr>
          <a:xfrm>
            <a:off x="1065475" y="1694625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CNPY4</a:t>
            </a:r>
            <a:endParaRPr b="1" i="1" sz="900"/>
          </a:p>
        </p:txBody>
      </p:sp>
      <p:sp>
        <p:nvSpPr>
          <p:cNvPr id="57" name="Google Shape;57;p13"/>
          <p:cNvSpPr/>
          <p:nvPr/>
        </p:nvSpPr>
        <p:spPr>
          <a:xfrm>
            <a:off x="1065475" y="2843625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800"/>
          </a:p>
        </p:txBody>
      </p:sp>
      <p:sp>
        <p:nvSpPr>
          <p:cNvPr id="58" name="Google Shape;58;p13"/>
          <p:cNvSpPr/>
          <p:nvPr/>
        </p:nvSpPr>
        <p:spPr>
          <a:xfrm>
            <a:off x="1065475" y="3418125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ZNF835</a:t>
            </a:r>
            <a:endParaRPr b="1" i="1" sz="900"/>
          </a:p>
        </p:txBody>
      </p:sp>
      <p:sp>
        <p:nvSpPr>
          <p:cNvPr id="59" name="Google Shape;59;p13"/>
          <p:cNvSpPr/>
          <p:nvPr/>
        </p:nvSpPr>
        <p:spPr>
          <a:xfrm>
            <a:off x="1065475" y="3992625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/>
              <a:t>ASPSCR1</a:t>
            </a:r>
            <a:endParaRPr b="1" i="1" sz="700"/>
          </a:p>
        </p:txBody>
      </p:sp>
      <p:sp>
        <p:nvSpPr>
          <p:cNvPr id="60" name="Google Shape;60;p13"/>
          <p:cNvSpPr/>
          <p:nvPr/>
        </p:nvSpPr>
        <p:spPr>
          <a:xfrm>
            <a:off x="1065475" y="2269125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NOC4L</a:t>
            </a:r>
            <a:endParaRPr b="1" i="1" sz="900"/>
          </a:p>
        </p:txBody>
      </p:sp>
      <p:cxnSp>
        <p:nvCxnSpPr>
          <p:cNvPr id="61" name="Google Shape;61;p13"/>
          <p:cNvCxnSpPr/>
          <p:nvPr/>
        </p:nvCxnSpPr>
        <p:spPr>
          <a:xfrm>
            <a:off x="915525" y="523875"/>
            <a:ext cx="0" cy="407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23075" y="2102025"/>
            <a:ext cx="8961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 x 18885 genes vector</a:t>
            </a:r>
            <a:endParaRPr b="1" sz="1200"/>
          </a:p>
        </p:txBody>
      </p:sp>
      <p:sp>
        <p:nvSpPr>
          <p:cNvPr id="63" name="Google Shape;63;p13"/>
          <p:cNvSpPr/>
          <p:nvPr/>
        </p:nvSpPr>
        <p:spPr>
          <a:xfrm>
            <a:off x="4379475" y="830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LIPC</a:t>
            </a:r>
            <a:endParaRPr b="1" i="1" sz="900"/>
          </a:p>
        </p:txBody>
      </p:sp>
      <p:sp>
        <p:nvSpPr>
          <p:cNvPr id="64" name="Google Shape;64;p13"/>
          <p:cNvSpPr/>
          <p:nvPr/>
        </p:nvSpPr>
        <p:spPr>
          <a:xfrm>
            <a:off x="4993875" y="830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NEK4</a:t>
            </a:r>
            <a:endParaRPr b="1" i="1" sz="900"/>
          </a:p>
        </p:txBody>
      </p:sp>
      <p:sp>
        <p:nvSpPr>
          <p:cNvPr id="65" name="Google Shape;65;p13"/>
          <p:cNvSpPr/>
          <p:nvPr/>
        </p:nvSpPr>
        <p:spPr>
          <a:xfrm>
            <a:off x="5608275" y="830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CNPY4</a:t>
            </a:r>
            <a:endParaRPr b="1" i="1" sz="900"/>
          </a:p>
        </p:txBody>
      </p:sp>
      <p:sp>
        <p:nvSpPr>
          <p:cNvPr id="66" name="Google Shape;66;p13"/>
          <p:cNvSpPr/>
          <p:nvPr/>
        </p:nvSpPr>
        <p:spPr>
          <a:xfrm>
            <a:off x="6222675" y="830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/>
          </a:p>
        </p:txBody>
      </p:sp>
      <p:sp>
        <p:nvSpPr>
          <p:cNvPr id="67" name="Google Shape;67;p13"/>
          <p:cNvSpPr/>
          <p:nvPr/>
        </p:nvSpPr>
        <p:spPr>
          <a:xfrm>
            <a:off x="6837075" y="830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BAIAP3</a:t>
            </a:r>
            <a:endParaRPr b="1" i="1" sz="900"/>
          </a:p>
        </p:txBody>
      </p:sp>
      <p:sp>
        <p:nvSpPr>
          <p:cNvPr id="68" name="Google Shape;68;p13"/>
          <p:cNvSpPr/>
          <p:nvPr/>
        </p:nvSpPr>
        <p:spPr>
          <a:xfrm>
            <a:off x="4379475" y="1405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PSMA3</a:t>
            </a:r>
            <a:endParaRPr b="1" i="1" sz="900"/>
          </a:p>
        </p:txBody>
      </p:sp>
      <p:sp>
        <p:nvSpPr>
          <p:cNvPr id="69" name="Google Shape;69;p13"/>
          <p:cNvSpPr/>
          <p:nvPr/>
        </p:nvSpPr>
        <p:spPr>
          <a:xfrm>
            <a:off x="4993875" y="1405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IDI2</a:t>
            </a:r>
            <a:endParaRPr b="1" i="1" sz="900"/>
          </a:p>
        </p:txBody>
      </p:sp>
      <p:sp>
        <p:nvSpPr>
          <p:cNvPr id="70" name="Google Shape;70;p13"/>
          <p:cNvSpPr/>
          <p:nvPr/>
        </p:nvSpPr>
        <p:spPr>
          <a:xfrm>
            <a:off x="5608275" y="1405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DHPS</a:t>
            </a:r>
            <a:endParaRPr b="1" i="1" sz="900"/>
          </a:p>
        </p:txBody>
      </p:sp>
      <p:sp>
        <p:nvSpPr>
          <p:cNvPr id="71" name="Google Shape;71;p13"/>
          <p:cNvSpPr/>
          <p:nvPr/>
        </p:nvSpPr>
        <p:spPr>
          <a:xfrm>
            <a:off x="6222675" y="1405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/>
          </a:p>
        </p:txBody>
      </p:sp>
      <p:sp>
        <p:nvSpPr>
          <p:cNvPr id="72" name="Google Shape;72;p13"/>
          <p:cNvSpPr/>
          <p:nvPr/>
        </p:nvSpPr>
        <p:spPr>
          <a:xfrm>
            <a:off x="6837075" y="1405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chemeClr val="dk1"/>
                </a:solidFill>
              </a:rPr>
              <a:t>SRD5A2</a:t>
            </a:r>
            <a:endParaRPr b="1" i="1" sz="800"/>
          </a:p>
        </p:txBody>
      </p:sp>
      <p:sp>
        <p:nvSpPr>
          <p:cNvPr id="73" name="Google Shape;73;p13"/>
          <p:cNvSpPr/>
          <p:nvPr/>
        </p:nvSpPr>
        <p:spPr>
          <a:xfrm>
            <a:off x="4379475" y="1979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MT1B</a:t>
            </a:r>
            <a:endParaRPr b="1" i="1" sz="900"/>
          </a:p>
        </p:txBody>
      </p:sp>
      <p:sp>
        <p:nvSpPr>
          <p:cNvPr id="74" name="Google Shape;74;p13"/>
          <p:cNvSpPr/>
          <p:nvPr/>
        </p:nvSpPr>
        <p:spPr>
          <a:xfrm>
            <a:off x="4993875" y="1979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ZNF503</a:t>
            </a:r>
            <a:endParaRPr b="1" i="1" sz="900"/>
          </a:p>
        </p:txBody>
      </p:sp>
      <p:sp>
        <p:nvSpPr>
          <p:cNvPr id="75" name="Google Shape;75;p13"/>
          <p:cNvSpPr/>
          <p:nvPr/>
        </p:nvSpPr>
        <p:spPr>
          <a:xfrm>
            <a:off x="5608275" y="1979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chemeClr val="dk1"/>
                </a:solidFill>
              </a:rPr>
              <a:t>FAM47E</a:t>
            </a:r>
            <a:endParaRPr b="1" i="1" sz="800"/>
          </a:p>
        </p:txBody>
      </p:sp>
      <p:sp>
        <p:nvSpPr>
          <p:cNvPr id="76" name="Google Shape;76;p13"/>
          <p:cNvSpPr/>
          <p:nvPr/>
        </p:nvSpPr>
        <p:spPr>
          <a:xfrm>
            <a:off x="6222675" y="1979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/>
          </a:p>
        </p:txBody>
      </p:sp>
      <p:sp>
        <p:nvSpPr>
          <p:cNvPr id="77" name="Google Shape;77;p13"/>
          <p:cNvSpPr/>
          <p:nvPr/>
        </p:nvSpPr>
        <p:spPr>
          <a:xfrm>
            <a:off x="6837075" y="1979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MOG</a:t>
            </a:r>
            <a:endParaRPr b="1" i="1" sz="900"/>
          </a:p>
        </p:txBody>
      </p:sp>
      <p:sp>
        <p:nvSpPr>
          <p:cNvPr id="78" name="Google Shape;78;p13"/>
          <p:cNvSpPr/>
          <p:nvPr/>
        </p:nvSpPr>
        <p:spPr>
          <a:xfrm>
            <a:off x="4379475" y="2554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4993875" y="2554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/>
          </a:p>
        </p:txBody>
      </p:sp>
      <p:sp>
        <p:nvSpPr>
          <p:cNvPr id="80" name="Google Shape;80;p13"/>
          <p:cNvSpPr/>
          <p:nvPr/>
        </p:nvSpPr>
        <p:spPr>
          <a:xfrm>
            <a:off x="5608275" y="2554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/>
          </a:p>
        </p:txBody>
      </p:sp>
      <p:sp>
        <p:nvSpPr>
          <p:cNvPr id="81" name="Google Shape;81;p13"/>
          <p:cNvSpPr/>
          <p:nvPr/>
        </p:nvSpPr>
        <p:spPr>
          <a:xfrm>
            <a:off x="6222675" y="2554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/>
          </a:p>
        </p:txBody>
      </p:sp>
      <p:sp>
        <p:nvSpPr>
          <p:cNvPr id="82" name="Google Shape;82;p13"/>
          <p:cNvSpPr/>
          <p:nvPr/>
        </p:nvSpPr>
        <p:spPr>
          <a:xfrm>
            <a:off x="6837075" y="2554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/>
          </a:p>
        </p:txBody>
      </p:sp>
      <p:sp>
        <p:nvSpPr>
          <p:cNvPr id="83" name="Google Shape;83;p13"/>
          <p:cNvSpPr/>
          <p:nvPr/>
        </p:nvSpPr>
        <p:spPr>
          <a:xfrm>
            <a:off x="4379475" y="3128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chemeClr val="dk1"/>
                </a:solidFill>
              </a:rPr>
              <a:t>ERLEC1</a:t>
            </a:r>
            <a:endParaRPr b="1" i="1" sz="800"/>
          </a:p>
        </p:txBody>
      </p:sp>
      <p:sp>
        <p:nvSpPr>
          <p:cNvPr id="84" name="Google Shape;84;p13"/>
          <p:cNvSpPr/>
          <p:nvPr/>
        </p:nvSpPr>
        <p:spPr>
          <a:xfrm>
            <a:off x="4993875" y="3128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OR2H1</a:t>
            </a:r>
            <a:endParaRPr b="1" i="1" sz="900"/>
          </a:p>
        </p:txBody>
      </p:sp>
      <p:sp>
        <p:nvSpPr>
          <p:cNvPr id="85" name="Google Shape;85;p13"/>
          <p:cNvSpPr/>
          <p:nvPr/>
        </p:nvSpPr>
        <p:spPr>
          <a:xfrm>
            <a:off x="5608275" y="3128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XPO4</a:t>
            </a:r>
            <a:endParaRPr b="1" i="1" sz="900"/>
          </a:p>
        </p:txBody>
      </p:sp>
      <p:sp>
        <p:nvSpPr>
          <p:cNvPr id="86" name="Google Shape;86;p13"/>
          <p:cNvSpPr/>
          <p:nvPr/>
        </p:nvSpPr>
        <p:spPr>
          <a:xfrm>
            <a:off x="6222675" y="3128700"/>
            <a:ext cx="614400" cy="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87" name="Google Shape;87;p13"/>
          <p:cNvSpPr/>
          <p:nvPr/>
        </p:nvSpPr>
        <p:spPr>
          <a:xfrm>
            <a:off x="6837075" y="3128700"/>
            <a:ext cx="614400" cy="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cxnSp>
        <p:nvCxnSpPr>
          <p:cNvPr id="88" name="Google Shape;88;p13"/>
          <p:cNvCxnSpPr/>
          <p:nvPr/>
        </p:nvCxnSpPr>
        <p:spPr>
          <a:xfrm>
            <a:off x="8300300" y="802725"/>
            <a:ext cx="0" cy="345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" name="Google Shape;89;p13"/>
          <p:cNvSpPr/>
          <p:nvPr/>
        </p:nvSpPr>
        <p:spPr>
          <a:xfrm>
            <a:off x="8300300" y="2308125"/>
            <a:ext cx="713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138 ‘pixels’</a:t>
            </a:r>
            <a:endParaRPr b="1" sz="1200"/>
          </a:p>
        </p:txBody>
      </p:sp>
      <p:cxnSp>
        <p:nvCxnSpPr>
          <p:cNvPr id="90" name="Google Shape;90;p13"/>
          <p:cNvCxnSpPr/>
          <p:nvPr/>
        </p:nvCxnSpPr>
        <p:spPr>
          <a:xfrm>
            <a:off x="4331350" y="685125"/>
            <a:ext cx="3736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1" name="Google Shape;91;p13"/>
          <p:cNvSpPr/>
          <p:nvPr/>
        </p:nvSpPr>
        <p:spPr>
          <a:xfrm>
            <a:off x="5660100" y="305925"/>
            <a:ext cx="1128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138 ‘pixels’</a:t>
            </a:r>
            <a:endParaRPr b="1" sz="1200"/>
          </a:p>
        </p:txBody>
      </p:sp>
      <p:sp>
        <p:nvSpPr>
          <p:cNvPr id="92" name="Google Shape;92;p13"/>
          <p:cNvSpPr/>
          <p:nvPr/>
        </p:nvSpPr>
        <p:spPr>
          <a:xfrm>
            <a:off x="3449950" y="1958175"/>
            <a:ext cx="8961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138 x 138 genes vector</a:t>
            </a:r>
            <a:endParaRPr b="1" sz="1200"/>
          </a:p>
        </p:txBody>
      </p:sp>
      <p:sp>
        <p:nvSpPr>
          <p:cNvPr id="93" name="Google Shape;93;p13"/>
          <p:cNvSpPr/>
          <p:nvPr/>
        </p:nvSpPr>
        <p:spPr>
          <a:xfrm>
            <a:off x="5065950" y="4581100"/>
            <a:ext cx="2316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21 + 138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zero-padded ‘pixels’</a:t>
            </a:r>
            <a:endParaRPr b="1" sz="1200"/>
          </a:p>
        </p:txBody>
      </p:sp>
      <p:sp>
        <p:nvSpPr>
          <p:cNvPr id="94" name="Google Shape;94;p13"/>
          <p:cNvSpPr/>
          <p:nvPr/>
        </p:nvSpPr>
        <p:spPr>
          <a:xfrm rot="5400000">
            <a:off x="6141450" y="2598200"/>
            <a:ext cx="165300" cy="3681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882275" y="1966100"/>
            <a:ext cx="1640700" cy="1196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Zero-padding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&amp; squaring</a:t>
            </a:r>
            <a:endParaRPr b="1" sz="1200"/>
          </a:p>
        </p:txBody>
      </p:sp>
      <p:sp>
        <p:nvSpPr>
          <p:cNvPr id="96" name="Google Shape;96;p13"/>
          <p:cNvSpPr/>
          <p:nvPr/>
        </p:nvSpPr>
        <p:spPr>
          <a:xfrm>
            <a:off x="7451475" y="830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CCL2</a:t>
            </a:r>
            <a:endParaRPr b="1" i="1" sz="900"/>
          </a:p>
        </p:txBody>
      </p:sp>
      <p:sp>
        <p:nvSpPr>
          <p:cNvPr id="97" name="Google Shape;97;p13"/>
          <p:cNvSpPr/>
          <p:nvPr/>
        </p:nvSpPr>
        <p:spPr>
          <a:xfrm>
            <a:off x="7451475" y="1405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800">
                <a:solidFill>
                  <a:schemeClr val="dk1"/>
                </a:solidFill>
              </a:rPr>
              <a:t>CCDC84</a:t>
            </a:r>
            <a:endParaRPr b="1" i="1" sz="800"/>
          </a:p>
        </p:txBody>
      </p:sp>
      <p:sp>
        <p:nvSpPr>
          <p:cNvPr id="98" name="Google Shape;98;p13"/>
          <p:cNvSpPr/>
          <p:nvPr/>
        </p:nvSpPr>
        <p:spPr>
          <a:xfrm>
            <a:off x="7451475" y="19797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900">
                <a:solidFill>
                  <a:schemeClr val="dk1"/>
                </a:solidFill>
              </a:rPr>
              <a:t>PAM16</a:t>
            </a:r>
            <a:endParaRPr b="1" i="1" sz="900"/>
          </a:p>
        </p:txBody>
      </p:sp>
      <p:sp>
        <p:nvSpPr>
          <p:cNvPr id="99" name="Google Shape;99;p13"/>
          <p:cNvSpPr/>
          <p:nvPr/>
        </p:nvSpPr>
        <p:spPr>
          <a:xfrm>
            <a:off x="7451475" y="2554200"/>
            <a:ext cx="614400" cy="57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/>
          </a:p>
        </p:txBody>
      </p:sp>
      <p:sp>
        <p:nvSpPr>
          <p:cNvPr id="100" name="Google Shape;100;p13"/>
          <p:cNvSpPr/>
          <p:nvPr/>
        </p:nvSpPr>
        <p:spPr>
          <a:xfrm>
            <a:off x="7451475" y="3128700"/>
            <a:ext cx="614400" cy="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01" name="Google Shape;101;p13"/>
          <p:cNvSpPr/>
          <p:nvPr/>
        </p:nvSpPr>
        <p:spPr>
          <a:xfrm>
            <a:off x="4379475" y="3703200"/>
            <a:ext cx="614400" cy="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0</a:t>
            </a:r>
            <a:endParaRPr sz="1200"/>
          </a:p>
        </p:txBody>
      </p:sp>
      <p:sp>
        <p:nvSpPr>
          <p:cNvPr id="102" name="Google Shape;102;p13"/>
          <p:cNvSpPr/>
          <p:nvPr/>
        </p:nvSpPr>
        <p:spPr>
          <a:xfrm>
            <a:off x="4993875" y="3703200"/>
            <a:ext cx="614400" cy="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0</a:t>
            </a:r>
            <a:endParaRPr sz="1200"/>
          </a:p>
        </p:txBody>
      </p:sp>
      <p:sp>
        <p:nvSpPr>
          <p:cNvPr id="103" name="Google Shape;103;p13"/>
          <p:cNvSpPr/>
          <p:nvPr/>
        </p:nvSpPr>
        <p:spPr>
          <a:xfrm>
            <a:off x="5608275" y="3703200"/>
            <a:ext cx="614400" cy="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0</a:t>
            </a:r>
            <a:endParaRPr sz="1200"/>
          </a:p>
        </p:txBody>
      </p:sp>
      <p:sp>
        <p:nvSpPr>
          <p:cNvPr id="104" name="Google Shape;104;p13"/>
          <p:cNvSpPr/>
          <p:nvPr/>
        </p:nvSpPr>
        <p:spPr>
          <a:xfrm>
            <a:off x="6222675" y="3703200"/>
            <a:ext cx="614400" cy="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 sz="1200"/>
          </a:p>
        </p:txBody>
      </p:sp>
      <p:sp>
        <p:nvSpPr>
          <p:cNvPr id="105" name="Google Shape;105;p13"/>
          <p:cNvSpPr/>
          <p:nvPr/>
        </p:nvSpPr>
        <p:spPr>
          <a:xfrm>
            <a:off x="6837075" y="3703200"/>
            <a:ext cx="614400" cy="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06" name="Google Shape;106;p13"/>
          <p:cNvSpPr/>
          <p:nvPr/>
        </p:nvSpPr>
        <p:spPr>
          <a:xfrm>
            <a:off x="7451475" y="3703200"/>
            <a:ext cx="614400" cy="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107" name="Google Shape;107;p13"/>
          <p:cNvSpPr/>
          <p:nvPr/>
        </p:nvSpPr>
        <p:spPr>
          <a:xfrm flipH="1" rot="5400000">
            <a:off x="6107375" y="3244000"/>
            <a:ext cx="574450" cy="343850"/>
          </a:xfrm>
          <a:prstGeom prst="flowChartManualInpu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222675" y="3122450"/>
            <a:ext cx="61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. .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