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 id="2147483763" r:id="rId5"/>
  </p:sldMasterIdLst>
  <p:sldIdLst>
    <p:sldId id="257" r:id="rId6"/>
    <p:sldId id="258" r:id="rId7"/>
    <p:sldId id="260" r:id="rId8"/>
    <p:sldId id="261" r:id="rId9"/>
    <p:sldId id="262" r:id="rId10"/>
    <p:sldId id="272" r:id="rId11"/>
    <p:sldId id="273" r:id="rId12"/>
    <p:sldId id="274" r:id="rId13"/>
    <p:sldId id="276" r:id="rId14"/>
    <p:sldId id="266" r:id="rId15"/>
    <p:sldId id="264" r:id="rId16"/>
    <p:sldId id="267" r:id="rId17"/>
    <p:sldId id="268" r:id="rId18"/>
    <p:sldId id="271" r:id="rId19"/>
    <p:sldId id="279" r:id="rId20"/>
    <p:sldId id="278"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19" autoAdjust="0"/>
  </p:normalViewPr>
  <p:slideViewPr>
    <p:cSldViewPr snapToGrid="0">
      <p:cViewPr varScale="1">
        <p:scale>
          <a:sx n="114" d="100"/>
          <a:sy n="114" d="100"/>
        </p:scale>
        <p:origin x="390"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30-Aug-22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30-Aug-22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30-Aug-22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3915-F971-6BC1-C4DF-CD866A5F0E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9147C5-65AC-55F0-7942-1667A1C72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FAE954C-52CA-E20D-53BC-B231ED6D6B49}"/>
              </a:ext>
            </a:extLst>
          </p:cNvPr>
          <p:cNvSpPr>
            <a:spLocks noGrp="1"/>
          </p:cNvSpPr>
          <p:nvPr>
            <p:ph type="dt" sz="half" idx="10"/>
          </p:nvPr>
        </p:nvSpPr>
        <p:spPr/>
        <p:txBody>
          <a:bodyPr/>
          <a:lstStyle/>
          <a:p>
            <a:fld id="{5C3E507C-8B9D-4FED-9A7F-D1515BC08FD9}" type="datetimeFigureOut">
              <a:rPr lang="en-GB" smtClean="0"/>
              <a:t>31/08/2022</a:t>
            </a:fld>
            <a:endParaRPr lang="en-GB"/>
          </a:p>
        </p:txBody>
      </p:sp>
      <p:sp>
        <p:nvSpPr>
          <p:cNvPr id="5" name="Footer Placeholder 4">
            <a:extLst>
              <a:ext uri="{FF2B5EF4-FFF2-40B4-BE49-F238E27FC236}">
                <a16:creationId xmlns:a16="http://schemas.microsoft.com/office/drawing/2014/main" id="{3BDDEED1-9568-1976-656C-108F7EA27D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A4F520-7AEA-4B52-3E24-608809C95AB8}"/>
              </a:ext>
            </a:extLst>
          </p:cNvPr>
          <p:cNvSpPr>
            <a:spLocks noGrp="1"/>
          </p:cNvSpPr>
          <p:nvPr>
            <p:ph type="sldNum" sz="quarter" idx="12"/>
          </p:nvPr>
        </p:nvSpPr>
        <p:spPr/>
        <p:txBody>
          <a:bodyPr/>
          <a:lstStyle/>
          <a:p>
            <a:fld id="{33AD8247-B22A-45CD-961A-C5300CBCB438}" type="slidenum">
              <a:rPr lang="en-GB" smtClean="0"/>
              <a:t>‹#›</a:t>
            </a:fld>
            <a:endParaRPr lang="en-GB"/>
          </a:p>
        </p:txBody>
      </p:sp>
    </p:spTree>
    <p:extLst>
      <p:ext uri="{BB962C8B-B14F-4D97-AF65-F5344CB8AC3E}">
        <p14:creationId xmlns:p14="http://schemas.microsoft.com/office/powerpoint/2010/main" val="3825732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EAA1-37E3-9B9E-E0C1-6FAF350409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94EA4A-50DC-87A1-C63B-C10412AECA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9EEA5E-4887-F067-FCCF-257ED447E40C}"/>
              </a:ext>
            </a:extLst>
          </p:cNvPr>
          <p:cNvSpPr>
            <a:spLocks noGrp="1"/>
          </p:cNvSpPr>
          <p:nvPr>
            <p:ph type="dt" sz="half" idx="10"/>
          </p:nvPr>
        </p:nvSpPr>
        <p:spPr/>
        <p:txBody>
          <a:bodyPr/>
          <a:lstStyle/>
          <a:p>
            <a:fld id="{5C3E507C-8B9D-4FED-9A7F-D1515BC08FD9}" type="datetimeFigureOut">
              <a:rPr lang="en-GB" smtClean="0"/>
              <a:t>31/08/2022</a:t>
            </a:fld>
            <a:endParaRPr lang="en-GB"/>
          </a:p>
        </p:txBody>
      </p:sp>
      <p:sp>
        <p:nvSpPr>
          <p:cNvPr id="5" name="Footer Placeholder 4">
            <a:extLst>
              <a:ext uri="{FF2B5EF4-FFF2-40B4-BE49-F238E27FC236}">
                <a16:creationId xmlns:a16="http://schemas.microsoft.com/office/drawing/2014/main" id="{ACD3D09D-54AA-F537-9969-D0CD06CD0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7F0490-26FB-31FD-0905-AF0A8F297AD3}"/>
              </a:ext>
            </a:extLst>
          </p:cNvPr>
          <p:cNvSpPr>
            <a:spLocks noGrp="1"/>
          </p:cNvSpPr>
          <p:nvPr>
            <p:ph type="sldNum" sz="quarter" idx="12"/>
          </p:nvPr>
        </p:nvSpPr>
        <p:spPr/>
        <p:txBody>
          <a:bodyPr/>
          <a:lstStyle/>
          <a:p>
            <a:fld id="{33AD8247-B22A-45CD-961A-C5300CBCB438}" type="slidenum">
              <a:rPr lang="en-GB" smtClean="0"/>
              <a:t>‹#›</a:t>
            </a:fld>
            <a:endParaRPr lang="en-GB"/>
          </a:p>
        </p:txBody>
      </p:sp>
    </p:spTree>
    <p:extLst>
      <p:ext uri="{BB962C8B-B14F-4D97-AF65-F5344CB8AC3E}">
        <p14:creationId xmlns:p14="http://schemas.microsoft.com/office/powerpoint/2010/main" val="2714334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A8C3-997F-A2FD-F50D-A1B9AF930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1716536-9A3A-AF13-7B3E-8A392E5F1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5801CA-ACD2-597C-8190-BDA4536FAEAB}"/>
              </a:ext>
            </a:extLst>
          </p:cNvPr>
          <p:cNvSpPr>
            <a:spLocks noGrp="1"/>
          </p:cNvSpPr>
          <p:nvPr>
            <p:ph type="dt" sz="half" idx="10"/>
          </p:nvPr>
        </p:nvSpPr>
        <p:spPr/>
        <p:txBody>
          <a:bodyPr/>
          <a:lstStyle/>
          <a:p>
            <a:fld id="{5C3E507C-8B9D-4FED-9A7F-D1515BC08FD9}" type="datetimeFigureOut">
              <a:rPr lang="en-GB" smtClean="0"/>
              <a:t>31/08/2022</a:t>
            </a:fld>
            <a:endParaRPr lang="en-GB"/>
          </a:p>
        </p:txBody>
      </p:sp>
      <p:sp>
        <p:nvSpPr>
          <p:cNvPr id="5" name="Footer Placeholder 4">
            <a:extLst>
              <a:ext uri="{FF2B5EF4-FFF2-40B4-BE49-F238E27FC236}">
                <a16:creationId xmlns:a16="http://schemas.microsoft.com/office/drawing/2014/main" id="{702DF7E9-9227-C7DB-AEEB-8E3504B1DF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A53417-A314-737B-907B-DD494E6005D0}"/>
              </a:ext>
            </a:extLst>
          </p:cNvPr>
          <p:cNvSpPr>
            <a:spLocks noGrp="1"/>
          </p:cNvSpPr>
          <p:nvPr>
            <p:ph type="sldNum" sz="quarter" idx="12"/>
          </p:nvPr>
        </p:nvSpPr>
        <p:spPr/>
        <p:txBody>
          <a:bodyPr/>
          <a:lstStyle/>
          <a:p>
            <a:fld id="{33AD8247-B22A-45CD-961A-C5300CBCB438}" type="slidenum">
              <a:rPr lang="en-GB" smtClean="0"/>
              <a:t>‹#›</a:t>
            </a:fld>
            <a:endParaRPr lang="en-GB"/>
          </a:p>
        </p:txBody>
      </p:sp>
    </p:spTree>
    <p:extLst>
      <p:ext uri="{BB962C8B-B14F-4D97-AF65-F5344CB8AC3E}">
        <p14:creationId xmlns:p14="http://schemas.microsoft.com/office/powerpoint/2010/main" val="2828053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3629-8185-B2FC-0B1E-6A75F1EB40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E2F69EE-441E-B0E5-553A-8F792942D7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E68BA09-3E35-3122-7886-3925FF7B83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FD50B4-31C9-2625-E249-2C2922AD7BF3}"/>
              </a:ext>
            </a:extLst>
          </p:cNvPr>
          <p:cNvSpPr>
            <a:spLocks noGrp="1"/>
          </p:cNvSpPr>
          <p:nvPr>
            <p:ph type="dt" sz="half" idx="10"/>
          </p:nvPr>
        </p:nvSpPr>
        <p:spPr/>
        <p:txBody>
          <a:bodyPr/>
          <a:lstStyle/>
          <a:p>
            <a:fld id="{5C3E507C-8B9D-4FED-9A7F-D1515BC08FD9}" type="datetimeFigureOut">
              <a:rPr lang="en-GB" smtClean="0"/>
              <a:t>31/08/2022</a:t>
            </a:fld>
            <a:endParaRPr lang="en-GB"/>
          </a:p>
        </p:txBody>
      </p:sp>
      <p:sp>
        <p:nvSpPr>
          <p:cNvPr id="6" name="Footer Placeholder 5">
            <a:extLst>
              <a:ext uri="{FF2B5EF4-FFF2-40B4-BE49-F238E27FC236}">
                <a16:creationId xmlns:a16="http://schemas.microsoft.com/office/drawing/2014/main" id="{D3C0C506-01A1-CE7C-C4B7-E2C99BE95D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355D60-E3F6-1D03-627C-A2266FFD3131}"/>
              </a:ext>
            </a:extLst>
          </p:cNvPr>
          <p:cNvSpPr>
            <a:spLocks noGrp="1"/>
          </p:cNvSpPr>
          <p:nvPr>
            <p:ph type="sldNum" sz="quarter" idx="12"/>
          </p:nvPr>
        </p:nvSpPr>
        <p:spPr/>
        <p:txBody>
          <a:bodyPr/>
          <a:lstStyle/>
          <a:p>
            <a:fld id="{33AD8247-B22A-45CD-961A-C5300CBCB438}" type="slidenum">
              <a:rPr lang="en-GB" smtClean="0"/>
              <a:t>‹#›</a:t>
            </a:fld>
            <a:endParaRPr lang="en-GB"/>
          </a:p>
        </p:txBody>
      </p:sp>
    </p:spTree>
    <p:extLst>
      <p:ext uri="{BB962C8B-B14F-4D97-AF65-F5344CB8AC3E}">
        <p14:creationId xmlns:p14="http://schemas.microsoft.com/office/powerpoint/2010/main" val="406166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776B6-95C2-FA62-F545-8AAE0DA5021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762A01-3536-F0BE-0BE4-FFE009B63B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0EC2A-1CE3-EA6D-8C80-E0875CCA8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BA4E3EE-2F1B-158F-8611-FA0F1B7CB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198A6A-C654-DF62-E51D-24C40D1BBF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D9232CF-1032-189D-6C3C-1DD33B68FF21}"/>
              </a:ext>
            </a:extLst>
          </p:cNvPr>
          <p:cNvSpPr>
            <a:spLocks noGrp="1"/>
          </p:cNvSpPr>
          <p:nvPr>
            <p:ph type="dt" sz="half" idx="10"/>
          </p:nvPr>
        </p:nvSpPr>
        <p:spPr/>
        <p:txBody>
          <a:bodyPr/>
          <a:lstStyle/>
          <a:p>
            <a:fld id="{5C3E507C-8B9D-4FED-9A7F-D1515BC08FD9}" type="datetimeFigureOut">
              <a:rPr lang="en-GB" smtClean="0"/>
              <a:t>31/08/2022</a:t>
            </a:fld>
            <a:endParaRPr lang="en-GB"/>
          </a:p>
        </p:txBody>
      </p:sp>
      <p:sp>
        <p:nvSpPr>
          <p:cNvPr id="8" name="Footer Placeholder 7">
            <a:extLst>
              <a:ext uri="{FF2B5EF4-FFF2-40B4-BE49-F238E27FC236}">
                <a16:creationId xmlns:a16="http://schemas.microsoft.com/office/drawing/2014/main" id="{4494FCFD-1111-704C-1A9F-1D997B31DFE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C11E7F-A20A-CCD8-67FE-10AC7C293FEE}"/>
              </a:ext>
            </a:extLst>
          </p:cNvPr>
          <p:cNvSpPr>
            <a:spLocks noGrp="1"/>
          </p:cNvSpPr>
          <p:nvPr>
            <p:ph type="sldNum" sz="quarter" idx="12"/>
          </p:nvPr>
        </p:nvSpPr>
        <p:spPr/>
        <p:txBody>
          <a:bodyPr/>
          <a:lstStyle/>
          <a:p>
            <a:fld id="{33AD8247-B22A-45CD-961A-C5300CBCB438}" type="slidenum">
              <a:rPr lang="en-GB" smtClean="0"/>
              <a:t>‹#›</a:t>
            </a:fld>
            <a:endParaRPr lang="en-GB"/>
          </a:p>
        </p:txBody>
      </p:sp>
    </p:spTree>
    <p:extLst>
      <p:ext uri="{BB962C8B-B14F-4D97-AF65-F5344CB8AC3E}">
        <p14:creationId xmlns:p14="http://schemas.microsoft.com/office/powerpoint/2010/main" val="972763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ADD9-607E-15DE-F729-4058DCF1100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881EBFA-FDE9-509E-11CF-B271173D7146}"/>
              </a:ext>
            </a:extLst>
          </p:cNvPr>
          <p:cNvSpPr>
            <a:spLocks noGrp="1"/>
          </p:cNvSpPr>
          <p:nvPr>
            <p:ph type="dt" sz="half" idx="10"/>
          </p:nvPr>
        </p:nvSpPr>
        <p:spPr/>
        <p:txBody>
          <a:bodyPr/>
          <a:lstStyle/>
          <a:p>
            <a:fld id="{5C3E507C-8B9D-4FED-9A7F-D1515BC08FD9}" type="datetimeFigureOut">
              <a:rPr lang="en-GB" smtClean="0"/>
              <a:t>31/08/2022</a:t>
            </a:fld>
            <a:endParaRPr lang="en-GB"/>
          </a:p>
        </p:txBody>
      </p:sp>
      <p:sp>
        <p:nvSpPr>
          <p:cNvPr id="4" name="Footer Placeholder 3">
            <a:extLst>
              <a:ext uri="{FF2B5EF4-FFF2-40B4-BE49-F238E27FC236}">
                <a16:creationId xmlns:a16="http://schemas.microsoft.com/office/drawing/2014/main" id="{5C46AEF3-964D-21ED-6A9A-9FCA1DFF97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2D2ADE-A941-4A53-D278-AB444732076D}"/>
              </a:ext>
            </a:extLst>
          </p:cNvPr>
          <p:cNvSpPr>
            <a:spLocks noGrp="1"/>
          </p:cNvSpPr>
          <p:nvPr>
            <p:ph type="sldNum" sz="quarter" idx="12"/>
          </p:nvPr>
        </p:nvSpPr>
        <p:spPr/>
        <p:txBody>
          <a:bodyPr/>
          <a:lstStyle/>
          <a:p>
            <a:fld id="{33AD8247-B22A-45CD-961A-C5300CBCB438}" type="slidenum">
              <a:rPr lang="en-GB" smtClean="0"/>
              <a:t>‹#›</a:t>
            </a:fld>
            <a:endParaRPr lang="en-GB"/>
          </a:p>
        </p:txBody>
      </p:sp>
    </p:spTree>
    <p:extLst>
      <p:ext uri="{BB962C8B-B14F-4D97-AF65-F5344CB8AC3E}">
        <p14:creationId xmlns:p14="http://schemas.microsoft.com/office/powerpoint/2010/main" val="4231013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B894C-F41B-8131-4A0D-38C90EE8D219}"/>
              </a:ext>
            </a:extLst>
          </p:cNvPr>
          <p:cNvSpPr>
            <a:spLocks noGrp="1"/>
          </p:cNvSpPr>
          <p:nvPr>
            <p:ph type="dt" sz="half" idx="10"/>
          </p:nvPr>
        </p:nvSpPr>
        <p:spPr/>
        <p:txBody>
          <a:bodyPr/>
          <a:lstStyle/>
          <a:p>
            <a:fld id="{5C3E507C-8B9D-4FED-9A7F-D1515BC08FD9}" type="datetimeFigureOut">
              <a:rPr lang="en-GB" smtClean="0"/>
              <a:t>31/08/2022</a:t>
            </a:fld>
            <a:endParaRPr lang="en-GB"/>
          </a:p>
        </p:txBody>
      </p:sp>
      <p:sp>
        <p:nvSpPr>
          <p:cNvPr id="3" name="Footer Placeholder 2">
            <a:extLst>
              <a:ext uri="{FF2B5EF4-FFF2-40B4-BE49-F238E27FC236}">
                <a16:creationId xmlns:a16="http://schemas.microsoft.com/office/drawing/2014/main" id="{850A5CCB-A132-BD59-6C5D-BFFCFEBB65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0EC560-0E89-DA3C-0FCD-32B8260FAE97}"/>
              </a:ext>
            </a:extLst>
          </p:cNvPr>
          <p:cNvSpPr>
            <a:spLocks noGrp="1"/>
          </p:cNvSpPr>
          <p:nvPr>
            <p:ph type="sldNum" sz="quarter" idx="12"/>
          </p:nvPr>
        </p:nvSpPr>
        <p:spPr/>
        <p:txBody>
          <a:bodyPr/>
          <a:lstStyle/>
          <a:p>
            <a:fld id="{33AD8247-B22A-45CD-961A-C5300CBCB438}" type="slidenum">
              <a:rPr lang="en-GB" smtClean="0"/>
              <a:t>‹#›</a:t>
            </a:fld>
            <a:endParaRPr lang="en-GB"/>
          </a:p>
        </p:txBody>
      </p:sp>
    </p:spTree>
    <p:extLst>
      <p:ext uri="{BB962C8B-B14F-4D97-AF65-F5344CB8AC3E}">
        <p14:creationId xmlns:p14="http://schemas.microsoft.com/office/powerpoint/2010/main" val="25391214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5217-CCF0-3355-F30B-07D5A0E31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500B8B-E7A2-4A9E-E95C-371CC0E38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16A8F68-208A-7C28-510A-2F0A99BBB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8CBCF-33B8-1FB7-FCED-84AD7B59B462}"/>
              </a:ext>
            </a:extLst>
          </p:cNvPr>
          <p:cNvSpPr>
            <a:spLocks noGrp="1"/>
          </p:cNvSpPr>
          <p:nvPr>
            <p:ph type="dt" sz="half" idx="10"/>
          </p:nvPr>
        </p:nvSpPr>
        <p:spPr/>
        <p:txBody>
          <a:bodyPr/>
          <a:lstStyle/>
          <a:p>
            <a:fld id="{5C3E507C-8B9D-4FED-9A7F-D1515BC08FD9}" type="datetimeFigureOut">
              <a:rPr lang="en-GB" smtClean="0"/>
              <a:t>31/08/2022</a:t>
            </a:fld>
            <a:endParaRPr lang="en-GB"/>
          </a:p>
        </p:txBody>
      </p:sp>
      <p:sp>
        <p:nvSpPr>
          <p:cNvPr id="6" name="Footer Placeholder 5">
            <a:extLst>
              <a:ext uri="{FF2B5EF4-FFF2-40B4-BE49-F238E27FC236}">
                <a16:creationId xmlns:a16="http://schemas.microsoft.com/office/drawing/2014/main" id="{0365DDB3-AB6B-1654-48E7-0FD57A042C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C26919-6737-6DEB-FA9E-17957BEC1D31}"/>
              </a:ext>
            </a:extLst>
          </p:cNvPr>
          <p:cNvSpPr>
            <a:spLocks noGrp="1"/>
          </p:cNvSpPr>
          <p:nvPr>
            <p:ph type="sldNum" sz="quarter" idx="12"/>
          </p:nvPr>
        </p:nvSpPr>
        <p:spPr/>
        <p:txBody>
          <a:bodyPr/>
          <a:lstStyle/>
          <a:p>
            <a:fld id="{33AD8247-B22A-45CD-961A-C5300CBCB438}" type="slidenum">
              <a:rPr lang="en-GB" smtClean="0"/>
              <a:t>‹#›</a:t>
            </a:fld>
            <a:endParaRPr lang="en-GB"/>
          </a:p>
        </p:txBody>
      </p:sp>
    </p:spTree>
    <p:extLst>
      <p:ext uri="{BB962C8B-B14F-4D97-AF65-F5344CB8AC3E}">
        <p14:creationId xmlns:p14="http://schemas.microsoft.com/office/powerpoint/2010/main" val="395653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30-Aug-22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D168-21F4-9207-3CD8-2EF6721B8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3664B6-AF07-4270-7446-FABB35F59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6D62C0F-CA56-96E4-3537-E980E6912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77597-83FB-FD59-0ED4-A4033FB9B52B}"/>
              </a:ext>
            </a:extLst>
          </p:cNvPr>
          <p:cNvSpPr>
            <a:spLocks noGrp="1"/>
          </p:cNvSpPr>
          <p:nvPr>
            <p:ph type="dt" sz="half" idx="10"/>
          </p:nvPr>
        </p:nvSpPr>
        <p:spPr/>
        <p:txBody>
          <a:bodyPr/>
          <a:lstStyle/>
          <a:p>
            <a:fld id="{5C3E507C-8B9D-4FED-9A7F-D1515BC08FD9}" type="datetimeFigureOut">
              <a:rPr lang="en-GB" smtClean="0"/>
              <a:t>31/08/2022</a:t>
            </a:fld>
            <a:endParaRPr lang="en-GB"/>
          </a:p>
        </p:txBody>
      </p:sp>
      <p:sp>
        <p:nvSpPr>
          <p:cNvPr id="6" name="Footer Placeholder 5">
            <a:extLst>
              <a:ext uri="{FF2B5EF4-FFF2-40B4-BE49-F238E27FC236}">
                <a16:creationId xmlns:a16="http://schemas.microsoft.com/office/drawing/2014/main" id="{934F80D3-B15E-7166-F7AB-0D5429CE4C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9069B8-C97A-8C18-5604-9467D0AFAC2F}"/>
              </a:ext>
            </a:extLst>
          </p:cNvPr>
          <p:cNvSpPr>
            <a:spLocks noGrp="1"/>
          </p:cNvSpPr>
          <p:nvPr>
            <p:ph type="sldNum" sz="quarter" idx="12"/>
          </p:nvPr>
        </p:nvSpPr>
        <p:spPr/>
        <p:txBody>
          <a:bodyPr/>
          <a:lstStyle/>
          <a:p>
            <a:fld id="{33AD8247-B22A-45CD-961A-C5300CBCB438}" type="slidenum">
              <a:rPr lang="en-GB" smtClean="0"/>
              <a:t>‹#›</a:t>
            </a:fld>
            <a:endParaRPr lang="en-GB"/>
          </a:p>
        </p:txBody>
      </p:sp>
    </p:spTree>
    <p:extLst>
      <p:ext uri="{BB962C8B-B14F-4D97-AF65-F5344CB8AC3E}">
        <p14:creationId xmlns:p14="http://schemas.microsoft.com/office/powerpoint/2010/main" val="112466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BD69-D774-B11B-37D2-A10BEA04C45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884982-E0BB-0B09-75F2-8991FADC19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B4A64B-B215-E29F-262B-28EF09445ABA}"/>
              </a:ext>
            </a:extLst>
          </p:cNvPr>
          <p:cNvSpPr>
            <a:spLocks noGrp="1"/>
          </p:cNvSpPr>
          <p:nvPr>
            <p:ph type="dt" sz="half" idx="10"/>
          </p:nvPr>
        </p:nvSpPr>
        <p:spPr/>
        <p:txBody>
          <a:bodyPr/>
          <a:lstStyle/>
          <a:p>
            <a:fld id="{5C3E507C-8B9D-4FED-9A7F-D1515BC08FD9}" type="datetimeFigureOut">
              <a:rPr lang="en-GB" smtClean="0"/>
              <a:t>31/08/2022</a:t>
            </a:fld>
            <a:endParaRPr lang="en-GB"/>
          </a:p>
        </p:txBody>
      </p:sp>
      <p:sp>
        <p:nvSpPr>
          <p:cNvPr id="5" name="Footer Placeholder 4">
            <a:extLst>
              <a:ext uri="{FF2B5EF4-FFF2-40B4-BE49-F238E27FC236}">
                <a16:creationId xmlns:a16="http://schemas.microsoft.com/office/drawing/2014/main" id="{0DB6C97E-E22A-24B0-9D52-F7A3EE9C27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8F7A7F-6598-E4AF-D0DB-4C7B04D14F2C}"/>
              </a:ext>
            </a:extLst>
          </p:cNvPr>
          <p:cNvSpPr>
            <a:spLocks noGrp="1"/>
          </p:cNvSpPr>
          <p:nvPr>
            <p:ph type="sldNum" sz="quarter" idx="12"/>
          </p:nvPr>
        </p:nvSpPr>
        <p:spPr/>
        <p:txBody>
          <a:bodyPr/>
          <a:lstStyle/>
          <a:p>
            <a:fld id="{33AD8247-B22A-45CD-961A-C5300CBCB438}" type="slidenum">
              <a:rPr lang="en-GB" smtClean="0"/>
              <a:t>‹#›</a:t>
            </a:fld>
            <a:endParaRPr lang="en-GB"/>
          </a:p>
        </p:txBody>
      </p:sp>
    </p:spTree>
    <p:extLst>
      <p:ext uri="{BB962C8B-B14F-4D97-AF65-F5344CB8AC3E}">
        <p14:creationId xmlns:p14="http://schemas.microsoft.com/office/powerpoint/2010/main" val="203003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2AF19F-AEFA-3014-F368-5CD2182A03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B3B9BE-DB39-18AE-BC24-F21227693E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2821C5-6434-BF0F-DAA3-D609FB862227}"/>
              </a:ext>
            </a:extLst>
          </p:cNvPr>
          <p:cNvSpPr>
            <a:spLocks noGrp="1"/>
          </p:cNvSpPr>
          <p:nvPr>
            <p:ph type="dt" sz="half" idx="10"/>
          </p:nvPr>
        </p:nvSpPr>
        <p:spPr/>
        <p:txBody>
          <a:bodyPr/>
          <a:lstStyle/>
          <a:p>
            <a:fld id="{5C3E507C-8B9D-4FED-9A7F-D1515BC08FD9}" type="datetimeFigureOut">
              <a:rPr lang="en-GB" smtClean="0"/>
              <a:t>31/08/2022</a:t>
            </a:fld>
            <a:endParaRPr lang="en-GB"/>
          </a:p>
        </p:txBody>
      </p:sp>
      <p:sp>
        <p:nvSpPr>
          <p:cNvPr id="5" name="Footer Placeholder 4">
            <a:extLst>
              <a:ext uri="{FF2B5EF4-FFF2-40B4-BE49-F238E27FC236}">
                <a16:creationId xmlns:a16="http://schemas.microsoft.com/office/drawing/2014/main" id="{C956B255-E606-FF72-8110-DC1494D429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7332B9-2159-3978-1115-0CB8A3DFBCFC}"/>
              </a:ext>
            </a:extLst>
          </p:cNvPr>
          <p:cNvSpPr>
            <a:spLocks noGrp="1"/>
          </p:cNvSpPr>
          <p:nvPr>
            <p:ph type="sldNum" sz="quarter" idx="12"/>
          </p:nvPr>
        </p:nvSpPr>
        <p:spPr/>
        <p:txBody>
          <a:bodyPr/>
          <a:lstStyle/>
          <a:p>
            <a:fld id="{33AD8247-B22A-45CD-961A-C5300CBCB438}" type="slidenum">
              <a:rPr lang="en-GB" smtClean="0"/>
              <a:t>‹#›</a:t>
            </a:fld>
            <a:endParaRPr lang="en-GB"/>
          </a:p>
        </p:txBody>
      </p:sp>
    </p:spTree>
    <p:extLst>
      <p:ext uri="{BB962C8B-B14F-4D97-AF65-F5344CB8AC3E}">
        <p14:creationId xmlns:p14="http://schemas.microsoft.com/office/powerpoint/2010/main" val="186535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30-Aug-22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30-Aug-22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30-Aug-22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30-Aug-22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30-Aug-22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30-Aug-22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30-Aug-22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30-Aug-22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userDrawn="1"/>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D5804-BA95-0226-0E2D-1BE8E2D1F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3D4CD6-F4D3-AF6E-41FC-18B739CF3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E65FB9-9B70-8EA2-C82B-1DC01AD3F5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E507C-8B9D-4FED-9A7F-D1515BC08FD9}" type="datetimeFigureOut">
              <a:rPr lang="en-GB" smtClean="0"/>
              <a:t>31/08/2022</a:t>
            </a:fld>
            <a:endParaRPr lang="en-GB"/>
          </a:p>
        </p:txBody>
      </p:sp>
      <p:sp>
        <p:nvSpPr>
          <p:cNvPr id="5" name="Footer Placeholder 4">
            <a:extLst>
              <a:ext uri="{FF2B5EF4-FFF2-40B4-BE49-F238E27FC236}">
                <a16:creationId xmlns:a16="http://schemas.microsoft.com/office/drawing/2014/main" id="{E174D168-43BD-7C5D-A6A7-18FBE395D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D19616-8081-F3D1-48AB-C5B7DF679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D8247-B22A-45CD-961A-C5300CBCB438}" type="slidenum">
              <a:rPr lang="en-GB" smtClean="0"/>
              <a:t>‹#›</a:t>
            </a:fld>
            <a:endParaRPr lang="en-GB"/>
          </a:p>
        </p:txBody>
      </p:sp>
    </p:spTree>
    <p:extLst>
      <p:ext uri="{BB962C8B-B14F-4D97-AF65-F5344CB8AC3E}">
        <p14:creationId xmlns:p14="http://schemas.microsoft.com/office/powerpoint/2010/main" val="322568970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77747"/>
            <a:ext cx="10993549" cy="1475013"/>
          </a:xfrm>
        </p:spPr>
        <p:txBody>
          <a:bodyPr>
            <a:normAutofit/>
          </a:bodyPr>
          <a:lstStyle/>
          <a:p>
            <a:r>
              <a:rPr lang="en-US" dirty="0"/>
              <a:t>A Deep learning approach to Identify surface crack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DDD942-ADFC-B034-1439-8AF233356BE9}"/>
              </a:ext>
            </a:extLst>
          </p:cNvPr>
          <p:cNvSpPr/>
          <p:nvPr/>
        </p:nvSpPr>
        <p:spPr>
          <a:xfrm>
            <a:off x="6334828" y="1059508"/>
            <a:ext cx="1542708" cy="479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300" dirty="0">
                <a:solidFill>
                  <a:schemeClr val="tx1"/>
                </a:solidFill>
                <a:cs typeface="Calibri"/>
              </a:rPr>
              <a:t>Data Pre-Processing</a:t>
            </a:r>
            <a:endParaRPr lang="en-GB" sz="1300" dirty="0">
              <a:solidFill>
                <a:schemeClr val="tx1"/>
              </a:solidFill>
            </a:endParaRPr>
          </a:p>
        </p:txBody>
      </p:sp>
      <p:sp>
        <p:nvSpPr>
          <p:cNvPr id="3" name="Rectangle 2">
            <a:extLst>
              <a:ext uri="{FF2B5EF4-FFF2-40B4-BE49-F238E27FC236}">
                <a16:creationId xmlns:a16="http://schemas.microsoft.com/office/drawing/2014/main" id="{A1DBA139-429C-D08A-C73C-E1C910289AEF}"/>
              </a:ext>
            </a:extLst>
          </p:cNvPr>
          <p:cNvSpPr/>
          <p:nvPr/>
        </p:nvSpPr>
        <p:spPr>
          <a:xfrm>
            <a:off x="6334829" y="5341938"/>
            <a:ext cx="1542707" cy="479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cs typeface="Calibri"/>
              </a:rPr>
              <a:t>Train The Model</a:t>
            </a:r>
            <a:endParaRPr lang="en-GB" sz="1300" dirty="0">
              <a:solidFill>
                <a:schemeClr val="tx1"/>
              </a:solidFill>
            </a:endParaRPr>
          </a:p>
        </p:txBody>
      </p:sp>
      <p:sp>
        <p:nvSpPr>
          <p:cNvPr id="4" name="Rectangle 3">
            <a:extLst>
              <a:ext uri="{FF2B5EF4-FFF2-40B4-BE49-F238E27FC236}">
                <a16:creationId xmlns:a16="http://schemas.microsoft.com/office/drawing/2014/main" id="{B719F255-EAC4-7744-A85F-8A49325A5657}"/>
              </a:ext>
            </a:extLst>
          </p:cNvPr>
          <p:cNvSpPr/>
          <p:nvPr/>
        </p:nvSpPr>
        <p:spPr>
          <a:xfrm>
            <a:off x="9160160" y="4168978"/>
            <a:ext cx="1542707" cy="698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cs typeface="Calibri"/>
              </a:rPr>
              <a:t>DNN model Implementation</a:t>
            </a:r>
            <a:endParaRPr lang="en-GB" sz="1300" dirty="0">
              <a:solidFill>
                <a:schemeClr val="tx1"/>
              </a:solidFill>
            </a:endParaRPr>
          </a:p>
        </p:txBody>
      </p:sp>
      <p:sp>
        <p:nvSpPr>
          <p:cNvPr id="5" name="Rectangle 4">
            <a:extLst>
              <a:ext uri="{FF2B5EF4-FFF2-40B4-BE49-F238E27FC236}">
                <a16:creationId xmlns:a16="http://schemas.microsoft.com/office/drawing/2014/main" id="{3D750AF3-23A7-770C-EA0D-A34AF780929E}"/>
              </a:ext>
            </a:extLst>
          </p:cNvPr>
          <p:cNvSpPr/>
          <p:nvPr/>
        </p:nvSpPr>
        <p:spPr>
          <a:xfrm>
            <a:off x="3595397" y="4168978"/>
            <a:ext cx="1542707" cy="698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cs typeface="Calibri"/>
              </a:rPr>
              <a:t>Logistic Regression Model</a:t>
            </a:r>
          </a:p>
          <a:p>
            <a:pPr algn="ctr"/>
            <a:r>
              <a:rPr lang="en-GB" sz="1300" dirty="0">
                <a:solidFill>
                  <a:schemeClr val="tx1"/>
                </a:solidFill>
                <a:cs typeface="Calibri"/>
              </a:rPr>
              <a:t>Implementation</a:t>
            </a:r>
            <a:endParaRPr lang="en-GB" sz="1300" dirty="0">
              <a:solidFill>
                <a:schemeClr val="tx1"/>
              </a:solidFill>
            </a:endParaRPr>
          </a:p>
        </p:txBody>
      </p:sp>
      <p:sp>
        <p:nvSpPr>
          <p:cNvPr id="6" name="Flowchart: Data 5">
            <a:extLst>
              <a:ext uri="{FF2B5EF4-FFF2-40B4-BE49-F238E27FC236}">
                <a16:creationId xmlns:a16="http://schemas.microsoft.com/office/drawing/2014/main" id="{992BCA15-019F-5F9D-B1E5-2B6E1E4DABFC}"/>
              </a:ext>
            </a:extLst>
          </p:cNvPr>
          <p:cNvSpPr/>
          <p:nvPr/>
        </p:nvSpPr>
        <p:spPr>
          <a:xfrm>
            <a:off x="6093090" y="1927704"/>
            <a:ext cx="2026184" cy="557286"/>
          </a:xfrm>
          <a:prstGeom prst="flowChartInputOutp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cs typeface="Calibri"/>
              </a:rPr>
              <a:t>Data Transformation</a:t>
            </a:r>
            <a:endParaRPr lang="en-GB" sz="1300" dirty="0">
              <a:solidFill>
                <a:schemeClr val="tx1"/>
              </a:solidFill>
            </a:endParaRPr>
          </a:p>
        </p:txBody>
      </p:sp>
      <p:sp>
        <p:nvSpPr>
          <p:cNvPr id="7" name="Diamond 6">
            <a:extLst>
              <a:ext uri="{FF2B5EF4-FFF2-40B4-BE49-F238E27FC236}">
                <a16:creationId xmlns:a16="http://schemas.microsoft.com/office/drawing/2014/main" id="{F2F44A8E-EF60-22D2-9C14-3946A2C1B063}"/>
              </a:ext>
            </a:extLst>
          </p:cNvPr>
          <p:cNvSpPr/>
          <p:nvPr/>
        </p:nvSpPr>
        <p:spPr>
          <a:xfrm>
            <a:off x="6231542" y="2873462"/>
            <a:ext cx="1749277" cy="828311"/>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cs typeface="Calibri"/>
              </a:rPr>
              <a:t>Feature Extraction</a:t>
            </a:r>
            <a:endParaRPr lang="en-GB" sz="1300" dirty="0">
              <a:solidFill>
                <a:schemeClr val="tx1"/>
              </a:solidFill>
            </a:endParaRPr>
          </a:p>
        </p:txBody>
      </p:sp>
      <p:sp>
        <p:nvSpPr>
          <p:cNvPr id="8" name="Rectangle 7">
            <a:extLst>
              <a:ext uri="{FF2B5EF4-FFF2-40B4-BE49-F238E27FC236}">
                <a16:creationId xmlns:a16="http://schemas.microsoft.com/office/drawing/2014/main" id="{D32EEB07-C3F8-BBC4-1588-366F8085FE89}"/>
              </a:ext>
            </a:extLst>
          </p:cNvPr>
          <p:cNvSpPr/>
          <p:nvPr/>
        </p:nvSpPr>
        <p:spPr>
          <a:xfrm>
            <a:off x="6334829" y="4223552"/>
            <a:ext cx="1542707" cy="698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cs typeface="Calibri"/>
              </a:rPr>
              <a:t>CNN model Implementation</a:t>
            </a:r>
            <a:endParaRPr lang="en-GB" sz="1300" dirty="0">
              <a:solidFill>
                <a:schemeClr val="tx1"/>
              </a:solidFill>
            </a:endParaRPr>
          </a:p>
        </p:txBody>
      </p:sp>
      <p:cxnSp>
        <p:nvCxnSpPr>
          <p:cNvPr id="9" name="Straight Arrow Connector 8">
            <a:extLst>
              <a:ext uri="{FF2B5EF4-FFF2-40B4-BE49-F238E27FC236}">
                <a16:creationId xmlns:a16="http://schemas.microsoft.com/office/drawing/2014/main" id="{B89C8BF7-55D6-5B20-C8D9-1FB6538465F9}"/>
              </a:ext>
            </a:extLst>
          </p:cNvPr>
          <p:cNvCxnSpPr>
            <a:cxnSpLocks/>
            <a:stCxn id="19" idx="4"/>
            <a:endCxn id="2" idx="0"/>
          </p:cNvCxnSpPr>
          <p:nvPr/>
        </p:nvCxnSpPr>
        <p:spPr>
          <a:xfrm>
            <a:off x="7106181" y="655981"/>
            <a:ext cx="1" cy="403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27B0EE8-FA56-FCD4-2125-E494C6E77B7D}"/>
              </a:ext>
            </a:extLst>
          </p:cNvPr>
          <p:cNvCxnSpPr/>
          <p:nvPr/>
        </p:nvCxnSpPr>
        <p:spPr>
          <a:xfrm>
            <a:off x="7106181" y="1539479"/>
            <a:ext cx="0" cy="382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5C494B7-42E4-9D16-E2C0-188F32644400}"/>
              </a:ext>
            </a:extLst>
          </p:cNvPr>
          <p:cNvCxnSpPr/>
          <p:nvPr/>
        </p:nvCxnSpPr>
        <p:spPr>
          <a:xfrm>
            <a:off x="7106181" y="2484990"/>
            <a:ext cx="0" cy="382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29E1543-8BC7-A0AD-8ADE-A7B9747E78AB}"/>
              </a:ext>
            </a:extLst>
          </p:cNvPr>
          <p:cNvCxnSpPr>
            <a:cxnSpLocks/>
            <a:stCxn id="7" idx="2"/>
            <a:endCxn id="8" idx="0"/>
          </p:cNvCxnSpPr>
          <p:nvPr/>
        </p:nvCxnSpPr>
        <p:spPr>
          <a:xfrm>
            <a:off x="7106181" y="3701773"/>
            <a:ext cx="2" cy="521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44E045E-6F0E-604B-EFE7-BAF6FA7A7F65}"/>
              </a:ext>
            </a:extLst>
          </p:cNvPr>
          <p:cNvCxnSpPr>
            <a:cxnSpLocks/>
            <a:stCxn id="8" idx="2"/>
            <a:endCxn id="3" idx="0"/>
          </p:cNvCxnSpPr>
          <p:nvPr/>
        </p:nvCxnSpPr>
        <p:spPr>
          <a:xfrm>
            <a:off x="7106183" y="4921639"/>
            <a:ext cx="0" cy="420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B5BB819-9AC1-B1DF-2270-5B360F2DEC7F}"/>
              </a:ext>
            </a:extLst>
          </p:cNvPr>
          <p:cNvCxnSpPr>
            <a:cxnSpLocks/>
            <a:stCxn id="3" idx="2"/>
          </p:cNvCxnSpPr>
          <p:nvPr/>
        </p:nvCxnSpPr>
        <p:spPr>
          <a:xfrm flipH="1">
            <a:off x="7106182" y="5821909"/>
            <a:ext cx="1" cy="289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527180D-A071-0859-173B-507C4156C88F}"/>
              </a:ext>
            </a:extLst>
          </p:cNvPr>
          <p:cNvCxnSpPr>
            <a:cxnSpLocks/>
            <a:stCxn id="7" idx="2"/>
            <a:endCxn id="5" idx="0"/>
          </p:cNvCxnSpPr>
          <p:nvPr/>
        </p:nvCxnSpPr>
        <p:spPr>
          <a:xfrm flipH="1">
            <a:off x="4366751" y="3701773"/>
            <a:ext cx="2739430" cy="467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C16BD23-D169-1175-C84F-3364EA79C83D}"/>
              </a:ext>
            </a:extLst>
          </p:cNvPr>
          <p:cNvCxnSpPr>
            <a:cxnSpLocks/>
            <a:stCxn id="7" idx="2"/>
            <a:endCxn id="4" idx="0"/>
          </p:cNvCxnSpPr>
          <p:nvPr/>
        </p:nvCxnSpPr>
        <p:spPr>
          <a:xfrm>
            <a:off x="7106181" y="3701773"/>
            <a:ext cx="2825333" cy="467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AC6CB8C-64E8-3CDD-D912-723122A9A689}"/>
              </a:ext>
            </a:extLst>
          </p:cNvPr>
          <p:cNvCxnSpPr>
            <a:cxnSpLocks/>
            <a:stCxn id="5" idx="2"/>
            <a:endCxn id="3" idx="0"/>
          </p:cNvCxnSpPr>
          <p:nvPr/>
        </p:nvCxnSpPr>
        <p:spPr>
          <a:xfrm>
            <a:off x="4366751" y="4867065"/>
            <a:ext cx="2739432" cy="474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35C7896-B9C7-DBF8-330E-6ADB1139A179}"/>
              </a:ext>
            </a:extLst>
          </p:cNvPr>
          <p:cNvCxnSpPr>
            <a:cxnSpLocks/>
            <a:stCxn id="4" idx="2"/>
            <a:endCxn id="3" idx="0"/>
          </p:cNvCxnSpPr>
          <p:nvPr/>
        </p:nvCxnSpPr>
        <p:spPr>
          <a:xfrm flipH="1">
            <a:off x="7106183" y="4867065"/>
            <a:ext cx="2825331" cy="474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022FCD67-6F24-F4D0-ED3F-DF5785364BF9}"/>
              </a:ext>
            </a:extLst>
          </p:cNvPr>
          <p:cNvSpPr/>
          <p:nvPr/>
        </p:nvSpPr>
        <p:spPr>
          <a:xfrm>
            <a:off x="6093089" y="98694"/>
            <a:ext cx="2026184" cy="5572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cs typeface="Calibri"/>
              </a:rPr>
              <a:t>Collecting crack images</a:t>
            </a:r>
            <a:endParaRPr lang="en-GB" sz="1300" dirty="0">
              <a:solidFill>
                <a:schemeClr val="tx1"/>
              </a:solidFill>
            </a:endParaRPr>
          </a:p>
        </p:txBody>
      </p:sp>
      <p:sp>
        <p:nvSpPr>
          <p:cNvPr id="20" name="Oval 19">
            <a:extLst>
              <a:ext uri="{FF2B5EF4-FFF2-40B4-BE49-F238E27FC236}">
                <a16:creationId xmlns:a16="http://schemas.microsoft.com/office/drawing/2014/main" id="{3FA7BFB8-7D5B-8612-FDDA-E9A11C2DCBC5}"/>
              </a:ext>
            </a:extLst>
          </p:cNvPr>
          <p:cNvSpPr/>
          <p:nvPr/>
        </p:nvSpPr>
        <p:spPr>
          <a:xfrm>
            <a:off x="6093089" y="6111280"/>
            <a:ext cx="2026184" cy="5572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cs typeface="Calibri"/>
              </a:rPr>
              <a:t>Find Accuracy</a:t>
            </a:r>
            <a:endParaRPr lang="en-GB" sz="1300" dirty="0">
              <a:solidFill>
                <a:schemeClr val="tx1"/>
              </a:solidFill>
            </a:endParaRPr>
          </a:p>
        </p:txBody>
      </p:sp>
      <p:sp>
        <p:nvSpPr>
          <p:cNvPr id="30" name="Title 1">
            <a:extLst>
              <a:ext uri="{FF2B5EF4-FFF2-40B4-BE49-F238E27FC236}">
                <a16:creationId xmlns:a16="http://schemas.microsoft.com/office/drawing/2014/main" id="{AFDDDB32-EF92-4560-5A1E-DCF84E42C7C7}"/>
              </a:ext>
            </a:extLst>
          </p:cNvPr>
          <p:cNvSpPr txBox="1">
            <a:spLocks/>
          </p:cNvSpPr>
          <p:nvPr/>
        </p:nvSpPr>
        <p:spPr>
          <a:xfrm>
            <a:off x="748184" y="857744"/>
            <a:ext cx="3954161" cy="11921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tx1">
                    <a:lumMod val="75000"/>
                    <a:lumOff val="25000"/>
                  </a:schemeClr>
                </a:solidFill>
                <a:latin typeface="Franklin Gothic Demi (Headings)"/>
              </a:rPr>
              <a:t>GENERAL SYSTEM ARCHITECTURE</a:t>
            </a:r>
            <a:endParaRPr lang="en-GB" sz="3200" dirty="0">
              <a:solidFill>
                <a:schemeClr val="tx1">
                  <a:lumMod val="75000"/>
                  <a:lumOff val="25000"/>
                </a:schemeClr>
              </a:solidFill>
              <a:latin typeface="Franklin Gothic Demi (Headings)"/>
            </a:endParaRPr>
          </a:p>
        </p:txBody>
      </p:sp>
    </p:spTree>
    <p:extLst>
      <p:ext uri="{BB962C8B-B14F-4D97-AF65-F5344CB8AC3E}">
        <p14:creationId xmlns:p14="http://schemas.microsoft.com/office/powerpoint/2010/main" val="130022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292F-CDB8-37CA-3119-7C03FCE8A7E6}"/>
              </a:ext>
            </a:extLst>
          </p:cNvPr>
          <p:cNvSpPr>
            <a:spLocks noGrp="1"/>
          </p:cNvSpPr>
          <p:nvPr>
            <p:ph type="title"/>
          </p:nvPr>
        </p:nvSpPr>
        <p:spPr/>
        <p:txBody>
          <a:bodyPr/>
          <a:lstStyle/>
          <a:p>
            <a:r>
              <a:rPr lang="en-US" dirty="0"/>
              <a:t>Proposed Methodology</a:t>
            </a:r>
            <a:endParaRPr lang="en-GB" dirty="0"/>
          </a:p>
        </p:txBody>
      </p:sp>
      <p:sp>
        <p:nvSpPr>
          <p:cNvPr id="3" name="Subtitle 2">
            <a:extLst>
              <a:ext uri="{FF2B5EF4-FFF2-40B4-BE49-F238E27FC236}">
                <a16:creationId xmlns:a16="http://schemas.microsoft.com/office/drawing/2014/main" id="{30C0B034-D876-8D9A-75E8-17042E8D23AA}"/>
              </a:ext>
            </a:extLst>
          </p:cNvPr>
          <p:cNvSpPr txBox="1">
            <a:spLocks/>
          </p:cNvSpPr>
          <p:nvPr/>
        </p:nvSpPr>
        <p:spPr>
          <a:xfrm>
            <a:off x="1279993" y="2806895"/>
            <a:ext cx="4357410" cy="188332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00000"/>
              </a:lnSpc>
            </a:pPr>
            <a:r>
              <a:rPr lang="en-US" sz="1400" dirty="0">
                <a:solidFill>
                  <a:schemeClr val="tx1"/>
                </a:solidFill>
                <a:effectLst/>
              </a:rPr>
              <a:t>DNN (single layer &amp; </a:t>
            </a:r>
            <a:r>
              <a:rPr lang="en-US" sz="1400" dirty="0" err="1">
                <a:solidFill>
                  <a:schemeClr val="tx1"/>
                </a:solidFill>
                <a:effectLst/>
              </a:rPr>
              <a:t>leakrelu</a:t>
            </a:r>
            <a:r>
              <a:rPr lang="en-US" sz="1400" dirty="0">
                <a:solidFill>
                  <a:schemeClr val="tx1"/>
                </a:solidFill>
                <a:effectLst/>
              </a:rPr>
              <a:t>)</a:t>
            </a:r>
          </a:p>
          <a:p>
            <a:pPr>
              <a:lnSpc>
                <a:spcPct val="100000"/>
              </a:lnSpc>
            </a:pPr>
            <a:r>
              <a:rPr lang="en-US" sz="1400" dirty="0">
                <a:solidFill>
                  <a:schemeClr val="tx1"/>
                </a:solidFill>
                <a:effectLst/>
              </a:rPr>
              <a:t>DNN (multiple layer &amp; </a:t>
            </a:r>
            <a:r>
              <a:rPr lang="en-US" sz="1400" dirty="0" err="1">
                <a:solidFill>
                  <a:schemeClr val="tx1"/>
                </a:solidFill>
                <a:effectLst/>
              </a:rPr>
              <a:t>Relu</a:t>
            </a:r>
            <a:r>
              <a:rPr lang="en-US" sz="1400" dirty="0">
                <a:solidFill>
                  <a:schemeClr val="tx1"/>
                </a:solidFill>
                <a:effectLst/>
              </a:rPr>
              <a:t>)</a:t>
            </a:r>
          </a:p>
          <a:p>
            <a:pPr>
              <a:lnSpc>
                <a:spcPct val="100000"/>
              </a:lnSpc>
            </a:pPr>
            <a:r>
              <a:rPr lang="en-US" sz="1400" dirty="0">
                <a:solidFill>
                  <a:schemeClr val="tx1"/>
                </a:solidFill>
                <a:effectLst/>
              </a:rPr>
              <a:t>DNN (multiple layer &amp; </a:t>
            </a:r>
            <a:r>
              <a:rPr lang="en-US" sz="1400" dirty="0" err="1">
                <a:solidFill>
                  <a:schemeClr val="tx1"/>
                </a:solidFill>
                <a:effectLst/>
              </a:rPr>
              <a:t>leakrelu</a:t>
            </a:r>
            <a:r>
              <a:rPr lang="en-US" sz="1400" dirty="0">
                <a:solidFill>
                  <a:schemeClr val="tx1"/>
                </a:solidFill>
                <a:effectLst/>
              </a:rPr>
              <a:t>)</a:t>
            </a:r>
          </a:p>
          <a:p>
            <a:pPr>
              <a:lnSpc>
                <a:spcPct val="100000"/>
              </a:lnSpc>
            </a:pPr>
            <a:r>
              <a:rPr lang="en-US" sz="1400" dirty="0">
                <a:solidFill>
                  <a:schemeClr val="tx1"/>
                </a:solidFill>
                <a:effectLst/>
              </a:rPr>
              <a:t>Logistic Regression</a:t>
            </a:r>
          </a:p>
          <a:p>
            <a:pPr>
              <a:lnSpc>
                <a:spcPct val="100000"/>
              </a:lnSpc>
            </a:pPr>
            <a:r>
              <a:rPr lang="en-US" sz="1400" dirty="0">
                <a:solidFill>
                  <a:schemeClr val="tx1"/>
                </a:solidFill>
                <a:effectLst/>
              </a:rPr>
              <a:t>Convolutional Neural Network (CNN)</a:t>
            </a:r>
            <a:endParaRPr lang="en-US" sz="1400" dirty="0">
              <a:solidFill>
                <a:schemeClr val="tx1"/>
              </a:solidFill>
            </a:endParaRPr>
          </a:p>
        </p:txBody>
      </p:sp>
      <p:sp>
        <p:nvSpPr>
          <p:cNvPr id="5" name="Subtitle 2">
            <a:extLst>
              <a:ext uri="{FF2B5EF4-FFF2-40B4-BE49-F238E27FC236}">
                <a16:creationId xmlns:a16="http://schemas.microsoft.com/office/drawing/2014/main" id="{FEAE92FE-8043-17DA-CF99-E10FC5003A96}"/>
              </a:ext>
            </a:extLst>
          </p:cNvPr>
          <p:cNvSpPr txBox="1">
            <a:spLocks/>
          </p:cNvSpPr>
          <p:nvPr/>
        </p:nvSpPr>
        <p:spPr>
          <a:xfrm>
            <a:off x="6487124" y="2806895"/>
            <a:ext cx="4357410" cy="124421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00000"/>
              </a:lnSpc>
            </a:pPr>
            <a:r>
              <a:rPr lang="en-US" sz="1400" dirty="0" err="1">
                <a:solidFill>
                  <a:schemeClr val="tx1"/>
                </a:solidFill>
                <a:effectLst/>
              </a:rPr>
              <a:t>Relu</a:t>
            </a:r>
            <a:endParaRPr lang="en-US" sz="1400" dirty="0">
              <a:solidFill>
                <a:schemeClr val="tx1"/>
              </a:solidFill>
              <a:effectLst/>
            </a:endParaRPr>
          </a:p>
          <a:p>
            <a:pPr>
              <a:lnSpc>
                <a:spcPct val="100000"/>
              </a:lnSpc>
            </a:pPr>
            <a:r>
              <a:rPr lang="en-US" sz="1400" dirty="0">
                <a:solidFill>
                  <a:schemeClr val="tx1"/>
                </a:solidFill>
                <a:effectLst/>
              </a:rPr>
              <a:t>Leaky </a:t>
            </a:r>
            <a:r>
              <a:rPr lang="en-US" sz="1400" dirty="0" err="1">
                <a:solidFill>
                  <a:schemeClr val="tx1"/>
                </a:solidFill>
              </a:rPr>
              <a:t>R</a:t>
            </a:r>
            <a:r>
              <a:rPr lang="en-US" sz="1400" dirty="0" err="1">
                <a:solidFill>
                  <a:schemeClr val="tx1"/>
                </a:solidFill>
                <a:effectLst/>
              </a:rPr>
              <a:t>elu</a:t>
            </a:r>
            <a:endParaRPr lang="en-US" sz="1400" dirty="0">
              <a:solidFill>
                <a:schemeClr val="tx1"/>
              </a:solidFill>
              <a:effectLst/>
            </a:endParaRPr>
          </a:p>
          <a:p>
            <a:pPr>
              <a:lnSpc>
                <a:spcPct val="100000"/>
              </a:lnSpc>
            </a:pPr>
            <a:r>
              <a:rPr lang="en-US" sz="1400" dirty="0">
                <a:solidFill>
                  <a:schemeClr val="tx1"/>
                </a:solidFill>
                <a:effectLst/>
              </a:rPr>
              <a:t>SoftMax</a:t>
            </a:r>
          </a:p>
        </p:txBody>
      </p:sp>
      <p:sp>
        <p:nvSpPr>
          <p:cNvPr id="6" name="TextBox 5">
            <a:extLst>
              <a:ext uri="{FF2B5EF4-FFF2-40B4-BE49-F238E27FC236}">
                <a16:creationId xmlns:a16="http://schemas.microsoft.com/office/drawing/2014/main" id="{62B9DCE9-D4EB-A45D-7ADD-8016B705EA17}"/>
              </a:ext>
            </a:extLst>
          </p:cNvPr>
          <p:cNvSpPr txBox="1"/>
          <p:nvPr/>
        </p:nvSpPr>
        <p:spPr>
          <a:xfrm>
            <a:off x="1285949" y="2348664"/>
            <a:ext cx="2172749" cy="369332"/>
          </a:xfrm>
          <a:prstGeom prst="rect">
            <a:avLst/>
          </a:prstGeom>
          <a:noFill/>
        </p:spPr>
        <p:txBody>
          <a:bodyPr wrap="square" rtlCol="0">
            <a:spAutoFit/>
          </a:bodyPr>
          <a:lstStyle/>
          <a:p>
            <a:r>
              <a:rPr lang="en-US" dirty="0">
                <a:solidFill>
                  <a:schemeClr val="tx1">
                    <a:lumMod val="75000"/>
                    <a:lumOff val="25000"/>
                  </a:schemeClr>
                </a:solidFill>
                <a:latin typeface="+mj-lt"/>
              </a:rPr>
              <a:t>MODELS</a:t>
            </a:r>
            <a:endParaRPr lang="en-GB" dirty="0">
              <a:solidFill>
                <a:schemeClr val="tx1">
                  <a:lumMod val="75000"/>
                  <a:lumOff val="25000"/>
                </a:schemeClr>
              </a:solidFill>
              <a:latin typeface="+mj-lt"/>
            </a:endParaRPr>
          </a:p>
        </p:txBody>
      </p:sp>
      <p:sp>
        <p:nvSpPr>
          <p:cNvPr id="7" name="TextBox 6">
            <a:extLst>
              <a:ext uri="{FF2B5EF4-FFF2-40B4-BE49-F238E27FC236}">
                <a16:creationId xmlns:a16="http://schemas.microsoft.com/office/drawing/2014/main" id="{D1F2062F-3B9C-CC62-CA7D-C995ADCBF5A1}"/>
              </a:ext>
            </a:extLst>
          </p:cNvPr>
          <p:cNvSpPr txBox="1"/>
          <p:nvPr/>
        </p:nvSpPr>
        <p:spPr>
          <a:xfrm>
            <a:off x="6487124" y="2348664"/>
            <a:ext cx="2455540" cy="369332"/>
          </a:xfrm>
          <a:prstGeom prst="rect">
            <a:avLst/>
          </a:prstGeom>
          <a:noFill/>
        </p:spPr>
        <p:txBody>
          <a:bodyPr wrap="square" rtlCol="0">
            <a:spAutoFit/>
          </a:bodyPr>
          <a:lstStyle/>
          <a:p>
            <a:r>
              <a:rPr lang="en-US" dirty="0">
                <a:solidFill>
                  <a:schemeClr val="tx1">
                    <a:lumMod val="75000"/>
                    <a:lumOff val="25000"/>
                  </a:schemeClr>
                </a:solidFill>
                <a:latin typeface="+mj-lt"/>
              </a:rPr>
              <a:t>Activation Functions</a:t>
            </a:r>
            <a:endParaRPr lang="en-GB" dirty="0">
              <a:solidFill>
                <a:schemeClr val="tx1">
                  <a:lumMod val="75000"/>
                  <a:lumOff val="25000"/>
                </a:schemeClr>
              </a:solidFill>
              <a:latin typeface="+mj-lt"/>
            </a:endParaRPr>
          </a:p>
        </p:txBody>
      </p:sp>
    </p:spTree>
    <p:extLst>
      <p:ext uri="{BB962C8B-B14F-4D97-AF65-F5344CB8AC3E}">
        <p14:creationId xmlns:p14="http://schemas.microsoft.com/office/powerpoint/2010/main" val="4249638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D34E0-CEEB-FA85-CE29-2CFB0B6C4D46}"/>
              </a:ext>
            </a:extLst>
          </p:cNvPr>
          <p:cNvSpPr>
            <a:spLocks noGrp="1"/>
          </p:cNvSpPr>
          <p:nvPr>
            <p:ph type="title"/>
          </p:nvPr>
        </p:nvSpPr>
        <p:spPr/>
        <p:txBody>
          <a:bodyPr/>
          <a:lstStyle/>
          <a:p>
            <a:r>
              <a:rPr lang="en-US" dirty="0"/>
              <a:t>Background Study</a:t>
            </a:r>
            <a:endParaRPr lang="en-GB" dirty="0"/>
          </a:p>
        </p:txBody>
      </p:sp>
      <p:sp>
        <p:nvSpPr>
          <p:cNvPr id="4" name="TextBox 3">
            <a:extLst>
              <a:ext uri="{FF2B5EF4-FFF2-40B4-BE49-F238E27FC236}">
                <a16:creationId xmlns:a16="http://schemas.microsoft.com/office/drawing/2014/main" id="{E7B64067-6A08-383F-6120-C2D23FF0D578}"/>
              </a:ext>
            </a:extLst>
          </p:cNvPr>
          <p:cNvSpPr txBox="1"/>
          <p:nvPr/>
        </p:nvSpPr>
        <p:spPr>
          <a:xfrm>
            <a:off x="575894" y="2020828"/>
            <a:ext cx="9927123" cy="3785652"/>
          </a:xfrm>
          <a:prstGeom prst="rect">
            <a:avLst/>
          </a:prstGeom>
          <a:noFill/>
        </p:spPr>
        <p:txBody>
          <a:bodyPr wrap="square">
            <a:spAutoFit/>
          </a:bodyPr>
          <a:lstStyle/>
          <a:p>
            <a:r>
              <a:rPr lang="en-GB" sz="1600" b="1" i="0" dirty="0">
                <a:solidFill>
                  <a:schemeClr val="tx1">
                    <a:lumMod val="75000"/>
                    <a:lumOff val="25000"/>
                  </a:schemeClr>
                </a:solidFill>
                <a:effectLst/>
              </a:rPr>
              <a:t>Step-1: Data Loading </a:t>
            </a:r>
          </a:p>
          <a:p>
            <a:r>
              <a:rPr lang="en-GB" sz="1600" b="0" i="0" dirty="0">
                <a:solidFill>
                  <a:schemeClr val="tx1">
                    <a:lumMod val="75000"/>
                    <a:lumOff val="25000"/>
                  </a:schemeClr>
                </a:solidFill>
                <a:effectLst/>
              </a:rPr>
              <a:t>A batch of data is randomly loaded from the training set (batch size: 20) for subsequent data processing. </a:t>
            </a:r>
          </a:p>
          <a:p>
            <a:endParaRPr lang="en-GB" sz="1600" b="0" i="0" dirty="0">
              <a:solidFill>
                <a:schemeClr val="tx1">
                  <a:lumMod val="75000"/>
                  <a:lumOff val="25000"/>
                </a:schemeClr>
              </a:solidFill>
              <a:effectLst/>
            </a:endParaRPr>
          </a:p>
          <a:p>
            <a:endParaRPr lang="en-GB" sz="1600" b="0" i="0" dirty="0">
              <a:solidFill>
                <a:schemeClr val="tx1">
                  <a:lumMod val="75000"/>
                  <a:lumOff val="25000"/>
                </a:schemeClr>
              </a:solidFill>
              <a:effectLst/>
            </a:endParaRPr>
          </a:p>
          <a:p>
            <a:r>
              <a:rPr lang="en-GB" sz="1600" b="1" i="0" dirty="0">
                <a:solidFill>
                  <a:schemeClr val="tx1">
                    <a:lumMod val="75000"/>
                    <a:lumOff val="25000"/>
                  </a:schemeClr>
                </a:solidFill>
                <a:effectLst/>
              </a:rPr>
              <a:t>Step-2: Data Pre-processing: </a:t>
            </a:r>
          </a:p>
          <a:p>
            <a:r>
              <a:rPr lang="en-GB" sz="1600" dirty="0">
                <a:solidFill>
                  <a:schemeClr val="tx1">
                    <a:lumMod val="75000"/>
                    <a:lumOff val="25000"/>
                  </a:schemeClr>
                </a:solidFill>
              </a:rPr>
              <a:t>D</a:t>
            </a:r>
            <a:r>
              <a:rPr lang="en-GB" sz="1600" b="0" i="0" dirty="0">
                <a:solidFill>
                  <a:schemeClr val="tx1">
                    <a:lumMod val="75000"/>
                    <a:lumOff val="25000"/>
                  </a:schemeClr>
                </a:solidFill>
                <a:effectLst/>
              </a:rPr>
              <a:t>ata augmentation via resizing, translation, and other operations. </a:t>
            </a:r>
          </a:p>
          <a:p>
            <a:endParaRPr lang="en-GB" sz="1600" b="0" i="0" dirty="0">
              <a:solidFill>
                <a:schemeClr val="tx1">
                  <a:lumMod val="75000"/>
                  <a:lumOff val="25000"/>
                </a:schemeClr>
              </a:solidFill>
              <a:effectLst/>
            </a:endParaRPr>
          </a:p>
          <a:p>
            <a:endParaRPr lang="en-GB" sz="1600" b="0" i="0" dirty="0">
              <a:solidFill>
                <a:schemeClr val="tx1">
                  <a:lumMod val="75000"/>
                  <a:lumOff val="25000"/>
                </a:schemeClr>
              </a:solidFill>
              <a:effectLst/>
            </a:endParaRPr>
          </a:p>
          <a:p>
            <a:r>
              <a:rPr lang="en-GB" sz="1600" b="1" i="0" dirty="0">
                <a:solidFill>
                  <a:schemeClr val="tx1">
                    <a:lumMod val="75000"/>
                    <a:lumOff val="25000"/>
                  </a:schemeClr>
                </a:solidFill>
                <a:effectLst/>
              </a:rPr>
              <a:t>Step-3: Define the structure of the crack detection model </a:t>
            </a:r>
          </a:p>
          <a:p>
            <a:r>
              <a:rPr lang="en-GB" sz="1600" b="0" i="0" dirty="0">
                <a:solidFill>
                  <a:schemeClr val="tx1">
                    <a:lumMod val="75000"/>
                    <a:lumOff val="25000"/>
                  </a:schemeClr>
                </a:solidFill>
                <a:effectLst/>
              </a:rPr>
              <a:t>Leaky </a:t>
            </a:r>
            <a:r>
              <a:rPr lang="en-GB" sz="1600" b="0" i="0" dirty="0" err="1">
                <a:solidFill>
                  <a:schemeClr val="tx1">
                    <a:lumMod val="75000"/>
                    <a:lumOff val="25000"/>
                  </a:schemeClr>
                </a:solidFill>
                <a:effectLst/>
              </a:rPr>
              <a:t>ReLU</a:t>
            </a:r>
            <a:r>
              <a:rPr lang="en-GB" sz="1600" b="0" i="0" dirty="0">
                <a:solidFill>
                  <a:schemeClr val="tx1">
                    <a:lumMod val="75000"/>
                    <a:lumOff val="25000"/>
                  </a:schemeClr>
                </a:solidFill>
                <a:effectLst/>
              </a:rPr>
              <a:t> is used for DNN, SoftMax is used in Logistic Regression, and </a:t>
            </a:r>
            <a:r>
              <a:rPr lang="en-GB" sz="1600" b="0" i="0" dirty="0" err="1">
                <a:solidFill>
                  <a:schemeClr val="tx1">
                    <a:lumMod val="75000"/>
                    <a:lumOff val="25000"/>
                  </a:schemeClr>
                </a:solidFill>
                <a:effectLst/>
              </a:rPr>
              <a:t>ReLU</a:t>
            </a:r>
            <a:r>
              <a:rPr lang="en-GB" sz="1600" b="0" i="0" dirty="0">
                <a:solidFill>
                  <a:schemeClr val="tx1">
                    <a:lumMod val="75000"/>
                    <a:lumOff val="25000"/>
                  </a:schemeClr>
                </a:solidFill>
                <a:effectLst/>
              </a:rPr>
              <a:t> is used for CNN. </a:t>
            </a:r>
          </a:p>
          <a:p>
            <a:endParaRPr lang="en-GB" sz="1600" b="0" i="0" dirty="0">
              <a:solidFill>
                <a:schemeClr val="tx1">
                  <a:lumMod val="75000"/>
                  <a:lumOff val="25000"/>
                </a:schemeClr>
              </a:solidFill>
              <a:effectLst/>
            </a:endParaRPr>
          </a:p>
          <a:p>
            <a:endParaRPr lang="en-GB" sz="1600" b="0" i="0" dirty="0">
              <a:solidFill>
                <a:schemeClr val="tx1">
                  <a:lumMod val="75000"/>
                  <a:lumOff val="25000"/>
                </a:schemeClr>
              </a:solidFill>
              <a:effectLst/>
            </a:endParaRPr>
          </a:p>
          <a:p>
            <a:r>
              <a:rPr lang="en-GB" sz="1600" b="1" i="0" dirty="0">
                <a:solidFill>
                  <a:schemeClr val="tx1">
                    <a:lumMod val="75000"/>
                    <a:lumOff val="25000"/>
                  </a:schemeClr>
                </a:solidFill>
                <a:effectLst/>
              </a:rPr>
              <a:t>Step-4: Compile the model and start training </a:t>
            </a:r>
          </a:p>
          <a:p>
            <a:r>
              <a:rPr lang="en-GB" sz="1600" b="0" i="0" dirty="0">
                <a:solidFill>
                  <a:schemeClr val="tx1">
                    <a:lumMod val="75000"/>
                    <a:lumOff val="25000"/>
                  </a:schemeClr>
                </a:solidFill>
                <a:effectLst/>
              </a:rPr>
              <a:t>Compile the models of CNN, DNN, and Logistic Regression and then train the models randomly shuffled before each epoch</a:t>
            </a:r>
            <a:endParaRPr lang="en-GB" sz="1600" dirty="0">
              <a:solidFill>
                <a:schemeClr val="tx1">
                  <a:lumMod val="75000"/>
                  <a:lumOff val="25000"/>
                </a:schemeClr>
              </a:solidFill>
            </a:endParaRPr>
          </a:p>
        </p:txBody>
      </p:sp>
    </p:spTree>
    <p:extLst>
      <p:ext uri="{BB962C8B-B14F-4D97-AF65-F5344CB8AC3E}">
        <p14:creationId xmlns:p14="http://schemas.microsoft.com/office/powerpoint/2010/main" val="40945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1313-579B-1A99-235E-0E1B608B27D0}"/>
              </a:ext>
            </a:extLst>
          </p:cNvPr>
          <p:cNvSpPr>
            <a:spLocks noGrp="1"/>
          </p:cNvSpPr>
          <p:nvPr>
            <p:ph type="title"/>
          </p:nvPr>
        </p:nvSpPr>
        <p:spPr/>
        <p:txBody>
          <a:bodyPr/>
          <a:lstStyle/>
          <a:p>
            <a:r>
              <a:rPr lang="en-US" dirty="0"/>
              <a:t>Result Analysis </a:t>
            </a:r>
            <a:endParaRPr lang="en-GB" dirty="0"/>
          </a:p>
        </p:txBody>
      </p:sp>
      <p:graphicFrame>
        <p:nvGraphicFramePr>
          <p:cNvPr id="3" name="Table 2">
            <a:extLst>
              <a:ext uri="{FF2B5EF4-FFF2-40B4-BE49-F238E27FC236}">
                <a16:creationId xmlns:a16="http://schemas.microsoft.com/office/drawing/2014/main" id="{648A6A1B-25F7-E773-7E12-D6B9D7389457}"/>
              </a:ext>
            </a:extLst>
          </p:cNvPr>
          <p:cNvGraphicFramePr>
            <a:graphicFrameLocks noGrp="1"/>
          </p:cNvGraphicFramePr>
          <p:nvPr>
            <p:extLst>
              <p:ext uri="{D42A27DB-BD31-4B8C-83A1-F6EECF244321}">
                <p14:modId xmlns:p14="http://schemas.microsoft.com/office/powerpoint/2010/main" val="3048077522"/>
              </p:ext>
            </p:extLst>
          </p:nvPr>
        </p:nvGraphicFramePr>
        <p:xfrm>
          <a:off x="2498202" y="2483469"/>
          <a:ext cx="6360572" cy="2656544"/>
        </p:xfrm>
        <a:graphic>
          <a:graphicData uri="http://schemas.openxmlformats.org/drawingml/2006/table">
            <a:tbl>
              <a:tblPr firstRow="1" firstCol="1" bandRow="1">
                <a:tableStyleId>{0E3FDE45-AF77-4B5C-9715-49D594BDF05E}</a:tableStyleId>
              </a:tblPr>
              <a:tblGrid>
                <a:gridCol w="2568038">
                  <a:extLst>
                    <a:ext uri="{9D8B030D-6E8A-4147-A177-3AD203B41FA5}">
                      <a16:colId xmlns:a16="http://schemas.microsoft.com/office/drawing/2014/main" val="3498122732"/>
                    </a:ext>
                  </a:extLst>
                </a:gridCol>
                <a:gridCol w="1672116">
                  <a:extLst>
                    <a:ext uri="{9D8B030D-6E8A-4147-A177-3AD203B41FA5}">
                      <a16:colId xmlns:a16="http://schemas.microsoft.com/office/drawing/2014/main" val="3958604010"/>
                    </a:ext>
                  </a:extLst>
                </a:gridCol>
                <a:gridCol w="2120418">
                  <a:extLst>
                    <a:ext uri="{9D8B030D-6E8A-4147-A177-3AD203B41FA5}">
                      <a16:colId xmlns:a16="http://schemas.microsoft.com/office/drawing/2014/main" val="1309452060"/>
                    </a:ext>
                  </a:extLst>
                </a:gridCol>
              </a:tblGrid>
              <a:tr h="438586">
                <a:tc>
                  <a:txBody>
                    <a:bodyPr/>
                    <a:lstStyle/>
                    <a:p>
                      <a:pPr marL="0" marR="0" algn="ctr">
                        <a:lnSpc>
                          <a:spcPct val="107000"/>
                        </a:lnSpc>
                        <a:spcBef>
                          <a:spcPts val="0"/>
                        </a:spcBef>
                        <a:spcAft>
                          <a:spcPts val="0"/>
                        </a:spcAft>
                      </a:pPr>
                      <a:r>
                        <a:rPr lang="en-US" sz="1200" b="1">
                          <a:effectLst/>
                          <a:latin typeface="+mn-lt"/>
                        </a:rPr>
                        <a:t>Model Name</a:t>
                      </a:r>
                      <a:endParaRPr lang="en-GB" sz="1200" b="1">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effectLst/>
                          <a:latin typeface="+mn-lt"/>
                        </a:rPr>
                        <a:t>Accuracy (in %) </a:t>
                      </a:r>
                      <a:endParaRPr lang="en-GB" sz="1200" b="1">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dirty="0">
                          <a:effectLst/>
                          <a:latin typeface="+mn-lt"/>
                        </a:rPr>
                        <a:t>Loss</a:t>
                      </a:r>
                      <a:endParaRPr lang="en-GB" sz="12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241619"/>
                  </a:ext>
                </a:extLst>
              </a:tr>
              <a:tr h="438586">
                <a:tc>
                  <a:txBody>
                    <a:bodyPr/>
                    <a:lstStyle/>
                    <a:p>
                      <a:pPr marL="0" marR="0">
                        <a:lnSpc>
                          <a:spcPct val="107000"/>
                        </a:lnSpc>
                        <a:spcBef>
                          <a:spcPts val="0"/>
                        </a:spcBef>
                        <a:spcAft>
                          <a:spcPts val="0"/>
                        </a:spcAft>
                      </a:pPr>
                      <a:r>
                        <a:rPr lang="en-US" sz="1200" b="1">
                          <a:effectLst/>
                          <a:latin typeface="+mn-lt"/>
                        </a:rPr>
                        <a:t>DNN (single layer &amp; leakrelu)</a:t>
                      </a:r>
                      <a:endParaRPr lang="en-GB" sz="1200" b="1">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0">
                          <a:effectLst/>
                          <a:latin typeface="+mn-lt"/>
                        </a:rPr>
                        <a:t>79.22</a:t>
                      </a:r>
                      <a:endParaRPr lang="en-GB" sz="12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0">
                          <a:effectLst/>
                          <a:latin typeface="+mn-lt"/>
                        </a:rPr>
                        <a:t>0.458281</a:t>
                      </a:r>
                      <a:endParaRPr lang="en-GB" sz="12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0167701"/>
                  </a:ext>
                </a:extLst>
              </a:tr>
              <a:tr h="438586">
                <a:tc>
                  <a:txBody>
                    <a:bodyPr/>
                    <a:lstStyle/>
                    <a:p>
                      <a:pPr marL="0" marR="0">
                        <a:lnSpc>
                          <a:spcPct val="107000"/>
                        </a:lnSpc>
                        <a:spcBef>
                          <a:spcPts val="0"/>
                        </a:spcBef>
                        <a:spcAft>
                          <a:spcPts val="0"/>
                        </a:spcAft>
                      </a:pPr>
                      <a:r>
                        <a:rPr lang="en-US" sz="1200" b="1">
                          <a:effectLst/>
                          <a:latin typeface="+mn-lt"/>
                        </a:rPr>
                        <a:t>DNN (multiple layer &amp; Relu)</a:t>
                      </a:r>
                      <a:endParaRPr lang="en-GB" sz="1200" b="1">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0">
                          <a:effectLst/>
                          <a:latin typeface="+mn-lt"/>
                        </a:rPr>
                        <a:t>49.08</a:t>
                      </a:r>
                      <a:endParaRPr lang="en-GB" sz="12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0">
                          <a:effectLst/>
                          <a:latin typeface="+mn-lt"/>
                        </a:rPr>
                        <a:t>0.6835</a:t>
                      </a:r>
                      <a:endParaRPr lang="en-GB" sz="12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2015128"/>
                  </a:ext>
                </a:extLst>
              </a:tr>
              <a:tr h="438586">
                <a:tc>
                  <a:txBody>
                    <a:bodyPr/>
                    <a:lstStyle/>
                    <a:p>
                      <a:pPr marL="0" marR="0">
                        <a:lnSpc>
                          <a:spcPct val="107000"/>
                        </a:lnSpc>
                        <a:spcBef>
                          <a:spcPts val="0"/>
                        </a:spcBef>
                        <a:spcAft>
                          <a:spcPts val="0"/>
                        </a:spcAft>
                      </a:pPr>
                      <a:r>
                        <a:rPr lang="en-US" sz="1200" b="1">
                          <a:effectLst/>
                          <a:latin typeface="+mn-lt"/>
                        </a:rPr>
                        <a:t>DNN (multiple layer &amp; leakrelu)</a:t>
                      </a:r>
                      <a:endParaRPr lang="en-GB" sz="1200" b="1">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0">
                          <a:effectLst/>
                          <a:latin typeface="+mn-lt"/>
                        </a:rPr>
                        <a:t>82.64</a:t>
                      </a:r>
                      <a:endParaRPr lang="en-GB" sz="12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0">
                          <a:effectLst/>
                          <a:latin typeface="+mn-lt"/>
                        </a:rPr>
                        <a:t>0.7105</a:t>
                      </a:r>
                      <a:endParaRPr lang="en-GB" sz="12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431294"/>
                  </a:ext>
                </a:extLst>
              </a:tr>
              <a:tr h="438586">
                <a:tc>
                  <a:txBody>
                    <a:bodyPr/>
                    <a:lstStyle/>
                    <a:p>
                      <a:pPr marL="0" marR="0">
                        <a:lnSpc>
                          <a:spcPct val="107000"/>
                        </a:lnSpc>
                        <a:spcBef>
                          <a:spcPts val="0"/>
                        </a:spcBef>
                        <a:spcAft>
                          <a:spcPts val="0"/>
                        </a:spcAft>
                      </a:pPr>
                      <a:r>
                        <a:rPr lang="en-US" sz="1200" b="1">
                          <a:effectLst/>
                          <a:latin typeface="+mn-lt"/>
                        </a:rPr>
                        <a:t>Logistic (SoftMax)</a:t>
                      </a:r>
                      <a:endParaRPr lang="en-GB" sz="1200" b="1">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0">
                          <a:effectLst/>
                          <a:latin typeface="+mn-lt"/>
                        </a:rPr>
                        <a:t>87.46</a:t>
                      </a:r>
                      <a:endParaRPr lang="en-GB" sz="12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0">
                          <a:effectLst/>
                          <a:latin typeface="+mn-lt"/>
                        </a:rPr>
                        <a:t>0.41800</a:t>
                      </a:r>
                      <a:endParaRPr lang="en-GB" sz="12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74"/>
                  </a:ext>
                </a:extLst>
              </a:tr>
              <a:tr h="463614">
                <a:tc>
                  <a:txBody>
                    <a:bodyPr/>
                    <a:lstStyle/>
                    <a:p>
                      <a:pPr marL="0" marR="0">
                        <a:lnSpc>
                          <a:spcPct val="107000"/>
                        </a:lnSpc>
                        <a:spcBef>
                          <a:spcPts val="0"/>
                        </a:spcBef>
                        <a:spcAft>
                          <a:spcPts val="0"/>
                        </a:spcAft>
                      </a:pPr>
                      <a:r>
                        <a:rPr lang="en-US" sz="1200" b="1" dirty="0">
                          <a:effectLst/>
                          <a:latin typeface="+mn-lt"/>
                        </a:rPr>
                        <a:t>Convolutional Neural Network (</a:t>
                      </a:r>
                      <a:r>
                        <a:rPr lang="en-US" sz="1200" b="1" dirty="0" err="1">
                          <a:effectLst/>
                          <a:latin typeface="+mn-lt"/>
                        </a:rPr>
                        <a:t>Relu</a:t>
                      </a:r>
                      <a:r>
                        <a:rPr lang="en-US" sz="1200" b="1" dirty="0">
                          <a:effectLst/>
                          <a:latin typeface="+mn-lt"/>
                        </a:rPr>
                        <a:t>)</a:t>
                      </a:r>
                      <a:endParaRPr lang="en-GB" sz="12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0" dirty="0">
                          <a:effectLst/>
                          <a:latin typeface="+mn-lt"/>
                        </a:rPr>
                        <a:t>98.33</a:t>
                      </a:r>
                      <a:endParaRPr lang="en-GB" sz="12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0" dirty="0">
                          <a:effectLst/>
                          <a:latin typeface="+mn-lt"/>
                        </a:rPr>
                        <a:t>0.06472</a:t>
                      </a:r>
                      <a:endParaRPr lang="en-GB" sz="1200" b="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344131"/>
                  </a:ext>
                </a:extLst>
              </a:tr>
            </a:tbl>
          </a:graphicData>
        </a:graphic>
      </p:graphicFrame>
    </p:spTree>
    <p:extLst>
      <p:ext uri="{BB962C8B-B14F-4D97-AF65-F5344CB8AC3E}">
        <p14:creationId xmlns:p14="http://schemas.microsoft.com/office/powerpoint/2010/main" val="347591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45DC57-4CEA-B272-B026-102C5BEE7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52" y="1009627"/>
            <a:ext cx="3126105" cy="2121535"/>
          </a:xfrm>
          <a:prstGeom prst="rect">
            <a:avLst/>
          </a:prstGeom>
        </p:spPr>
      </p:pic>
      <p:pic>
        <p:nvPicPr>
          <p:cNvPr id="3" name="Picture 2">
            <a:extLst>
              <a:ext uri="{FF2B5EF4-FFF2-40B4-BE49-F238E27FC236}">
                <a16:creationId xmlns:a16="http://schemas.microsoft.com/office/drawing/2014/main" id="{7768509F-DAD9-D145-DD15-B8F64EE88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113" y="1009627"/>
            <a:ext cx="3126105" cy="2121535"/>
          </a:xfrm>
          <a:prstGeom prst="rect">
            <a:avLst/>
          </a:prstGeom>
        </p:spPr>
      </p:pic>
      <p:pic>
        <p:nvPicPr>
          <p:cNvPr id="4" name="Picture 3">
            <a:extLst>
              <a:ext uri="{FF2B5EF4-FFF2-40B4-BE49-F238E27FC236}">
                <a16:creationId xmlns:a16="http://schemas.microsoft.com/office/drawing/2014/main" id="{ABAD117D-8CCF-18AF-1425-C781CC94B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452" y="4045620"/>
            <a:ext cx="5943600" cy="2508250"/>
          </a:xfrm>
          <a:prstGeom prst="rect">
            <a:avLst/>
          </a:prstGeom>
        </p:spPr>
      </p:pic>
      <p:pic>
        <p:nvPicPr>
          <p:cNvPr id="5" name="Picture 4">
            <a:extLst>
              <a:ext uri="{FF2B5EF4-FFF2-40B4-BE49-F238E27FC236}">
                <a16:creationId xmlns:a16="http://schemas.microsoft.com/office/drawing/2014/main" id="{BB2D271C-977D-B4BD-DABD-6E313EE55B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6929" y="4631407"/>
            <a:ext cx="3932555" cy="1336675"/>
          </a:xfrm>
          <a:prstGeom prst="rect">
            <a:avLst/>
          </a:prstGeom>
        </p:spPr>
      </p:pic>
      <p:sp>
        <p:nvSpPr>
          <p:cNvPr id="6" name="TextBox 5">
            <a:extLst>
              <a:ext uri="{FF2B5EF4-FFF2-40B4-BE49-F238E27FC236}">
                <a16:creationId xmlns:a16="http://schemas.microsoft.com/office/drawing/2014/main" id="{F85D3BB2-C393-3CEC-4A49-E266AAABEBEF}"/>
              </a:ext>
            </a:extLst>
          </p:cNvPr>
          <p:cNvSpPr txBox="1"/>
          <p:nvPr/>
        </p:nvSpPr>
        <p:spPr>
          <a:xfrm>
            <a:off x="951452" y="457171"/>
            <a:ext cx="2276970" cy="369332"/>
          </a:xfrm>
          <a:prstGeom prst="rect">
            <a:avLst/>
          </a:prstGeom>
          <a:noFill/>
        </p:spPr>
        <p:txBody>
          <a:bodyPr wrap="none" rtlCol="0">
            <a:spAutoFit/>
          </a:bodyPr>
          <a:lstStyle/>
          <a:p>
            <a:r>
              <a:rPr lang="en-US" dirty="0">
                <a:solidFill>
                  <a:schemeClr val="tx1">
                    <a:lumMod val="75000"/>
                    <a:lumOff val="25000"/>
                  </a:schemeClr>
                </a:solidFill>
                <a:latin typeface="Franklin Gothic Demi (Headings)"/>
              </a:rPr>
              <a:t>DNN (SINGLE LAYER)</a:t>
            </a:r>
            <a:endParaRPr lang="en-GB" dirty="0">
              <a:solidFill>
                <a:schemeClr val="tx1">
                  <a:lumMod val="75000"/>
                  <a:lumOff val="25000"/>
                </a:schemeClr>
              </a:solidFill>
              <a:latin typeface="Franklin Gothic Demi (Headings)"/>
            </a:endParaRPr>
          </a:p>
        </p:txBody>
      </p:sp>
      <p:sp>
        <p:nvSpPr>
          <p:cNvPr id="7" name="TextBox 6">
            <a:extLst>
              <a:ext uri="{FF2B5EF4-FFF2-40B4-BE49-F238E27FC236}">
                <a16:creationId xmlns:a16="http://schemas.microsoft.com/office/drawing/2014/main" id="{7DDEA75E-1677-BBC6-01F2-26CFEB052939}"/>
              </a:ext>
            </a:extLst>
          </p:cNvPr>
          <p:cNvSpPr txBox="1"/>
          <p:nvPr/>
        </p:nvSpPr>
        <p:spPr>
          <a:xfrm>
            <a:off x="7306113" y="457171"/>
            <a:ext cx="3325462" cy="369332"/>
          </a:xfrm>
          <a:prstGeom prst="rect">
            <a:avLst/>
          </a:prstGeom>
          <a:noFill/>
        </p:spPr>
        <p:txBody>
          <a:bodyPr wrap="none" rtlCol="0">
            <a:spAutoFit/>
          </a:bodyPr>
          <a:lstStyle/>
          <a:p>
            <a:r>
              <a:rPr lang="en-US" dirty="0">
                <a:solidFill>
                  <a:schemeClr val="tx1">
                    <a:lumMod val="75000"/>
                    <a:lumOff val="25000"/>
                  </a:schemeClr>
                </a:solidFill>
                <a:latin typeface="Franklin Gothic Demi (Headings)"/>
              </a:rPr>
              <a:t>LOGISTIC REGRESSION MODEL</a:t>
            </a:r>
            <a:endParaRPr lang="en-GB" dirty="0">
              <a:solidFill>
                <a:schemeClr val="tx1">
                  <a:lumMod val="75000"/>
                  <a:lumOff val="25000"/>
                </a:schemeClr>
              </a:solidFill>
              <a:latin typeface="Franklin Gothic Demi (Headings)"/>
            </a:endParaRPr>
          </a:p>
        </p:txBody>
      </p:sp>
      <p:sp>
        <p:nvSpPr>
          <p:cNvPr id="8" name="TextBox 7">
            <a:extLst>
              <a:ext uri="{FF2B5EF4-FFF2-40B4-BE49-F238E27FC236}">
                <a16:creationId xmlns:a16="http://schemas.microsoft.com/office/drawing/2014/main" id="{90E7FE18-1219-ECB8-F7C8-F08DB1E11EFB}"/>
              </a:ext>
            </a:extLst>
          </p:cNvPr>
          <p:cNvSpPr txBox="1"/>
          <p:nvPr/>
        </p:nvSpPr>
        <p:spPr>
          <a:xfrm>
            <a:off x="951452" y="3542173"/>
            <a:ext cx="4694940" cy="369332"/>
          </a:xfrm>
          <a:prstGeom prst="rect">
            <a:avLst/>
          </a:prstGeom>
          <a:noFill/>
        </p:spPr>
        <p:txBody>
          <a:bodyPr wrap="none" rtlCol="0">
            <a:spAutoFit/>
          </a:bodyPr>
          <a:lstStyle/>
          <a:p>
            <a:r>
              <a:rPr lang="en-US" sz="1800" dirty="0">
                <a:solidFill>
                  <a:schemeClr val="tx1">
                    <a:lumMod val="75000"/>
                    <a:lumOff val="25000"/>
                  </a:schemeClr>
                </a:solidFill>
                <a:effectLst/>
                <a:latin typeface="Franklin Gothic Demi (Headings)"/>
              </a:rPr>
              <a:t>CONVOLUTIONAL NEURAL NETWORK</a:t>
            </a:r>
            <a:r>
              <a:rPr lang="en-US" dirty="0">
                <a:solidFill>
                  <a:schemeClr val="tx1">
                    <a:lumMod val="75000"/>
                    <a:lumOff val="25000"/>
                  </a:schemeClr>
                </a:solidFill>
                <a:latin typeface="Franklin Gothic Demi (Headings)"/>
              </a:rPr>
              <a:t> MODEL</a:t>
            </a:r>
            <a:endParaRPr lang="en-GB" dirty="0">
              <a:solidFill>
                <a:schemeClr val="tx1">
                  <a:lumMod val="75000"/>
                  <a:lumOff val="25000"/>
                </a:schemeClr>
              </a:solidFill>
              <a:latin typeface="Franklin Gothic Demi (Headings)"/>
            </a:endParaRPr>
          </a:p>
        </p:txBody>
      </p:sp>
    </p:spTree>
    <p:extLst>
      <p:ext uri="{BB962C8B-B14F-4D97-AF65-F5344CB8AC3E}">
        <p14:creationId xmlns:p14="http://schemas.microsoft.com/office/powerpoint/2010/main" val="4037353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091A-FC1F-A6EB-72B1-595D76FA78CC}"/>
              </a:ext>
            </a:extLst>
          </p:cNvPr>
          <p:cNvSpPr>
            <a:spLocks noGrp="1"/>
          </p:cNvSpPr>
          <p:nvPr>
            <p:ph type="title"/>
          </p:nvPr>
        </p:nvSpPr>
        <p:spPr/>
        <p:txBody>
          <a:bodyPr/>
          <a:lstStyle/>
          <a:p>
            <a:r>
              <a:rPr lang="en-US" dirty="0"/>
              <a:t>Conclusion</a:t>
            </a:r>
            <a:endParaRPr lang="en-GB" dirty="0"/>
          </a:p>
        </p:txBody>
      </p:sp>
      <p:sp>
        <p:nvSpPr>
          <p:cNvPr id="3" name="TextBox 2">
            <a:extLst>
              <a:ext uri="{FF2B5EF4-FFF2-40B4-BE49-F238E27FC236}">
                <a16:creationId xmlns:a16="http://schemas.microsoft.com/office/drawing/2014/main" id="{0098D7D0-5F9C-FE2B-ADAF-924C80311F21}"/>
              </a:ext>
            </a:extLst>
          </p:cNvPr>
          <p:cNvSpPr txBox="1"/>
          <p:nvPr/>
        </p:nvSpPr>
        <p:spPr>
          <a:xfrm>
            <a:off x="575894" y="2156128"/>
            <a:ext cx="9583174" cy="3158685"/>
          </a:xfrm>
          <a:prstGeom prst="rect">
            <a:avLst/>
          </a:prstGeom>
          <a:noFill/>
        </p:spPr>
        <p:txBody>
          <a:bodyPr wrap="square" rtlCol="0">
            <a:spAutoFit/>
          </a:bodyPr>
          <a:lstStyle/>
          <a:p>
            <a:pPr marL="0" marR="0" algn="just">
              <a:lnSpc>
                <a:spcPct val="107000"/>
              </a:lnSpc>
              <a:spcBef>
                <a:spcPts val="0"/>
              </a:spcBef>
              <a:spcAft>
                <a:spcPts val="0"/>
              </a:spcAft>
            </a:pPr>
            <a:r>
              <a:rPr lang="en-GB" sz="1800" dirty="0">
                <a:effectLst/>
                <a:latin typeface="Calibri" panose="020F0502020204030204" pitchFamily="34" charset="0"/>
                <a:ea typeface="Calibri" panose="020F0502020204030204" pitchFamily="34" charset="0"/>
                <a:cs typeface="Calibri" panose="020F0502020204030204" pitchFamily="34" charset="0"/>
              </a:rPr>
              <a:t>In this study, we tried to explore the opportunity to detect the surface crack </a:t>
            </a:r>
            <a:r>
              <a:rPr lang="en-US" sz="1800" dirty="0">
                <a:effectLst/>
                <a:latin typeface="Calibri" panose="020F0502020204030204" pitchFamily="34" charset="0"/>
                <a:ea typeface="NimbusRomNo9L-Regu"/>
                <a:cs typeface="Calibri" panose="020F0502020204030204" pitchFamily="34" charset="0"/>
              </a:rPr>
              <a:t>with the help of a deep</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NimbusRomNo9L-Regu"/>
              </a:rPr>
              <a:t>learning methods.</a:t>
            </a:r>
            <a:endParaRPr lang="en-US" dirty="0">
              <a:latin typeface="Calibri" panose="020F0502020204030204" pitchFamily="34" charset="0"/>
            </a:endParaRPr>
          </a:p>
          <a:p>
            <a:r>
              <a:rPr lang="en-GB" sz="1800" dirty="0">
                <a:effectLst/>
                <a:latin typeface="Calibri" panose="020F0502020204030204" pitchFamily="34" charset="0"/>
                <a:ea typeface="Calibri" panose="020F0502020204030204" pitchFamily="34" charset="0"/>
                <a:cs typeface="Calibri" panose="020F0502020204030204" pitchFamily="34" charset="0"/>
              </a:rPr>
              <a:t>The research approach of this paper can be adopted in various types of damage detections such as the scaling of the concrete surface, piles of bridges, peeling paint of steel and concrete, and so on.</a:t>
            </a:r>
          </a:p>
          <a:p>
            <a:endParaRPr lang="en-GB" sz="1800" dirty="0">
              <a:effectLst/>
              <a:latin typeface="Calibri" panose="020F0502020204030204" pitchFamily="34" charset="0"/>
              <a:ea typeface="Calibri" panose="020F0502020204030204" pitchFamily="34" charset="0"/>
              <a:cs typeface="Calibri" panose="020F0502020204030204" pitchFamily="34" charset="0"/>
            </a:endParaRPr>
          </a:p>
          <a:p>
            <a:r>
              <a:rPr lang="en-GB" sz="1800" dirty="0">
                <a:effectLst/>
                <a:latin typeface="Calibri" panose="020F0502020204030204" pitchFamily="34" charset="0"/>
                <a:ea typeface="Calibri" panose="020F0502020204030204" pitchFamily="34" charset="0"/>
                <a:cs typeface="Calibri" panose="020F0502020204030204" pitchFamily="34" charset="0"/>
              </a:rPr>
              <a:t>In future studies, more images with more types of concrete damages under various conditions will be provided and added to the database to increase the adaptation and robustness of the proposed method, and comparative studies will also be performed.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Calibri" panose="020F0502020204030204" pitchFamily="34"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634233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7020-7166-F117-BF48-09202E2343F2}"/>
              </a:ext>
            </a:extLst>
          </p:cNvPr>
          <p:cNvSpPr>
            <a:spLocks noGrp="1"/>
          </p:cNvSpPr>
          <p:nvPr>
            <p:ph type="title"/>
          </p:nvPr>
        </p:nvSpPr>
        <p:spPr/>
        <p:txBody>
          <a:bodyPr/>
          <a:lstStyle/>
          <a:p>
            <a:r>
              <a:rPr lang="en-US" dirty="0"/>
              <a:t>References</a:t>
            </a:r>
            <a:endParaRPr lang="en-GB" dirty="0"/>
          </a:p>
        </p:txBody>
      </p:sp>
      <p:sp>
        <p:nvSpPr>
          <p:cNvPr id="4" name="TextBox 3">
            <a:extLst>
              <a:ext uri="{FF2B5EF4-FFF2-40B4-BE49-F238E27FC236}">
                <a16:creationId xmlns:a16="http://schemas.microsoft.com/office/drawing/2014/main" id="{D2E8B715-56CF-FEA4-FDE0-E2ACAEBA1230}"/>
              </a:ext>
            </a:extLst>
          </p:cNvPr>
          <p:cNvSpPr txBox="1"/>
          <p:nvPr/>
        </p:nvSpPr>
        <p:spPr>
          <a:xfrm>
            <a:off x="854938" y="2009165"/>
            <a:ext cx="8412060" cy="4093428"/>
          </a:xfrm>
          <a:prstGeom prst="rect">
            <a:avLst/>
          </a:prstGeom>
          <a:noFill/>
        </p:spPr>
        <p:txBody>
          <a:bodyPr wrap="square">
            <a:spAutoFit/>
          </a:bodyPr>
          <a:lstStyle/>
          <a:p>
            <a:pPr marL="342900" indent="-342900">
              <a:buFont typeface="+mj-lt"/>
              <a:buAutoNum type="arabicPeriod"/>
            </a:pPr>
            <a:r>
              <a:rPr lang="en-GB" sz="1300" dirty="0"/>
              <a:t>Leo </a:t>
            </a:r>
            <a:r>
              <a:rPr lang="en-GB" sz="1300" dirty="0" err="1"/>
              <a:t>Paulya</a:t>
            </a:r>
            <a:r>
              <a:rPr lang="en-GB" sz="1300" dirty="0"/>
              <a:t>, Harriet </a:t>
            </a:r>
            <a:r>
              <a:rPr lang="en-GB" sz="1300" dirty="0" err="1"/>
              <a:t>Peela</a:t>
            </a:r>
            <a:r>
              <a:rPr lang="en-GB" sz="1300" dirty="0"/>
              <a:t>, Shan </a:t>
            </a:r>
            <a:r>
              <a:rPr lang="en-GB" sz="1300" dirty="0" err="1"/>
              <a:t>Luoa</a:t>
            </a:r>
            <a:r>
              <a:rPr lang="en-GB" sz="1300" dirty="0"/>
              <a:t>, David </a:t>
            </a:r>
            <a:r>
              <a:rPr lang="en-GB" sz="1300" dirty="0" err="1"/>
              <a:t>Hoggb</a:t>
            </a:r>
            <a:r>
              <a:rPr lang="en-GB" sz="1300" dirty="0"/>
              <a:t> and Raul </a:t>
            </a:r>
            <a:r>
              <a:rPr lang="en-GB" sz="1300" dirty="0" err="1"/>
              <a:t>Fuentesa</a:t>
            </a:r>
            <a:r>
              <a:rPr lang="en-GB" sz="1300" dirty="0"/>
              <a:t> "Deeper Networks for Pavement Crack Detection"</a:t>
            </a:r>
          </a:p>
          <a:p>
            <a:pPr marL="342900" indent="-342900">
              <a:buFont typeface="+mj-lt"/>
              <a:buAutoNum type="arabicPeriod"/>
            </a:pPr>
            <a:endParaRPr lang="en-GB" sz="1300" dirty="0"/>
          </a:p>
          <a:p>
            <a:pPr marL="342900" indent="-342900">
              <a:buFont typeface="+mj-lt"/>
              <a:buAutoNum type="arabicPeriod"/>
            </a:pPr>
            <a:r>
              <a:rPr lang="en-GB" sz="1300" dirty="0"/>
              <a:t>Q. Zhu, T. H. </a:t>
            </a:r>
            <a:r>
              <a:rPr lang="en-GB" sz="1300" dirty="0" err="1"/>
              <a:t>Dinh</a:t>
            </a:r>
            <a:r>
              <a:rPr lang="en-GB" sz="1300" dirty="0"/>
              <a:t>, V. T. Hoang, M. D. Phung, Q. P. Ha "Crack Detection Using Enhanced Thresholding on UAV based Collected Images"</a:t>
            </a:r>
          </a:p>
          <a:p>
            <a:pPr marL="342900" indent="-342900">
              <a:buFont typeface="+mj-lt"/>
              <a:buAutoNum type="arabicPeriod"/>
            </a:pPr>
            <a:endParaRPr lang="en-GB" sz="1300" dirty="0"/>
          </a:p>
          <a:p>
            <a:pPr marL="342900" indent="-342900">
              <a:buFont typeface="+mj-lt"/>
              <a:buAutoNum type="arabicPeriod"/>
            </a:pPr>
            <a:r>
              <a:rPr lang="en-GB" sz="1300" dirty="0" err="1"/>
              <a:t>Hongyan</a:t>
            </a:r>
            <a:r>
              <a:rPr lang="en-GB" sz="1300" dirty="0"/>
              <a:t> Xu, </a:t>
            </a:r>
            <a:r>
              <a:rPr lang="en-GB" sz="1300" dirty="0" err="1"/>
              <a:t>Xiu</a:t>
            </a:r>
            <a:r>
              <a:rPr lang="en-GB" sz="1300" dirty="0"/>
              <a:t> </a:t>
            </a:r>
            <a:r>
              <a:rPr lang="en-GB" sz="1300" dirty="0" err="1"/>
              <a:t>Su</a:t>
            </a:r>
            <a:r>
              <a:rPr lang="en-GB" sz="1300" dirty="0"/>
              <a:t>, Yi Wang , </a:t>
            </a:r>
            <a:r>
              <a:rPr lang="en-GB" sz="1300" dirty="0" err="1"/>
              <a:t>Huaiyu</a:t>
            </a:r>
            <a:r>
              <a:rPr lang="en-GB" sz="1300" dirty="0"/>
              <a:t> Cai, </a:t>
            </a:r>
            <a:r>
              <a:rPr lang="en-GB" sz="1300" dirty="0" err="1"/>
              <a:t>Kerang</a:t>
            </a:r>
            <a:r>
              <a:rPr lang="en-GB" sz="1300" dirty="0"/>
              <a:t> Cui and </a:t>
            </a:r>
            <a:r>
              <a:rPr lang="en-GB" sz="1300" dirty="0" err="1"/>
              <a:t>Xiaodong</a:t>
            </a:r>
            <a:r>
              <a:rPr lang="en-GB" sz="1300" dirty="0"/>
              <a:t> Chen "Automatic Bridge Crack Detection Using a Convolutional Neural Network"</a:t>
            </a:r>
          </a:p>
          <a:p>
            <a:pPr marL="342900" indent="-342900">
              <a:buFont typeface="+mj-lt"/>
              <a:buAutoNum type="arabicPeriod"/>
            </a:pPr>
            <a:endParaRPr lang="en-GB" sz="1300" dirty="0"/>
          </a:p>
          <a:p>
            <a:pPr marL="342900" indent="-342900">
              <a:buFont typeface="+mj-lt"/>
              <a:buAutoNum type="arabicPeriod"/>
            </a:pPr>
            <a:r>
              <a:rPr lang="en-GB" sz="1300" dirty="0"/>
              <a:t>Daniel Weimer </a:t>
            </a:r>
            <a:r>
              <a:rPr lang="en-GB" sz="1300" dirty="0" err="1"/>
              <a:t>a,c</a:t>
            </a:r>
            <a:r>
              <a:rPr lang="en-GB" sz="1300" dirty="0"/>
              <a:t>, Bernd Scholz-Reiter (1)b, *, Moshe </a:t>
            </a:r>
            <a:r>
              <a:rPr lang="en-GB" sz="1300" dirty="0" err="1"/>
              <a:t>Shpitalni</a:t>
            </a:r>
            <a:r>
              <a:rPr lang="en-GB" sz="1300" dirty="0"/>
              <a:t> (1)c "Design of deep convolutional neural network architectures for automated feature extraction in industrial inspection"</a:t>
            </a:r>
          </a:p>
          <a:p>
            <a:pPr marL="342900" indent="-342900">
              <a:buFont typeface="+mj-lt"/>
              <a:buAutoNum type="arabicPeriod"/>
            </a:pPr>
            <a:endParaRPr lang="en-GB" sz="1300" dirty="0"/>
          </a:p>
          <a:p>
            <a:pPr marL="342900" indent="-342900">
              <a:buFont typeface="+mj-lt"/>
              <a:buAutoNum type="arabicPeriod"/>
            </a:pPr>
            <a:r>
              <a:rPr lang="en-GB" sz="1300" dirty="0" err="1"/>
              <a:t>Hyunjun</a:t>
            </a:r>
            <a:r>
              <a:rPr lang="en-GB" sz="1300" dirty="0"/>
              <a:t> Kim, </a:t>
            </a:r>
            <a:r>
              <a:rPr lang="en-GB" sz="1300" dirty="0" err="1"/>
              <a:t>Eunjong</a:t>
            </a:r>
            <a:r>
              <a:rPr lang="en-GB" sz="1300" dirty="0"/>
              <a:t> </a:t>
            </a:r>
            <a:r>
              <a:rPr lang="en-GB" sz="1300" dirty="0" err="1"/>
              <a:t>Ahn</a:t>
            </a:r>
            <a:r>
              <a:rPr lang="en-GB" sz="1300" dirty="0"/>
              <a:t>, </a:t>
            </a:r>
            <a:r>
              <a:rPr lang="en-GB" sz="1300" dirty="0" err="1"/>
              <a:t>Myoungsu</a:t>
            </a:r>
            <a:r>
              <a:rPr lang="en-GB" sz="1300" dirty="0"/>
              <a:t> Shin and Sung-Han Sim "Crack and </a:t>
            </a:r>
            <a:r>
              <a:rPr lang="en-GB" sz="1300" dirty="0" err="1"/>
              <a:t>Noncrack</a:t>
            </a:r>
            <a:r>
              <a:rPr lang="en-GB" sz="1300" dirty="0"/>
              <a:t> Classification from Concrete Surface Images Using Machine Learning"</a:t>
            </a:r>
          </a:p>
          <a:p>
            <a:pPr marL="342900" indent="-342900">
              <a:buFont typeface="+mj-lt"/>
              <a:buAutoNum type="arabicPeriod"/>
            </a:pPr>
            <a:endParaRPr lang="en-GB" sz="1300" dirty="0"/>
          </a:p>
          <a:p>
            <a:pPr marL="342900" indent="-342900">
              <a:buFont typeface="+mj-lt"/>
              <a:buAutoNum type="arabicPeriod"/>
            </a:pPr>
            <a:r>
              <a:rPr lang="en-GB" sz="1300" dirty="0"/>
              <a:t>Lei Zhang, Fan Yang, </a:t>
            </a:r>
            <a:r>
              <a:rPr lang="en-GB" sz="1300" dirty="0" err="1"/>
              <a:t>Yimin</a:t>
            </a:r>
            <a:r>
              <a:rPr lang="en-GB" sz="1300" dirty="0"/>
              <a:t> Daniel Zhang, and Ying Julie Zhu "ROAD CRACK DETECTION USING DEEP CONVOLUTIONAL NEURAL NETWORK“</a:t>
            </a:r>
          </a:p>
          <a:p>
            <a:pPr marL="342900" indent="-342900">
              <a:buFont typeface="+mj-lt"/>
              <a:buAutoNum type="arabicPeriod"/>
            </a:pPr>
            <a:endParaRPr lang="en-GB" sz="1300" dirty="0"/>
          </a:p>
          <a:p>
            <a:pPr marL="342900" indent="-342900">
              <a:buFont typeface="+mj-lt"/>
              <a:buAutoNum type="arabicPeriod"/>
            </a:pPr>
            <a:r>
              <a:rPr lang="en-GB" sz="1300" dirty="0"/>
              <a:t>Dataset : https://www.kaggle.com/datasets/arunrk7/surface-crack-detection?fbclid=IwAR3lsAapE5wmdMU0u0P0szC9AtydIJeh6BGotn8f62POcb7cJyxXqSMt2LM</a:t>
            </a:r>
          </a:p>
        </p:txBody>
      </p:sp>
    </p:spTree>
    <p:extLst>
      <p:ext uri="{BB962C8B-B14F-4D97-AF65-F5344CB8AC3E}">
        <p14:creationId xmlns:p14="http://schemas.microsoft.com/office/powerpoint/2010/main" val="2854620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E98C-2ADD-52DD-DB89-3C68BB51E615}"/>
              </a:ext>
            </a:extLst>
          </p:cNvPr>
          <p:cNvSpPr>
            <a:spLocks noGrp="1"/>
          </p:cNvSpPr>
          <p:nvPr>
            <p:ph type="title"/>
          </p:nvPr>
        </p:nvSpPr>
        <p:spPr>
          <a:xfrm>
            <a:off x="3963723" y="2862743"/>
            <a:ext cx="4264554" cy="1132514"/>
          </a:xfrm>
        </p:spPr>
        <p:txBody>
          <a:bodyPr>
            <a:normAutofit/>
          </a:bodyPr>
          <a:lstStyle/>
          <a:p>
            <a:r>
              <a:rPr lang="en-US" sz="6000" dirty="0"/>
              <a:t>Thank you</a:t>
            </a:r>
            <a:endParaRPr lang="en-GB" sz="6000" dirty="0"/>
          </a:p>
        </p:txBody>
      </p:sp>
    </p:spTree>
    <p:extLst>
      <p:ext uri="{BB962C8B-B14F-4D97-AF65-F5344CB8AC3E}">
        <p14:creationId xmlns:p14="http://schemas.microsoft.com/office/powerpoint/2010/main" val="317165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BF6B69-B103-E130-15F9-02020558E9FD}"/>
              </a:ext>
            </a:extLst>
          </p:cNvPr>
          <p:cNvSpPr>
            <a:spLocks noGrp="1"/>
          </p:cNvSpPr>
          <p:nvPr>
            <p:ph type="title"/>
          </p:nvPr>
        </p:nvSpPr>
        <p:spPr>
          <a:xfrm>
            <a:off x="902489" y="1189279"/>
            <a:ext cx="3403579" cy="1188720"/>
          </a:xfrm>
        </p:spPr>
        <p:txBody>
          <a:bodyPr/>
          <a:lstStyle/>
          <a:p>
            <a:r>
              <a:rPr lang="en-US" dirty="0"/>
              <a:t>presented By</a:t>
            </a:r>
            <a:endParaRPr lang="en-GB" dirty="0"/>
          </a:p>
        </p:txBody>
      </p:sp>
      <p:sp>
        <p:nvSpPr>
          <p:cNvPr id="8" name="Subtitle 2">
            <a:extLst>
              <a:ext uri="{FF2B5EF4-FFF2-40B4-BE49-F238E27FC236}">
                <a16:creationId xmlns:a16="http://schemas.microsoft.com/office/drawing/2014/main" id="{76D2C286-8FBC-CAEB-3C59-47D371DCA6C7}"/>
              </a:ext>
            </a:extLst>
          </p:cNvPr>
          <p:cNvSpPr txBox="1">
            <a:spLocks/>
          </p:cNvSpPr>
          <p:nvPr/>
        </p:nvSpPr>
        <p:spPr>
          <a:xfrm>
            <a:off x="902489" y="2377999"/>
            <a:ext cx="4357410" cy="284834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ABU TAREK RABBI - 180104086</a:t>
            </a:r>
          </a:p>
          <a:p>
            <a:r>
              <a:rPr lang="en-US" dirty="0"/>
              <a:t>ISHFAQ RAHMAN - 180104093</a:t>
            </a:r>
          </a:p>
          <a:p>
            <a:r>
              <a:rPr lang="en-US" dirty="0"/>
              <a:t>CHOWDHURY SALMAN - 180104095</a:t>
            </a:r>
          </a:p>
          <a:p>
            <a:r>
              <a:rPr lang="en-US" dirty="0"/>
              <a:t>TAHLAMUNA RULPI - 170204083</a:t>
            </a:r>
          </a:p>
          <a:p>
            <a:endParaRPr lang="en-GB" dirty="0"/>
          </a:p>
        </p:txBody>
      </p:sp>
      <p:sp>
        <p:nvSpPr>
          <p:cNvPr id="9" name="Title 6">
            <a:extLst>
              <a:ext uri="{FF2B5EF4-FFF2-40B4-BE49-F238E27FC236}">
                <a16:creationId xmlns:a16="http://schemas.microsoft.com/office/drawing/2014/main" id="{A48D0EE2-95F3-571E-345F-8A68502CE8B1}"/>
              </a:ext>
            </a:extLst>
          </p:cNvPr>
          <p:cNvSpPr txBox="1">
            <a:spLocks/>
          </p:cNvSpPr>
          <p:nvPr/>
        </p:nvSpPr>
        <p:spPr>
          <a:xfrm>
            <a:off x="6615391" y="1189279"/>
            <a:ext cx="3403579"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supervised By</a:t>
            </a:r>
            <a:endParaRPr lang="en-GB" dirty="0"/>
          </a:p>
        </p:txBody>
      </p:sp>
      <p:sp>
        <p:nvSpPr>
          <p:cNvPr id="10" name="Subtitle 2">
            <a:extLst>
              <a:ext uri="{FF2B5EF4-FFF2-40B4-BE49-F238E27FC236}">
                <a16:creationId xmlns:a16="http://schemas.microsoft.com/office/drawing/2014/main" id="{C54ADAEC-C9CF-C320-246E-BEC85342F51A}"/>
              </a:ext>
            </a:extLst>
          </p:cNvPr>
          <p:cNvSpPr txBox="1">
            <a:spLocks/>
          </p:cNvSpPr>
          <p:nvPr/>
        </p:nvSpPr>
        <p:spPr>
          <a:xfrm>
            <a:off x="6615391" y="2529739"/>
            <a:ext cx="4357410" cy="118872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b="0" i="0" dirty="0">
                <a:solidFill>
                  <a:srgbClr val="3C4043"/>
                </a:solidFill>
                <a:effectLst/>
                <a:latin typeface="Google Sans"/>
              </a:rPr>
              <a:t>MD. TANVIR ROUF SHAWON</a:t>
            </a:r>
          </a:p>
          <a:p>
            <a:r>
              <a:rPr lang="en-GB" b="0" i="0" dirty="0">
                <a:solidFill>
                  <a:srgbClr val="3C4043"/>
                </a:solidFill>
                <a:effectLst/>
              </a:rPr>
              <a:t>NIBIR CHANDRA MANDAL</a:t>
            </a:r>
            <a:endParaRPr lang="en-GB"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05E2-9957-1AB8-F8DC-226002B03211}"/>
              </a:ext>
            </a:extLst>
          </p:cNvPr>
          <p:cNvSpPr>
            <a:spLocks noGrp="1"/>
          </p:cNvSpPr>
          <p:nvPr>
            <p:ph type="title"/>
          </p:nvPr>
        </p:nvSpPr>
        <p:spPr>
          <a:xfrm>
            <a:off x="785619" y="930994"/>
            <a:ext cx="8601662" cy="988332"/>
          </a:xfrm>
        </p:spPr>
        <p:txBody>
          <a:bodyPr/>
          <a:lstStyle/>
          <a:p>
            <a:r>
              <a:rPr lang="en-US" dirty="0"/>
              <a:t>INTRODUCTION</a:t>
            </a:r>
            <a:endParaRPr lang="en-GB" dirty="0"/>
          </a:p>
        </p:txBody>
      </p:sp>
      <p:sp>
        <p:nvSpPr>
          <p:cNvPr id="5" name="Subtitle 2">
            <a:extLst>
              <a:ext uri="{FF2B5EF4-FFF2-40B4-BE49-F238E27FC236}">
                <a16:creationId xmlns:a16="http://schemas.microsoft.com/office/drawing/2014/main" id="{D7ACE1DB-6487-EFCA-3708-1FC3ED4316AA}"/>
              </a:ext>
            </a:extLst>
          </p:cNvPr>
          <p:cNvSpPr txBox="1">
            <a:spLocks/>
          </p:cNvSpPr>
          <p:nvPr/>
        </p:nvSpPr>
        <p:spPr>
          <a:xfrm>
            <a:off x="785619" y="2493005"/>
            <a:ext cx="9658675" cy="284834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en-US" sz="1600" dirty="0">
                <a:effectLst/>
                <a:ea typeface="Calibri" panose="020F0502020204030204" pitchFamily="34" charset="0"/>
                <a:cs typeface="Times New Roman" panose="02020603050405020304" pitchFamily="18" charset="0"/>
              </a:rPr>
              <a:t>Crack plays a critical role in evaluating the quality of concrete structures, which affects the structure's safety, applicability, </a:t>
            </a:r>
            <a:r>
              <a:rPr lang="en-US" sz="1600" dirty="0">
                <a:ea typeface="Calibri" panose="020F0502020204030204" pitchFamily="34" charset="0"/>
                <a:cs typeface="Times New Roman" panose="02020603050405020304" pitchFamily="18" charset="0"/>
              </a:rPr>
              <a:t>and d</a:t>
            </a:r>
            <a:r>
              <a:rPr lang="en-US" sz="1600" dirty="0">
                <a:effectLst/>
                <a:ea typeface="Calibri" panose="020F0502020204030204" pitchFamily="34" charset="0"/>
                <a:cs typeface="Times New Roman" panose="02020603050405020304" pitchFamily="18" charset="0"/>
              </a:rPr>
              <a:t>urability</a:t>
            </a:r>
          </a:p>
          <a:p>
            <a:pPr>
              <a:lnSpc>
                <a:spcPct val="150000"/>
              </a:lnSpc>
            </a:pPr>
            <a:r>
              <a:rPr lang="en-US" sz="1600" dirty="0">
                <a:ea typeface="Calibri" panose="020F0502020204030204" pitchFamily="34" charset="0"/>
                <a:cs typeface="Times New Roman" panose="02020603050405020304" pitchFamily="18" charset="0"/>
              </a:rPr>
              <a:t>Detection of the crack in </a:t>
            </a:r>
            <a:r>
              <a:rPr lang="en-US" sz="1600" dirty="0">
                <a:effectLst/>
                <a:ea typeface="Calibri" panose="020F0502020204030204" pitchFamily="34" charset="0"/>
                <a:cs typeface="Times New Roman" panose="02020603050405020304" pitchFamily="18" charset="0"/>
              </a:rPr>
              <a:t>surfaces, roads, buildings, etc. </a:t>
            </a:r>
            <a:endParaRPr lang="en-US" sz="1600" dirty="0">
              <a:ea typeface="Calibri" panose="020F0502020204030204" pitchFamily="34" charset="0"/>
              <a:cs typeface="Times New Roman" panose="02020603050405020304" pitchFamily="18" charset="0"/>
            </a:endParaRPr>
          </a:p>
          <a:p>
            <a:pPr>
              <a:lnSpc>
                <a:spcPct val="150000"/>
              </a:lnSpc>
            </a:pPr>
            <a:r>
              <a:rPr lang="en-US" sz="1600" dirty="0">
                <a:ea typeface="Calibri" panose="020F0502020204030204" pitchFamily="34" charset="0"/>
                <a:cs typeface="Times New Roman" panose="02020603050405020304" pitchFamily="18" charset="0"/>
              </a:rPr>
              <a:t>Using deep learning methods to build a simple yet very accurate model for crack detection</a:t>
            </a:r>
          </a:p>
          <a:p>
            <a:pPr>
              <a:lnSpc>
                <a:spcPct val="150000"/>
              </a:lnSpc>
            </a:pPr>
            <a:r>
              <a:rPr lang="en-US" sz="1600" dirty="0">
                <a:ea typeface="Calibri" panose="020F0502020204030204" pitchFamily="34" charset="0"/>
                <a:cs typeface="Times New Roman" panose="02020603050405020304" pitchFamily="18" charset="0"/>
              </a:rPr>
              <a:t>M</a:t>
            </a:r>
            <a:r>
              <a:rPr lang="en-US" sz="1600" dirty="0">
                <a:effectLst/>
                <a:ea typeface="Calibri" panose="020F0502020204030204" pitchFamily="34" charset="0"/>
                <a:cs typeface="Times New Roman" panose="02020603050405020304" pitchFamily="18" charset="0"/>
              </a:rPr>
              <a:t>anual inspection of crack detection can be challenging &amp; consumes Time.  </a:t>
            </a:r>
            <a:endParaRPr lang="en-US" sz="1600" dirty="0">
              <a:ea typeface="Calibri" panose="020F0502020204030204" pitchFamily="34" charset="0"/>
              <a:cs typeface="Times New Roman" panose="02020603050405020304" pitchFamily="18" charset="0"/>
            </a:endParaRPr>
          </a:p>
          <a:p>
            <a:endParaRPr lang="en-GB" dirty="0"/>
          </a:p>
          <a:p>
            <a:endParaRPr lang="en-GB" dirty="0"/>
          </a:p>
        </p:txBody>
      </p:sp>
    </p:spTree>
    <p:extLst>
      <p:ext uri="{BB962C8B-B14F-4D97-AF65-F5344CB8AC3E}">
        <p14:creationId xmlns:p14="http://schemas.microsoft.com/office/powerpoint/2010/main" val="153877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05E2-9957-1AB8-F8DC-226002B03211}"/>
              </a:ext>
            </a:extLst>
          </p:cNvPr>
          <p:cNvSpPr>
            <a:spLocks noGrp="1"/>
          </p:cNvSpPr>
          <p:nvPr>
            <p:ph type="title"/>
          </p:nvPr>
        </p:nvSpPr>
        <p:spPr>
          <a:xfrm>
            <a:off x="575894" y="922605"/>
            <a:ext cx="11029616" cy="988332"/>
          </a:xfrm>
        </p:spPr>
        <p:txBody>
          <a:bodyPr/>
          <a:lstStyle/>
          <a:p>
            <a:r>
              <a:rPr lang="en-US" dirty="0"/>
              <a:t>Objective</a:t>
            </a:r>
            <a:endParaRPr lang="en-GB" dirty="0"/>
          </a:p>
        </p:txBody>
      </p:sp>
      <p:sp>
        <p:nvSpPr>
          <p:cNvPr id="5" name="Subtitle 2">
            <a:extLst>
              <a:ext uri="{FF2B5EF4-FFF2-40B4-BE49-F238E27FC236}">
                <a16:creationId xmlns:a16="http://schemas.microsoft.com/office/drawing/2014/main" id="{D7ACE1DB-6487-EFCA-3708-1FC3ED4316AA}"/>
              </a:ext>
            </a:extLst>
          </p:cNvPr>
          <p:cNvSpPr txBox="1">
            <a:spLocks/>
          </p:cNvSpPr>
          <p:nvPr/>
        </p:nvSpPr>
        <p:spPr>
          <a:xfrm>
            <a:off x="575894" y="2280053"/>
            <a:ext cx="9625119" cy="339524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en-US" sz="1600" dirty="0">
                <a:ea typeface="Calibri" panose="020F0502020204030204" pitchFamily="34" charset="0"/>
                <a:cs typeface="Times New Roman" panose="02020603050405020304" pitchFamily="18" charset="0"/>
              </a:rPr>
              <a:t>M</a:t>
            </a:r>
            <a:r>
              <a:rPr lang="en-US" sz="1600" dirty="0">
                <a:effectLst/>
                <a:ea typeface="Calibri" panose="020F0502020204030204" pitchFamily="34" charset="0"/>
                <a:cs typeface="Times New Roman" panose="02020603050405020304" pitchFamily="18" charset="0"/>
              </a:rPr>
              <a:t>onitor structural health and ensure structural safety.</a:t>
            </a:r>
          </a:p>
          <a:p>
            <a:pPr>
              <a:lnSpc>
                <a:spcPct val="150000"/>
              </a:lnSpc>
            </a:pPr>
            <a:r>
              <a:rPr lang="en-US" sz="1600" dirty="0">
                <a:effectLst/>
                <a:ea typeface="Calibri" panose="020F0502020204030204" pitchFamily="34" charset="0"/>
                <a:cs typeface="Times New Roman" panose="02020603050405020304" pitchFamily="18" charset="0"/>
              </a:rPr>
              <a:t>Extracting features when image processing techniques detect cracks in an image.</a:t>
            </a:r>
          </a:p>
          <a:p>
            <a:pPr>
              <a:lnSpc>
                <a:spcPct val="150000"/>
              </a:lnSpc>
            </a:pPr>
            <a:r>
              <a:rPr lang="en-US" sz="1600" dirty="0">
                <a:effectLst/>
                <a:ea typeface="Calibri" panose="020F0502020204030204" pitchFamily="34" charset="0"/>
                <a:cs typeface="Times New Roman" panose="02020603050405020304" pitchFamily="18" charset="0"/>
              </a:rPr>
              <a:t>Time-consuming &amp; challenging manual inspection of crack detection will be replaced in the case of high-rise buildings and bridges. </a:t>
            </a:r>
          </a:p>
          <a:p>
            <a:pPr>
              <a:lnSpc>
                <a:spcPct val="150000"/>
              </a:lnSpc>
            </a:pPr>
            <a:r>
              <a:rPr lang="en-US" sz="1600" dirty="0">
                <a:ea typeface="Calibri" panose="020F0502020204030204" pitchFamily="34" charset="0"/>
                <a:cs typeface="Times New Roman" panose="02020603050405020304" pitchFamily="18" charset="0"/>
              </a:rPr>
              <a:t>T</a:t>
            </a:r>
            <a:r>
              <a:rPr lang="en-US" sz="1600" dirty="0">
                <a:effectLst/>
                <a:ea typeface="Calibri" panose="020F0502020204030204" pitchFamily="34" charset="0"/>
                <a:cs typeface="Times New Roman" panose="02020603050405020304" pitchFamily="18" charset="0"/>
              </a:rPr>
              <a:t>est the model on real-world data and see that the model is accurate in detecting surface cracks in concrete and non-concrete structures, for example, roads, buildings, etc.</a:t>
            </a:r>
            <a:endParaRPr lang="en-GB" sz="1600" dirty="0"/>
          </a:p>
          <a:p>
            <a:endParaRPr lang="en-GB" dirty="0"/>
          </a:p>
          <a:p>
            <a:endParaRPr lang="en-GB" sz="1600" dirty="0"/>
          </a:p>
        </p:txBody>
      </p:sp>
    </p:spTree>
    <p:extLst>
      <p:ext uri="{BB962C8B-B14F-4D97-AF65-F5344CB8AC3E}">
        <p14:creationId xmlns:p14="http://schemas.microsoft.com/office/powerpoint/2010/main" val="68656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3C31-0A92-769F-28F9-CA39B442A0BB}"/>
              </a:ext>
            </a:extLst>
          </p:cNvPr>
          <p:cNvSpPr>
            <a:spLocks noGrp="1"/>
          </p:cNvSpPr>
          <p:nvPr>
            <p:ph type="title"/>
          </p:nvPr>
        </p:nvSpPr>
        <p:spPr/>
        <p:txBody>
          <a:bodyPr/>
          <a:lstStyle/>
          <a:p>
            <a:r>
              <a:rPr lang="en-US" dirty="0"/>
              <a:t>Dataset</a:t>
            </a:r>
            <a:endParaRPr lang="en-GB" dirty="0"/>
          </a:p>
        </p:txBody>
      </p:sp>
      <p:sp>
        <p:nvSpPr>
          <p:cNvPr id="4" name="TextBox 3">
            <a:extLst>
              <a:ext uri="{FF2B5EF4-FFF2-40B4-BE49-F238E27FC236}">
                <a16:creationId xmlns:a16="http://schemas.microsoft.com/office/drawing/2014/main" id="{D060AAB7-3BA6-AA17-DD42-06C3FCD3C9A0}"/>
              </a:ext>
            </a:extLst>
          </p:cNvPr>
          <p:cNvSpPr txBox="1"/>
          <p:nvPr/>
        </p:nvSpPr>
        <p:spPr>
          <a:xfrm>
            <a:off x="575894" y="2085896"/>
            <a:ext cx="9314727" cy="1477328"/>
          </a:xfrm>
          <a:prstGeom prst="rect">
            <a:avLst/>
          </a:prstGeom>
          <a:noFill/>
        </p:spPr>
        <p:txBody>
          <a:bodyPr wrap="square">
            <a:spAutoFit/>
          </a:bodyPr>
          <a:lstStyle/>
          <a:p>
            <a:r>
              <a:rPr lang="en-US" dirty="0">
                <a:solidFill>
                  <a:srgbClr val="202124"/>
                </a:solidFill>
                <a:effectLst/>
                <a:ea typeface="Calibri" panose="020F0502020204030204" pitchFamily="34" charset="0"/>
              </a:rPr>
              <a:t>In this project, we use 40,000 photos of the dataset, and the number of cracks and non-crack images is set to equal.</a:t>
            </a:r>
          </a:p>
          <a:p>
            <a:endParaRPr lang="en-US" dirty="0">
              <a:solidFill>
                <a:srgbClr val="202124"/>
              </a:solidFill>
            </a:endParaRPr>
          </a:p>
          <a:p>
            <a:pPr marL="285750" indent="-285750">
              <a:buClr>
                <a:srgbClr val="00B0F0"/>
              </a:buClr>
              <a:buFont typeface="Wingdings" panose="05000000000000000000" pitchFamily="2" charset="2"/>
              <a:buChar char="§"/>
            </a:pPr>
            <a:r>
              <a:rPr lang="en-US" dirty="0">
                <a:solidFill>
                  <a:srgbClr val="202124"/>
                </a:solidFill>
                <a:effectLst/>
                <a:ea typeface="Calibri" panose="020F0502020204030204" pitchFamily="34" charset="0"/>
              </a:rPr>
              <a:t>20,000 images of concrete structures with cracks </a:t>
            </a:r>
          </a:p>
          <a:p>
            <a:pPr marL="285750" indent="-285750">
              <a:buClr>
                <a:srgbClr val="00B0F0"/>
              </a:buClr>
              <a:buFont typeface="Wingdings" panose="05000000000000000000" pitchFamily="2" charset="2"/>
              <a:buChar char="§"/>
            </a:pPr>
            <a:r>
              <a:rPr lang="en-US" dirty="0">
                <a:solidFill>
                  <a:srgbClr val="202124"/>
                </a:solidFill>
                <a:effectLst/>
                <a:ea typeface="Calibri" panose="020F0502020204030204" pitchFamily="34" charset="0"/>
              </a:rPr>
              <a:t>20,000 images of concrete structures without cracks.</a:t>
            </a:r>
            <a:endParaRPr lang="en-GB" dirty="0"/>
          </a:p>
        </p:txBody>
      </p:sp>
      <p:sp>
        <p:nvSpPr>
          <p:cNvPr id="6" name="TextBox 5">
            <a:extLst>
              <a:ext uri="{FF2B5EF4-FFF2-40B4-BE49-F238E27FC236}">
                <a16:creationId xmlns:a16="http://schemas.microsoft.com/office/drawing/2014/main" id="{E23C663F-06D8-8560-5B16-CBA888126503}"/>
              </a:ext>
            </a:extLst>
          </p:cNvPr>
          <p:cNvSpPr txBox="1"/>
          <p:nvPr/>
        </p:nvSpPr>
        <p:spPr>
          <a:xfrm>
            <a:off x="575894" y="3856686"/>
            <a:ext cx="6094602" cy="375552"/>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ea typeface="Calibri" panose="020F0502020204030204" pitchFamily="34" charset="0"/>
                <a:cs typeface="Times New Roman" panose="02020603050405020304" pitchFamily="18" charset="0"/>
              </a:rPr>
              <a:t>Examples: </a:t>
            </a:r>
            <a:endParaRPr lang="en-GB" sz="1800" dirty="0">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2B7540A-2D24-4473-3364-131F963BC132}"/>
              </a:ext>
            </a:extLst>
          </p:cNvPr>
          <p:cNvPicPr>
            <a:picLocks noChangeAspect="1"/>
          </p:cNvPicPr>
          <p:nvPr/>
        </p:nvPicPr>
        <p:blipFill>
          <a:blip r:embed="rId2"/>
          <a:stretch>
            <a:fillRect/>
          </a:stretch>
        </p:blipFill>
        <p:spPr>
          <a:xfrm>
            <a:off x="3278392" y="4084434"/>
            <a:ext cx="1813028" cy="1813028"/>
          </a:xfrm>
          <a:prstGeom prst="rect">
            <a:avLst/>
          </a:prstGeom>
        </p:spPr>
      </p:pic>
      <p:pic>
        <p:nvPicPr>
          <p:cNvPr id="10" name="Picture 9">
            <a:extLst>
              <a:ext uri="{FF2B5EF4-FFF2-40B4-BE49-F238E27FC236}">
                <a16:creationId xmlns:a16="http://schemas.microsoft.com/office/drawing/2014/main" id="{DAE6F217-7BF5-EE06-CB64-F6B2FE03CA5F}"/>
              </a:ext>
            </a:extLst>
          </p:cNvPr>
          <p:cNvPicPr>
            <a:picLocks noChangeAspect="1"/>
          </p:cNvPicPr>
          <p:nvPr/>
        </p:nvPicPr>
        <p:blipFill>
          <a:blip r:embed="rId3"/>
          <a:stretch>
            <a:fillRect/>
          </a:stretch>
        </p:blipFill>
        <p:spPr>
          <a:xfrm>
            <a:off x="6288264" y="4084434"/>
            <a:ext cx="1813028" cy="1813028"/>
          </a:xfrm>
          <a:prstGeom prst="rect">
            <a:avLst/>
          </a:prstGeom>
        </p:spPr>
      </p:pic>
      <p:sp>
        <p:nvSpPr>
          <p:cNvPr id="11" name="TextBox 10">
            <a:extLst>
              <a:ext uri="{FF2B5EF4-FFF2-40B4-BE49-F238E27FC236}">
                <a16:creationId xmlns:a16="http://schemas.microsoft.com/office/drawing/2014/main" id="{DE4DAB66-5904-E93F-5E8D-9A870939564B}"/>
              </a:ext>
            </a:extLst>
          </p:cNvPr>
          <p:cNvSpPr txBox="1"/>
          <p:nvPr/>
        </p:nvSpPr>
        <p:spPr>
          <a:xfrm>
            <a:off x="6513181" y="6109364"/>
            <a:ext cx="1429494" cy="276999"/>
          </a:xfrm>
          <a:prstGeom prst="rect">
            <a:avLst/>
          </a:prstGeom>
          <a:noFill/>
        </p:spPr>
        <p:txBody>
          <a:bodyPr wrap="none" rtlCol="0">
            <a:spAutoFit/>
          </a:bodyPr>
          <a:lstStyle/>
          <a:p>
            <a:r>
              <a:rPr lang="en-US" sz="1200" dirty="0"/>
              <a:t>Fig: Negative Crack</a:t>
            </a:r>
            <a:endParaRPr lang="en-GB" dirty="0"/>
          </a:p>
        </p:txBody>
      </p:sp>
      <p:sp>
        <p:nvSpPr>
          <p:cNvPr id="12" name="TextBox 11">
            <a:extLst>
              <a:ext uri="{FF2B5EF4-FFF2-40B4-BE49-F238E27FC236}">
                <a16:creationId xmlns:a16="http://schemas.microsoft.com/office/drawing/2014/main" id="{B1FD40D2-22F6-C95B-9BE3-12134C27E1B9}"/>
              </a:ext>
            </a:extLst>
          </p:cNvPr>
          <p:cNvSpPr txBox="1"/>
          <p:nvPr/>
        </p:nvSpPr>
        <p:spPr>
          <a:xfrm>
            <a:off x="3503309" y="6109364"/>
            <a:ext cx="1363194" cy="276999"/>
          </a:xfrm>
          <a:prstGeom prst="rect">
            <a:avLst/>
          </a:prstGeom>
          <a:noFill/>
        </p:spPr>
        <p:txBody>
          <a:bodyPr wrap="none" rtlCol="0">
            <a:spAutoFit/>
          </a:bodyPr>
          <a:lstStyle/>
          <a:p>
            <a:r>
              <a:rPr lang="en-US" sz="1200" dirty="0"/>
              <a:t>Fig: Positive Crack</a:t>
            </a:r>
            <a:endParaRPr lang="en-GB" dirty="0"/>
          </a:p>
        </p:txBody>
      </p:sp>
    </p:spTree>
    <p:extLst>
      <p:ext uri="{BB962C8B-B14F-4D97-AF65-F5344CB8AC3E}">
        <p14:creationId xmlns:p14="http://schemas.microsoft.com/office/powerpoint/2010/main" val="144730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70B1-D795-A364-B4CA-39A906128AF1}"/>
              </a:ext>
            </a:extLst>
          </p:cNvPr>
          <p:cNvSpPr>
            <a:spLocks noGrp="1"/>
          </p:cNvSpPr>
          <p:nvPr>
            <p:ph type="title"/>
          </p:nvPr>
        </p:nvSpPr>
        <p:spPr/>
        <p:txBody>
          <a:bodyPr/>
          <a:lstStyle/>
          <a:p>
            <a:r>
              <a:rPr lang="en-US" dirty="0"/>
              <a:t>Literature review</a:t>
            </a:r>
            <a:endParaRPr lang="en-GB" dirty="0"/>
          </a:p>
        </p:txBody>
      </p:sp>
      <p:sp>
        <p:nvSpPr>
          <p:cNvPr id="3" name="TextBox 2">
            <a:extLst>
              <a:ext uri="{FF2B5EF4-FFF2-40B4-BE49-F238E27FC236}">
                <a16:creationId xmlns:a16="http://schemas.microsoft.com/office/drawing/2014/main" id="{A0DBF22E-4683-118F-37B8-85CA1649B12E}"/>
              </a:ext>
            </a:extLst>
          </p:cNvPr>
          <p:cNvSpPr txBox="1"/>
          <p:nvPr/>
        </p:nvSpPr>
        <p:spPr>
          <a:xfrm>
            <a:off x="768841" y="2164359"/>
            <a:ext cx="8144063" cy="2585323"/>
          </a:xfrm>
          <a:prstGeom prst="rect">
            <a:avLst/>
          </a:prstGeom>
          <a:noFill/>
        </p:spPr>
        <p:txBody>
          <a:bodyPr wrap="square" rtlCol="0">
            <a:spAutoFit/>
          </a:bodyPr>
          <a:lstStyle/>
          <a:p>
            <a:r>
              <a:rPr lang="en-US" b="1" dirty="0"/>
              <a:t>Paper Title: </a:t>
            </a:r>
            <a:r>
              <a:rPr lang="en-GB" b="1" i="0" dirty="0">
                <a:solidFill>
                  <a:srgbClr val="050505"/>
                </a:solidFill>
                <a:effectLst/>
              </a:rPr>
              <a:t>Deeper Networks for Pavement Crack Detection </a:t>
            </a:r>
          </a:p>
          <a:p>
            <a:endParaRPr lang="en-GB" b="0" i="0" dirty="0">
              <a:solidFill>
                <a:srgbClr val="050505"/>
              </a:solidFill>
              <a:effectLst/>
            </a:endParaRPr>
          </a:p>
          <a:p>
            <a:pPr marL="400050" indent="-400050">
              <a:buFont typeface="+mj-lt"/>
              <a:buAutoNum type="romanUcPeriod"/>
            </a:pPr>
            <a:r>
              <a:rPr lang="en-GB" b="0" i="0" dirty="0">
                <a:solidFill>
                  <a:srgbClr val="050505"/>
                </a:solidFill>
                <a:effectLst/>
              </a:rPr>
              <a:t>For Pavement Crack Detection using Convolutional neural networks</a:t>
            </a:r>
          </a:p>
          <a:p>
            <a:pPr marL="400050" indent="-400050">
              <a:buFont typeface="+mj-lt"/>
              <a:buAutoNum type="romanUcPeriod"/>
            </a:pPr>
            <a:endParaRPr lang="en-GB" b="0" i="0" dirty="0">
              <a:solidFill>
                <a:srgbClr val="050505"/>
              </a:solidFill>
              <a:effectLst/>
            </a:endParaRPr>
          </a:p>
          <a:p>
            <a:pPr marL="400050" indent="-400050">
              <a:buFont typeface="+mj-lt"/>
              <a:buAutoNum type="romanUcPeriod"/>
            </a:pPr>
            <a:r>
              <a:rPr lang="en-GB" b="0" i="0" dirty="0">
                <a:solidFill>
                  <a:srgbClr val="050505"/>
                </a:solidFill>
                <a:effectLst/>
              </a:rPr>
              <a:t>Pooling layer, Activation layers, </a:t>
            </a:r>
            <a:r>
              <a:rPr lang="en-GB" b="0" i="0" dirty="0" err="1">
                <a:solidFill>
                  <a:srgbClr val="050505"/>
                </a:solidFill>
                <a:effectLst/>
              </a:rPr>
              <a:t>Softmax</a:t>
            </a:r>
            <a:r>
              <a:rPr lang="en-GB" b="0" i="0" dirty="0">
                <a:solidFill>
                  <a:srgbClr val="050505"/>
                </a:solidFill>
                <a:effectLst/>
              </a:rPr>
              <a:t> layer were used </a:t>
            </a:r>
          </a:p>
          <a:p>
            <a:pPr marL="400050" indent="-400050">
              <a:buFont typeface="+mj-lt"/>
              <a:buAutoNum type="romanUcPeriod"/>
            </a:pPr>
            <a:endParaRPr lang="en-GB" b="0" i="0" dirty="0">
              <a:solidFill>
                <a:srgbClr val="050505"/>
              </a:solidFill>
              <a:effectLst/>
            </a:endParaRPr>
          </a:p>
          <a:p>
            <a:pPr marL="400050" indent="-400050">
              <a:buFont typeface="+mj-lt"/>
              <a:buAutoNum type="romanUcPeriod"/>
            </a:pPr>
            <a:r>
              <a:rPr lang="en-GB" b="0" i="0" dirty="0">
                <a:solidFill>
                  <a:srgbClr val="050505"/>
                </a:solidFill>
                <a:effectLst/>
              </a:rPr>
              <a:t>The experimental evaluations were performed on two different hardware settings- one for training the network and the other for testing the network performance.</a:t>
            </a:r>
            <a:endParaRPr lang="en-GB" dirty="0"/>
          </a:p>
        </p:txBody>
      </p:sp>
    </p:spTree>
    <p:extLst>
      <p:ext uri="{BB962C8B-B14F-4D97-AF65-F5344CB8AC3E}">
        <p14:creationId xmlns:p14="http://schemas.microsoft.com/office/powerpoint/2010/main" val="11360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70B1-D795-A364-B4CA-39A906128AF1}"/>
              </a:ext>
            </a:extLst>
          </p:cNvPr>
          <p:cNvSpPr>
            <a:spLocks noGrp="1"/>
          </p:cNvSpPr>
          <p:nvPr>
            <p:ph type="title"/>
          </p:nvPr>
        </p:nvSpPr>
        <p:spPr/>
        <p:txBody>
          <a:bodyPr/>
          <a:lstStyle/>
          <a:p>
            <a:r>
              <a:rPr lang="en-US" dirty="0"/>
              <a:t>Literature review</a:t>
            </a:r>
            <a:endParaRPr lang="en-GB" dirty="0"/>
          </a:p>
        </p:txBody>
      </p:sp>
      <p:sp>
        <p:nvSpPr>
          <p:cNvPr id="3" name="TextBox 2">
            <a:extLst>
              <a:ext uri="{FF2B5EF4-FFF2-40B4-BE49-F238E27FC236}">
                <a16:creationId xmlns:a16="http://schemas.microsoft.com/office/drawing/2014/main" id="{A0DBF22E-4683-118F-37B8-85CA1649B12E}"/>
              </a:ext>
            </a:extLst>
          </p:cNvPr>
          <p:cNvSpPr txBox="1"/>
          <p:nvPr/>
        </p:nvSpPr>
        <p:spPr>
          <a:xfrm>
            <a:off x="768840" y="2164359"/>
            <a:ext cx="8144063" cy="2862322"/>
          </a:xfrm>
          <a:prstGeom prst="rect">
            <a:avLst/>
          </a:prstGeom>
          <a:noFill/>
        </p:spPr>
        <p:txBody>
          <a:bodyPr wrap="square" rtlCol="0">
            <a:spAutoFit/>
          </a:bodyPr>
          <a:lstStyle/>
          <a:p>
            <a:r>
              <a:rPr lang="en-US" b="1" dirty="0"/>
              <a:t>Paper Title: </a:t>
            </a:r>
            <a:r>
              <a:rPr lang="en-GB" b="1" i="0" dirty="0">
                <a:solidFill>
                  <a:srgbClr val="050505"/>
                </a:solidFill>
                <a:effectLst/>
              </a:rPr>
              <a:t>Road crack detection using deep convolutional neural network </a:t>
            </a:r>
          </a:p>
          <a:p>
            <a:endParaRPr lang="en-GB" b="0" i="0" dirty="0">
              <a:solidFill>
                <a:srgbClr val="050505"/>
              </a:solidFill>
              <a:effectLst/>
            </a:endParaRPr>
          </a:p>
          <a:p>
            <a:pPr marL="400050" indent="-400050">
              <a:buFont typeface="+mj-lt"/>
              <a:buAutoNum type="romanUcPeriod"/>
            </a:pPr>
            <a:r>
              <a:rPr lang="en-GB" b="0" i="0" dirty="0">
                <a:solidFill>
                  <a:srgbClr val="050505"/>
                </a:solidFill>
                <a:effectLst/>
              </a:rPr>
              <a:t>Deep learning, convolution neural networks for road crack detection, road survey. </a:t>
            </a:r>
          </a:p>
          <a:p>
            <a:pPr marL="400050" indent="-400050">
              <a:buFont typeface="+mj-lt"/>
              <a:buAutoNum type="romanUcPeriod"/>
            </a:pPr>
            <a:endParaRPr lang="en-GB" b="0" i="0" dirty="0">
              <a:solidFill>
                <a:srgbClr val="050505"/>
              </a:solidFill>
              <a:effectLst/>
            </a:endParaRPr>
          </a:p>
          <a:p>
            <a:pPr marL="400050" indent="-400050">
              <a:buFont typeface="+mj-lt"/>
              <a:buAutoNum type="romanUcPeriod"/>
            </a:pPr>
            <a:r>
              <a:rPr lang="en-GB" b="0" i="0" dirty="0" err="1">
                <a:solidFill>
                  <a:srgbClr val="050505"/>
                </a:solidFill>
                <a:effectLst/>
              </a:rPr>
              <a:t>ConvNet</a:t>
            </a:r>
            <a:r>
              <a:rPr lang="en-GB" b="0" i="0" dirty="0">
                <a:solidFill>
                  <a:srgbClr val="050505"/>
                </a:solidFill>
                <a:effectLst/>
              </a:rPr>
              <a:t> Architecture is used which is considered as a hierarchical feature extractor. </a:t>
            </a:r>
          </a:p>
          <a:p>
            <a:pPr marL="400050" indent="-400050">
              <a:buFont typeface="+mj-lt"/>
              <a:buAutoNum type="romanUcPeriod"/>
            </a:pPr>
            <a:endParaRPr lang="en-GB" b="0" i="0" dirty="0">
              <a:solidFill>
                <a:srgbClr val="050505"/>
              </a:solidFill>
              <a:effectLst/>
            </a:endParaRPr>
          </a:p>
          <a:p>
            <a:pPr marL="400050" indent="-400050">
              <a:buFont typeface="+mj-lt"/>
              <a:buAutoNum type="romanUcPeriod"/>
            </a:pPr>
            <a:r>
              <a:rPr lang="en-GB" b="0" i="0" dirty="0">
                <a:solidFill>
                  <a:srgbClr val="050505"/>
                </a:solidFill>
                <a:effectLst/>
              </a:rPr>
              <a:t>The </a:t>
            </a:r>
            <a:r>
              <a:rPr lang="en-GB" b="0" i="0" dirty="0" err="1">
                <a:solidFill>
                  <a:srgbClr val="050505"/>
                </a:solidFill>
                <a:effectLst/>
              </a:rPr>
              <a:t>ConvNets</a:t>
            </a:r>
            <a:r>
              <a:rPr lang="en-GB" b="0" i="0" dirty="0">
                <a:solidFill>
                  <a:srgbClr val="050505"/>
                </a:solidFill>
                <a:effectLst/>
              </a:rPr>
              <a:t> are trained using the stochastic gradient descent (SGD) method.</a:t>
            </a:r>
            <a:endParaRPr lang="en-GB" dirty="0"/>
          </a:p>
        </p:txBody>
      </p:sp>
    </p:spTree>
    <p:extLst>
      <p:ext uri="{BB962C8B-B14F-4D97-AF65-F5344CB8AC3E}">
        <p14:creationId xmlns:p14="http://schemas.microsoft.com/office/powerpoint/2010/main" val="255757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70B1-D795-A364-B4CA-39A906128AF1}"/>
              </a:ext>
            </a:extLst>
          </p:cNvPr>
          <p:cNvSpPr>
            <a:spLocks noGrp="1"/>
          </p:cNvSpPr>
          <p:nvPr>
            <p:ph type="title"/>
          </p:nvPr>
        </p:nvSpPr>
        <p:spPr/>
        <p:txBody>
          <a:bodyPr/>
          <a:lstStyle/>
          <a:p>
            <a:r>
              <a:rPr lang="en-US" dirty="0"/>
              <a:t>Literature review</a:t>
            </a:r>
            <a:endParaRPr lang="en-GB" dirty="0"/>
          </a:p>
        </p:txBody>
      </p:sp>
      <p:sp>
        <p:nvSpPr>
          <p:cNvPr id="3" name="TextBox 2">
            <a:extLst>
              <a:ext uri="{FF2B5EF4-FFF2-40B4-BE49-F238E27FC236}">
                <a16:creationId xmlns:a16="http://schemas.microsoft.com/office/drawing/2014/main" id="{A0DBF22E-4683-118F-37B8-85CA1649B12E}"/>
              </a:ext>
            </a:extLst>
          </p:cNvPr>
          <p:cNvSpPr txBox="1"/>
          <p:nvPr/>
        </p:nvSpPr>
        <p:spPr>
          <a:xfrm>
            <a:off x="810786" y="2136338"/>
            <a:ext cx="8551328" cy="2585323"/>
          </a:xfrm>
          <a:prstGeom prst="rect">
            <a:avLst/>
          </a:prstGeom>
          <a:noFill/>
        </p:spPr>
        <p:txBody>
          <a:bodyPr wrap="square" rtlCol="0">
            <a:spAutoFit/>
          </a:bodyPr>
          <a:lstStyle/>
          <a:p>
            <a:r>
              <a:rPr lang="en-US" b="1" dirty="0"/>
              <a:t>Paper Title: </a:t>
            </a:r>
            <a:r>
              <a:rPr lang="en-GB" b="1" i="0" dirty="0">
                <a:solidFill>
                  <a:srgbClr val="050505"/>
                </a:solidFill>
                <a:effectLst/>
              </a:rPr>
              <a:t>Automatic Bridge Crack Detection Using a Convolutional Neural Network </a:t>
            </a:r>
          </a:p>
          <a:p>
            <a:endParaRPr lang="en-GB" b="0" i="0" dirty="0">
              <a:solidFill>
                <a:srgbClr val="050505"/>
              </a:solidFill>
              <a:effectLst/>
            </a:endParaRPr>
          </a:p>
          <a:p>
            <a:pPr marL="400050" indent="-400050">
              <a:buFont typeface="+mj-lt"/>
              <a:buAutoNum type="romanUcPeriod"/>
            </a:pPr>
            <a:r>
              <a:rPr lang="en-GB" b="0" i="0" dirty="0">
                <a:solidFill>
                  <a:srgbClr val="050505"/>
                </a:solidFill>
                <a:effectLst/>
              </a:rPr>
              <a:t>image classification for bridge crack detection by deep learning </a:t>
            </a:r>
          </a:p>
          <a:p>
            <a:pPr marL="400050" indent="-400050">
              <a:buFont typeface="+mj-lt"/>
              <a:buAutoNum type="romanUcPeriod"/>
            </a:pPr>
            <a:endParaRPr lang="en-GB" b="0" i="0" dirty="0">
              <a:solidFill>
                <a:srgbClr val="050505"/>
              </a:solidFill>
              <a:effectLst/>
            </a:endParaRPr>
          </a:p>
          <a:p>
            <a:pPr marL="400050" indent="-400050">
              <a:buFont typeface="+mj-lt"/>
              <a:buAutoNum type="romanUcPeriod"/>
            </a:pPr>
            <a:r>
              <a:rPr lang="en-GB" b="0" i="0" dirty="0">
                <a:solidFill>
                  <a:srgbClr val="050505"/>
                </a:solidFill>
                <a:effectLst/>
              </a:rPr>
              <a:t>CNN trained end-to-end with images to detect cracks, using only images and image labels as input </a:t>
            </a:r>
          </a:p>
          <a:p>
            <a:pPr marL="400050" indent="-400050">
              <a:buFont typeface="+mj-lt"/>
              <a:buAutoNum type="romanUcPeriod"/>
            </a:pPr>
            <a:endParaRPr lang="en-GB" b="0" i="0" dirty="0">
              <a:solidFill>
                <a:srgbClr val="050505"/>
              </a:solidFill>
              <a:effectLst/>
            </a:endParaRPr>
          </a:p>
          <a:p>
            <a:pPr marL="400050" indent="-400050">
              <a:buFont typeface="+mj-lt"/>
              <a:buAutoNum type="romanUcPeriod"/>
            </a:pPr>
            <a:r>
              <a:rPr lang="en-GB" b="0" i="0" dirty="0">
                <a:solidFill>
                  <a:srgbClr val="050505"/>
                </a:solidFill>
                <a:effectLst/>
              </a:rPr>
              <a:t>The </a:t>
            </a:r>
            <a:r>
              <a:rPr lang="en-GB" b="0" i="0" dirty="0" err="1">
                <a:solidFill>
                  <a:srgbClr val="050505"/>
                </a:solidFill>
                <a:effectLst/>
              </a:rPr>
              <a:t>Atrous</a:t>
            </a:r>
            <a:r>
              <a:rPr lang="en-GB" b="0" i="0" dirty="0">
                <a:solidFill>
                  <a:srgbClr val="050505"/>
                </a:solidFill>
                <a:effectLst/>
              </a:rPr>
              <a:t> Spatial Pyramid Pooling (ASPP) module into the field of crack detection for the first time, and achieved good experimental results</a:t>
            </a:r>
            <a:endParaRPr lang="en-GB" dirty="0"/>
          </a:p>
        </p:txBody>
      </p:sp>
    </p:spTree>
    <p:extLst>
      <p:ext uri="{BB962C8B-B14F-4D97-AF65-F5344CB8AC3E}">
        <p14:creationId xmlns:p14="http://schemas.microsoft.com/office/powerpoint/2010/main" val="44028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70B1-D795-A364-B4CA-39A906128AF1}"/>
              </a:ext>
            </a:extLst>
          </p:cNvPr>
          <p:cNvSpPr>
            <a:spLocks noGrp="1"/>
          </p:cNvSpPr>
          <p:nvPr>
            <p:ph type="title"/>
          </p:nvPr>
        </p:nvSpPr>
        <p:spPr/>
        <p:txBody>
          <a:bodyPr/>
          <a:lstStyle/>
          <a:p>
            <a:r>
              <a:rPr lang="en-US" dirty="0"/>
              <a:t>Literature review</a:t>
            </a:r>
            <a:endParaRPr lang="en-GB" dirty="0"/>
          </a:p>
        </p:txBody>
      </p:sp>
      <p:sp>
        <p:nvSpPr>
          <p:cNvPr id="3" name="TextBox 2">
            <a:extLst>
              <a:ext uri="{FF2B5EF4-FFF2-40B4-BE49-F238E27FC236}">
                <a16:creationId xmlns:a16="http://schemas.microsoft.com/office/drawing/2014/main" id="{A0DBF22E-4683-118F-37B8-85CA1649B12E}"/>
              </a:ext>
            </a:extLst>
          </p:cNvPr>
          <p:cNvSpPr txBox="1"/>
          <p:nvPr/>
        </p:nvSpPr>
        <p:spPr>
          <a:xfrm>
            <a:off x="794008" y="2136338"/>
            <a:ext cx="8551328" cy="2862322"/>
          </a:xfrm>
          <a:prstGeom prst="rect">
            <a:avLst/>
          </a:prstGeom>
          <a:noFill/>
        </p:spPr>
        <p:txBody>
          <a:bodyPr wrap="square" rtlCol="0">
            <a:spAutoFit/>
          </a:bodyPr>
          <a:lstStyle/>
          <a:p>
            <a:r>
              <a:rPr lang="en-US" b="1" dirty="0"/>
              <a:t>Paper Title: </a:t>
            </a:r>
            <a:r>
              <a:rPr lang="en-GB" b="1" i="0" dirty="0">
                <a:solidFill>
                  <a:srgbClr val="050505"/>
                </a:solidFill>
                <a:effectLst/>
              </a:rPr>
              <a:t>Crack and </a:t>
            </a:r>
            <a:r>
              <a:rPr lang="en-GB" b="1" i="0" dirty="0" err="1">
                <a:solidFill>
                  <a:srgbClr val="050505"/>
                </a:solidFill>
                <a:effectLst/>
              </a:rPr>
              <a:t>Noncrack</a:t>
            </a:r>
            <a:r>
              <a:rPr lang="en-GB" b="1" i="0" dirty="0">
                <a:solidFill>
                  <a:srgbClr val="050505"/>
                </a:solidFill>
                <a:effectLst/>
              </a:rPr>
              <a:t> Classification from Concrete Surface Images Using Machine Learning</a:t>
            </a:r>
          </a:p>
          <a:p>
            <a:endParaRPr lang="en-GB" b="0" i="0" dirty="0">
              <a:solidFill>
                <a:srgbClr val="050505"/>
              </a:solidFill>
              <a:effectLst/>
            </a:endParaRPr>
          </a:p>
          <a:p>
            <a:pPr marL="400050" indent="-400050">
              <a:buFont typeface="+mj-lt"/>
              <a:buAutoNum type="romanUcPeriod"/>
            </a:pPr>
            <a:r>
              <a:rPr lang="en-GB" b="0" i="0" dirty="0">
                <a:solidFill>
                  <a:srgbClr val="050505"/>
                </a:solidFill>
                <a:effectLst/>
              </a:rPr>
              <a:t>To construct the classification models, SURF and CNN features are obtained from the CCRs </a:t>
            </a:r>
          </a:p>
          <a:p>
            <a:pPr marL="400050" indent="-400050">
              <a:buFont typeface="+mj-lt"/>
              <a:buAutoNum type="romanUcPeriod"/>
            </a:pPr>
            <a:endParaRPr lang="en-GB" b="0" i="0" dirty="0">
              <a:solidFill>
                <a:srgbClr val="050505"/>
              </a:solidFill>
              <a:effectLst/>
            </a:endParaRPr>
          </a:p>
          <a:p>
            <a:pPr marL="400050" indent="-400050">
              <a:buFont typeface="+mj-lt"/>
              <a:buAutoNum type="romanUcPeriod"/>
            </a:pPr>
            <a:r>
              <a:rPr lang="en-GB" b="0" i="0" dirty="0">
                <a:solidFill>
                  <a:srgbClr val="050505"/>
                </a:solidFill>
                <a:effectLst/>
              </a:rPr>
              <a:t>Robust classification model can be constructed from the CCRs. </a:t>
            </a:r>
          </a:p>
          <a:p>
            <a:pPr marL="400050" indent="-400050">
              <a:buFont typeface="+mj-lt"/>
              <a:buAutoNum type="romanUcPeriod"/>
            </a:pPr>
            <a:endParaRPr lang="en-GB" b="0" i="0" dirty="0">
              <a:solidFill>
                <a:srgbClr val="050505"/>
              </a:solidFill>
              <a:effectLst/>
            </a:endParaRPr>
          </a:p>
          <a:p>
            <a:pPr marL="400050" indent="-400050">
              <a:buFont typeface="+mj-lt"/>
              <a:buAutoNum type="romanUcPeriod"/>
            </a:pPr>
            <a:r>
              <a:rPr lang="en-GB" b="0" i="0" dirty="0">
                <a:solidFill>
                  <a:srgbClr val="050505"/>
                </a:solidFill>
                <a:effectLst/>
              </a:rPr>
              <a:t>The trained classification models of the SURF-based and CNN-based methods are compared to quantitatively evaluate the identification performances.</a:t>
            </a:r>
            <a:endParaRPr lang="en-GB" dirty="0"/>
          </a:p>
        </p:txBody>
      </p:sp>
    </p:spTree>
    <p:extLst>
      <p:ext uri="{BB962C8B-B14F-4D97-AF65-F5344CB8AC3E}">
        <p14:creationId xmlns:p14="http://schemas.microsoft.com/office/powerpoint/2010/main" val="393158400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{DE4C4CDC-076D-4F87-8322-851DD11F375A}tf33552983_win32</Template>
  <TotalTime>248</TotalTime>
  <Words>989</Words>
  <Application>Microsoft Office PowerPoint</Application>
  <PresentationFormat>Widescreen</PresentationFormat>
  <Paragraphs>140</Paragraphs>
  <Slides>17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Calibri</vt:lpstr>
      <vt:lpstr>Calibri Light</vt:lpstr>
      <vt:lpstr>Franklin Gothic Book</vt:lpstr>
      <vt:lpstr>Franklin Gothic Demi</vt:lpstr>
      <vt:lpstr>Franklin Gothic Demi (Headings)</vt:lpstr>
      <vt:lpstr>Google Sans</vt:lpstr>
      <vt:lpstr>Wingdings</vt:lpstr>
      <vt:lpstr>Wingdings 2</vt:lpstr>
      <vt:lpstr>DividendVTI</vt:lpstr>
      <vt:lpstr>Custom Design</vt:lpstr>
      <vt:lpstr>A Deep learning approach to Identify surface crack</vt:lpstr>
      <vt:lpstr>presented By</vt:lpstr>
      <vt:lpstr>INTRODUCTION</vt:lpstr>
      <vt:lpstr>Objective</vt:lpstr>
      <vt:lpstr>Dataset</vt:lpstr>
      <vt:lpstr>Literature review</vt:lpstr>
      <vt:lpstr>Literature review</vt:lpstr>
      <vt:lpstr>Literature review</vt:lpstr>
      <vt:lpstr>Literature review</vt:lpstr>
      <vt:lpstr>PowerPoint Presentation</vt:lpstr>
      <vt:lpstr>Proposed Methodology</vt:lpstr>
      <vt:lpstr>Background Study</vt:lpstr>
      <vt:lpstr>Result Analysis </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learning approach to Identify surface crack</dc:title>
  <dc:creator>Tarek Rabbi</dc:creator>
  <cp:lastModifiedBy>Tarek Rabbi</cp:lastModifiedBy>
  <cp:revision>8</cp:revision>
  <dcterms:created xsi:type="dcterms:W3CDTF">2022-08-30T17:16:56Z</dcterms:created>
  <dcterms:modified xsi:type="dcterms:W3CDTF">2022-08-30T21:25:43Z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