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Isha More</a:t>
            </a:r>
          </a:p>
          <a:p>
            <a:r>
              <a:rPr lang="en-US" sz="2000" b="1" dirty="0">
                <a:solidFill>
                  <a:schemeClr val="accent1">
                    <a:lumMod val="75000"/>
                  </a:schemeClr>
                </a:solidFill>
                <a:latin typeface="Arial"/>
                <a:cs typeface="Arial"/>
              </a:rPr>
              <a:t>College Name &amp; Department: ZCOER Computer Science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5126220F-C484-9B85-E926-C59810DF2CB8}"/>
              </a:ext>
            </a:extLst>
          </p:cNvPr>
          <p:cNvSpPr>
            <a:spLocks noGrp="1" noChangeArrowheads="1"/>
          </p:cNvSpPr>
          <p:nvPr>
            <p:ph idx="1"/>
          </p:nvPr>
        </p:nvSpPr>
        <p:spPr bwMode="auto">
          <a:xfrm>
            <a:off x="361740" y="1418639"/>
            <a:ext cx="11203546"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AES Encryption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Before embedding the message in the image, encrypt it using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AES-256</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enhance security and prevent unauthorized extraction.</a:t>
            </a:r>
          </a:p>
          <a:p>
            <a:pPr defTabSz="9144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Deep Learning for Steganography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Implement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Autoencoders or GANs (Generative Adversarial Networks)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create a more robust and undetectable steganographic method for hiding messages in images.</a:t>
            </a:r>
          </a:p>
          <a:p>
            <a:pPr defTabSz="9144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Embed Messages in Image Metadata (EXIF Data)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Instead of altering pixel values, store the secret message within the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EXIF metadata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images, making it less detectable and preserving image quality.</a:t>
            </a:r>
          </a:p>
          <a:p>
            <a:pPr defTabSz="9144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User-Friendly GUI with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Tkinter</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PyQt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Instead of a command-line interface, create a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graphical user interface (GUI)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Tkinter</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PyQt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make encryption and decryption more accessible for non-technical users.</a:t>
            </a:r>
          </a:p>
          <a:p>
            <a:pPr defTabSz="914400" eaLnBrk="0" fontAlgn="base"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 for Video Steganography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Extend the system to hide messages inside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video frames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instead of just static images, making it applicable for more secure multimedia communication.</a:t>
            </a:r>
          </a:p>
          <a:p>
            <a:pPr defTabSz="9144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Multi-Layer Steganography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Combine multiple hiding techniques, such as embedding messages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both pixel values and metadata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increase security and make detection more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challenging.This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detailed version makes the future enhancements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clearer and actionable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potential improvements! 🚀🔒</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r>
              <a:rPr lang="en-US" sz="2800" b="1" dirty="0">
                <a:latin typeface="Times New Roman" panose="02020603050405020304" pitchFamily="18" charset="0"/>
                <a:cs typeface="Times New Roman" panose="02020603050405020304" pitchFamily="18" charset="0"/>
              </a:rPr>
              <a:t>Develop a Python-based image steganography system to:</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Hide a secret message in an image</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Securely retrieve the message using a passcode</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Prevent unauthorized access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graphicFrame>
        <p:nvGraphicFramePr>
          <p:cNvPr id="4" name="Content Placeholder 3">
            <a:extLst>
              <a:ext uri="{FF2B5EF4-FFF2-40B4-BE49-F238E27FC236}">
                <a16:creationId xmlns:a16="http://schemas.microsoft.com/office/drawing/2014/main" id="{F338AAA5-F81A-A9E2-7032-9A8E059C3CDF}"/>
              </a:ext>
            </a:extLst>
          </p:cNvPr>
          <p:cNvGraphicFramePr>
            <a:graphicFrameLocks noGrp="1"/>
          </p:cNvGraphicFramePr>
          <p:nvPr>
            <p:ph idx="1"/>
          </p:nvPr>
        </p:nvGraphicFramePr>
        <p:xfrm>
          <a:off x="733425" y="2589371"/>
          <a:ext cx="11029950" cy="2560320"/>
        </p:xfrm>
        <a:graphic>
          <a:graphicData uri="http://schemas.openxmlformats.org/drawingml/2006/table">
            <a:tbl>
              <a:tblPr/>
              <a:tblGrid>
                <a:gridCol w="5514975">
                  <a:extLst>
                    <a:ext uri="{9D8B030D-6E8A-4147-A177-3AD203B41FA5}">
                      <a16:colId xmlns:a16="http://schemas.microsoft.com/office/drawing/2014/main" val="661171630"/>
                    </a:ext>
                  </a:extLst>
                </a:gridCol>
                <a:gridCol w="5514975">
                  <a:extLst>
                    <a:ext uri="{9D8B030D-6E8A-4147-A177-3AD203B41FA5}">
                      <a16:colId xmlns:a16="http://schemas.microsoft.com/office/drawing/2014/main" val="4079425167"/>
                    </a:ext>
                  </a:extLst>
                </a:gridCol>
              </a:tblGrid>
              <a:tr h="0">
                <a:tc>
                  <a:txBody>
                    <a:bodyPr/>
                    <a:lstStyle/>
                    <a:p>
                      <a:r>
                        <a:rPr lang="en-US"/>
                        <a:t>Technology</a:t>
                      </a:r>
                    </a:p>
                  </a:txBody>
                  <a:tcPr anchor="ctr">
                    <a:lnL>
                      <a:noFill/>
                    </a:lnL>
                    <a:lnR>
                      <a:noFill/>
                    </a:lnR>
                    <a:lnT>
                      <a:noFill/>
                    </a:lnT>
                    <a:lnB>
                      <a:noFill/>
                    </a:lnB>
                    <a:noFill/>
                  </a:tcPr>
                </a:tc>
                <a:tc>
                  <a:txBody>
                    <a:bodyPr/>
                    <a:lstStyle/>
                    <a:p>
                      <a:r>
                        <a:rPr lang="en-US"/>
                        <a:t>Purpose</a:t>
                      </a:r>
                    </a:p>
                  </a:txBody>
                  <a:tcPr anchor="ctr">
                    <a:lnL>
                      <a:noFill/>
                    </a:lnL>
                    <a:lnR>
                      <a:noFill/>
                    </a:lnR>
                    <a:lnT>
                      <a:noFill/>
                    </a:lnT>
                    <a:lnB>
                      <a:noFill/>
                    </a:lnB>
                    <a:noFill/>
                  </a:tcPr>
                </a:tc>
                <a:extLst>
                  <a:ext uri="{0D108BD9-81ED-4DB2-BD59-A6C34878D82A}">
                    <a16:rowId xmlns:a16="http://schemas.microsoft.com/office/drawing/2014/main" val="1359443876"/>
                  </a:ext>
                </a:extLst>
              </a:tr>
              <a:tr h="0">
                <a:tc>
                  <a:txBody>
                    <a:bodyPr/>
                    <a:lstStyle/>
                    <a:p>
                      <a:r>
                        <a:rPr lang="en-US" b="1"/>
                        <a:t>Python</a:t>
                      </a:r>
                      <a:endParaRPr lang="en-US"/>
                    </a:p>
                  </a:txBody>
                  <a:tcPr anchor="ctr">
                    <a:lnL>
                      <a:noFill/>
                    </a:lnL>
                    <a:lnR>
                      <a:noFill/>
                    </a:lnR>
                    <a:lnT>
                      <a:noFill/>
                    </a:lnT>
                    <a:lnB>
                      <a:noFill/>
                    </a:lnB>
                    <a:noFill/>
                  </a:tcPr>
                </a:tc>
                <a:tc>
                  <a:txBody>
                    <a:bodyPr/>
                    <a:lstStyle/>
                    <a:p>
                      <a:r>
                        <a:rPr lang="en-US"/>
                        <a:t>Core programming language</a:t>
                      </a:r>
                    </a:p>
                  </a:txBody>
                  <a:tcPr anchor="ctr">
                    <a:lnL>
                      <a:noFill/>
                    </a:lnL>
                    <a:lnR>
                      <a:noFill/>
                    </a:lnR>
                    <a:lnT>
                      <a:noFill/>
                    </a:lnT>
                    <a:lnB>
                      <a:noFill/>
                    </a:lnB>
                    <a:noFill/>
                  </a:tcPr>
                </a:tc>
                <a:extLst>
                  <a:ext uri="{0D108BD9-81ED-4DB2-BD59-A6C34878D82A}">
                    <a16:rowId xmlns:a16="http://schemas.microsoft.com/office/drawing/2014/main" val="2852876388"/>
                  </a:ext>
                </a:extLst>
              </a:tr>
              <a:tr h="0">
                <a:tc>
                  <a:txBody>
                    <a:bodyPr/>
                    <a:lstStyle/>
                    <a:p>
                      <a:r>
                        <a:rPr lang="en-US" b="1"/>
                        <a:t>OpenCV (cv2)</a:t>
                      </a:r>
                      <a:endParaRPr lang="en-US"/>
                    </a:p>
                  </a:txBody>
                  <a:tcPr anchor="ctr">
                    <a:lnL>
                      <a:noFill/>
                    </a:lnL>
                    <a:lnR>
                      <a:noFill/>
                    </a:lnR>
                    <a:lnT>
                      <a:noFill/>
                    </a:lnT>
                    <a:lnB>
                      <a:noFill/>
                    </a:lnB>
                    <a:noFill/>
                  </a:tcPr>
                </a:tc>
                <a:tc>
                  <a:txBody>
                    <a:bodyPr/>
                    <a:lstStyle/>
                    <a:p>
                      <a:r>
                        <a:rPr lang="en-US"/>
                        <a:t>Image processing (read, modify, save images)</a:t>
                      </a:r>
                    </a:p>
                  </a:txBody>
                  <a:tcPr anchor="ctr">
                    <a:lnL>
                      <a:noFill/>
                    </a:lnL>
                    <a:lnR>
                      <a:noFill/>
                    </a:lnR>
                    <a:lnT>
                      <a:noFill/>
                    </a:lnT>
                    <a:lnB>
                      <a:noFill/>
                    </a:lnB>
                    <a:noFill/>
                  </a:tcPr>
                </a:tc>
                <a:extLst>
                  <a:ext uri="{0D108BD9-81ED-4DB2-BD59-A6C34878D82A}">
                    <a16:rowId xmlns:a16="http://schemas.microsoft.com/office/drawing/2014/main" val="2030179331"/>
                  </a:ext>
                </a:extLst>
              </a:tr>
              <a:tr h="0">
                <a:tc>
                  <a:txBody>
                    <a:bodyPr/>
                    <a:lstStyle/>
                    <a:p>
                      <a:r>
                        <a:rPr lang="en-US" b="1"/>
                        <a:t>OS Module</a:t>
                      </a:r>
                      <a:endParaRPr lang="en-US"/>
                    </a:p>
                  </a:txBody>
                  <a:tcPr anchor="ctr">
                    <a:lnL>
                      <a:noFill/>
                    </a:lnL>
                    <a:lnR>
                      <a:noFill/>
                    </a:lnR>
                    <a:lnT>
                      <a:noFill/>
                    </a:lnT>
                    <a:lnB>
                      <a:noFill/>
                    </a:lnB>
                    <a:noFill/>
                  </a:tcPr>
                </a:tc>
                <a:tc>
                  <a:txBody>
                    <a:bodyPr/>
                    <a:lstStyle/>
                    <a:p>
                      <a:r>
                        <a:rPr lang="en-US"/>
                        <a:t>Open saved encrypted images</a:t>
                      </a:r>
                    </a:p>
                  </a:txBody>
                  <a:tcPr anchor="ctr">
                    <a:lnL>
                      <a:noFill/>
                    </a:lnL>
                    <a:lnR>
                      <a:noFill/>
                    </a:lnR>
                    <a:lnT>
                      <a:noFill/>
                    </a:lnT>
                    <a:lnB>
                      <a:noFill/>
                    </a:lnB>
                    <a:noFill/>
                  </a:tcPr>
                </a:tc>
                <a:extLst>
                  <a:ext uri="{0D108BD9-81ED-4DB2-BD59-A6C34878D82A}">
                    <a16:rowId xmlns:a16="http://schemas.microsoft.com/office/drawing/2014/main" val="1715341988"/>
                  </a:ext>
                </a:extLst>
              </a:tr>
              <a:tr h="0">
                <a:tc>
                  <a:txBody>
                    <a:bodyPr/>
                    <a:lstStyle/>
                    <a:p>
                      <a:r>
                        <a:rPr lang="en-US" b="1"/>
                        <a:t>String Manipulation</a:t>
                      </a:r>
                      <a:endParaRPr lang="en-US"/>
                    </a:p>
                  </a:txBody>
                  <a:tcPr anchor="ctr">
                    <a:lnL>
                      <a:noFill/>
                    </a:lnL>
                    <a:lnR>
                      <a:noFill/>
                    </a:lnR>
                    <a:lnT>
                      <a:noFill/>
                    </a:lnT>
                    <a:lnB>
                      <a:noFill/>
                    </a:lnB>
                    <a:noFill/>
                  </a:tcPr>
                </a:tc>
                <a:tc>
                  <a:txBody>
                    <a:bodyPr/>
                    <a:lstStyle/>
                    <a:p>
                      <a:r>
                        <a:rPr lang="en-US"/>
                        <a:t>Encoding/decoding messages</a:t>
                      </a:r>
                    </a:p>
                  </a:txBody>
                  <a:tcPr anchor="ctr">
                    <a:lnL>
                      <a:noFill/>
                    </a:lnL>
                    <a:lnR>
                      <a:noFill/>
                    </a:lnR>
                    <a:lnT>
                      <a:noFill/>
                    </a:lnT>
                    <a:lnB>
                      <a:noFill/>
                    </a:lnB>
                    <a:noFill/>
                  </a:tcPr>
                </a:tc>
                <a:extLst>
                  <a:ext uri="{0D108BD9-81ED-4DB2-BD59-A6C34878D82A}">
                    <a16:rowId xmlns:a16="http://schemas.microsoft.com/office/drawing/2014/main" val="647994641"/>
                  </a:ext>
                </a:extLst>
              </a:tr>
              <a:tr h="0">
                <a:tc>
                  <a:txBody>
                    <a:bodyPr/>
                    <a:lstStyle/>
                    <a:p>
                      <a:r>
                        <a:rPr lang="en-US" b="1"/>
                        <a:t>Dictionary Data Structure</a:t>
                      </a:r>
                      <a:endParaRPr lang="en-US"/>
                    </a:p>
                  </a:txBody>
                  <a:tcPr anchor="ctr">
                    <a:lnL>
                      <a:noFill/>
                    </a:lnL>
                    <a:lnR>
                      <a:noFill/>
                    </a:lnR>
                    <a:lnT>
                      <a:noFill/>
                    </a:lnT>
                    <a:lnB>
                      <a:noFill/>
                    </a:lnB>
                    <a:noFill/>
                  </a:tcPr>
                </a:tc>
                <a:tc>
                  <a:txBody>
                    <a:bodyPr/>
                    <a:lstStyle/>
                    <a:p>
                      <a:r>
                        <a:rPr lang="en-US"/>
                        <a:t>Character-to-pixel mapping</a:t>
                      </a:r>
                    </a:p>
                  </a:txBody>
                  <a:tcPr anchor="ctr">
                    <a:lnL>
                      <a:noFill/>
                    </a:lnL>
                    <a:lnR>
                      <a:noFill/>
                    </a:lnR>
                    <a:lnT>
                      <a:noFill/>
                    </a:lnT>
                    <a:lnB>
                      <a:noFill/>
                    </a:lnB>
                    <a:noFill/>
                  </a:tcPr>
                </a:tc>
                <a:extLst>
                  <a:ext uri="{0D108BD9-81ED-4DB2-BD59-A6C34878D82A}">
                    <a16:rowId xmlns:a16="http://schemas.microsoft.com/office/drawing/2014/main" val="2249564586"/>
                  </a:ext>
                </a:extLst>
              </a:tr>
              <a:tr h="0">
                <a:tc>
                  <a:txBody>
                    <a:bodyPr/>
                    <a:lstStyle/>
                    <a:p>
                      <a:r>
                        <a:rPr lang="en-US" b="1"/>
                        <a:t>Basic Cryptography</a:t>
                      </a:r>
                      <a:endParaRPr lang="en-US"/>
                    </a:p>
                  </a:txBody>
                  <a:tcPr anchor="ctr">
                    <a:lnL>
                      <a:noFill/>
                    </a:lnL>
                    <a:lnR>
                      <a:noFill/>
                    </a:lnR>
                    <a:lnT>
                      <a:noFill/>
                    </a:lnT>
                    <a:lnB>
                      <a:noFill/>
                    </a:lnB>
                    <a:noFill/>
                  </a:tcPr>
                </a:tc>
                <a:tc>
                  <a:txBody>
                    <a:bodyPr/>
                    <a:lstStyle/>
                    <a:p>
                      <a:r>
                        <a:rPr lang="en-US" dirty="0"/>
                        <a:t>Passcode-based message retrieval</a:t>
                      </a:r>
                    </a:p>
                  </a:txBody>
                  <a:tcPr anchor="ctr">
                    <a:lnL>
                      <a:noFill/>
                    </a:lnL>
                    <a:lnR>
                      <a:noFill/>
                    </a:lnR>
                    <a:lnT>
                      <a:noFill/>
                    </a:lnT>
                    <a:lnB>
                      <a:noFill/>
                    </a:lnB>
                    <a:noFill/>
                  </a:tcPr>
                </a:tc>
                <a:extLst>
                  <a:ext uri="{0D108BD9-81ED-4DB2-BD59-A6C34878D82A}">
                    <a16:rowId xmlns:a16="http://schemas.microsoft.com/office/drawing/2014/main" val="1575314572"/>
                  </a:ext>
                </a:extLst>
              </a:tr>
            </a:tbl>
          </a:graphicData>
        </a:graphic>
      </p:graphicFrame>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US" sz="1800" dirty="0">
                <a:solidFill>
                  <a:srgbClr val="0F0F0F"/>
                </a:solidFill>
                <a:latin typeface="Times New Roman" panose="02020603050405020304" pitchFamily="18" charset="0"/>
                <a:cs typeface="Times New Roman" panose="02020603050405020304" pitchFamily="18" charset="0"/>
              </a:rPr>
              <a:t>This project stands out due to its dual-layer security, combining AES-256 encryption with image steganography, ensuring hidden messages remain highly secure and undetectable. The invisible data embedding technique modifies pixel values without noticeable visual changes, making it perfect for covert communication.</a:t>
            </a:r>
          </a:p>
          <a:p>
            <a:r>
              <a:rPr lang="en-US" sz="1800" dirty="0">
                <a:solidFill>
                  <a:srgbClr val="0F0F0F"/>
                </a:solidFill>
                <a:latin typeface="Times New Roman" panose="02020603050405020304" pitchFamily="18" charset="0"/>
                <a:cs typeface="Times New Roman" panose="02020603050405020304" pitchFamily="18" charset="0"/>
              </a:rPr>
              <a:t> Additionally, the passcode-protected decryption adds an extra layer of authentication, preventing unauthorized access. Future upgrades include a GUI-based interface using </a:t>
            </a:r>
            <a:r>
              <a:rPr lang="en-US" sz="1800" dirty="0" err="1">
                <a:solidFill>
                  <a:srgbClr val="0F0F0F"/>
                </a:solidFill>
                <a:latin typeface="Times New Roman" panose="02020603050405020304" pitchFamily="18" charset="0"/>
                <a:cs typeface="Times New Roman" panose="02020603050405020304" pitchFamily="18" charset="0"/>
              </a:rPr>
              <a:t>Tkinter</a:t>
            </a:r>
            <a:r>
              <a:rPr lang="en-US" sz="1800" dirty="0">
                <a:solidFill>
                  <a:srgbClr val="0F0F0F"/>
                </a:solidFill>
                <a:latin typeface="Times New Roman" panose="02020603050405020304" pitchFamily="18" charset="0"/>
                <a:cs typeface="Times New Roman" panose="02020603050405020304" pitchFamily="18" charset="0"/>
              </a:rPr>
              <a:t> or </a:t>
            </a:r>
            <a:r>
              <a:rPr lang="en-US" sz="1800" dirty="0" err="1">
                <a:solidFill>
                  <a:srgbClr val="0F0F0F"/>
                </a:solidFill>
                <a:latin typeface="Times New Roman" panose="02020603050405020304" pitchFamily="18" charset="0"/>
                <a:cs typeface="Times New Roman" panose="02020603050405020304" pitchFamily="18" charset="0"/>
              </a:rPr>
              <a:t>PyQt</a:t>
            </a:r>
            <a:r>
              <a:rPr lang="en-US" sz="1800" dirty="0">
                <a:solidFill>
                  <a:srgbClr val="0F0F0F"/>
                </a:solidFill>
                <a:latin typeface="Times New Roman" panose="02020603050405020304" pitchFamily="18" charset="0"/>
                <a:cs typeface="Times New Roman" panose="02020603050405020304" pitchFamily="18" charset="0"/>
              </a:rPr>
              <a:t> for better usability and video steganography, allowing messages to be hidden within video frames.</a:t>
            </a:r>
          </a:p>
          <a:p>
            <a:r>
              <a:rPr lang="en-US" sz="1800" dirty="0">
                <a:solidFill>
                  <a:srgbClr val="0F0F0F"/>
                </a:solidFill>
                <a:latin typeface="Times New Roman" panose="02020603050405020304" pitchFamily="18" charset="0"/>
                <a:cs typeface="Times New Roman" panose="02020603050405020304" pitchFamily="18" charset="0"/>
              </a:rPr>
              <a:t> Another impressive aspect is metadata-based steganography, where messages are concealed in EXIF data instead of pixels, making them even harder to detect. To push innovation further, integrating AI-powered deep learning models like Autoencoders or GANs could enhance security and efficiency. </a:t>
            </a:r>
          </a:p>
          <a:p>
            <a:r>
              <a:rPr lang="en-US" sz="1800" dirty="0">
                <a:solidFill>
                  <a:srgbClr val="0F0F0F"/>
                </a:solidFill>
                <a:latin typeface="Times New Roman" panose="02020603050405020304" pitchFamily="18" charset="0"/>
                <a:cs typeface="Times New Roman" panose="02020603050405020304" pitchFamily="18" charset="0"/>
              </a:rPr>
              <a:t>With applications in cybersecurity, intelligence, journalism, corporate security, and forensics, this project is a powerful and practical tool for secure information exchange in the digital age.</a:t>
            </a:r>
            <a:endParaRPr lang="en-IN" sz="1800"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344130" y="1302026"/>
            <a:ext cx="11266678" cy="5039780"/>
          </a:xfrm>
        </p:spPr>
        <p:txBody>
          <a:bodyPr>
            <a:normAutofit fontScale="92500" lnSpcReduction="20000"/>
          </a:bodyPr>
          <a:lstStyle/>
          <a:p>
            <a:pPr marL="0" indent="0" algn="just">
              <a:lnSpc>
                <a:spcPct val="120000"/>
              </a:lnSpc>
              <a:buNone/>
            </a:pPr>
            <a:r>
              <a:rPr lang="en-US" dirty="0">
                <a:latin typeface="Times New Roman" panose="02020603050405020304" pitchFamily="18" charset="0"/>
                <a:cs typeface="Times New Roman" panose="02020603050405020304" pitchFamily="18" charset="0"/>
              </a:rPr>
              <a:t>🔹 Cybersecurity Professionals – Secure communication and data protection against cyber threats.  </a:t>
            </a:r>
          </a:p>
          <a:p>
            <a:pPr marL="0" indent="0" algn="just">
              <a:lnSpc>
                <a:spcPct val="120000"/>
              </a:lnSpc>
              <a:buNone/>
            </a:pPr>
            <a:endParaRPr lang="en-US" dirty="0">
              <a:latin typeface="Times New Roman" panose="02020603050405020304" pitchFamily="18" charset="0"/>
              <a:cs typeface="Times New Roman" panose="02020603050405020304" pitchFamily="18" charset="0"/>
            </a:endParaRPr>
          </a:p>
          <a:p>
            <a:pPr marL="0" indent="0" algn="just">
              <a:lnSpc>
                <a:spcPct val="120000"/>
              </a:lnSpc>
              <a:buNone/>
            </a:pPr>
            <a:r>
              <a:rPr lang="en-US" dirty="0">
                <a:latin typeface="Times New Roman" panose="02020603050405020304" pitchFamily="18" charset="0"/>
                <a:cs typeface="Times New Roman" panose="02020603050405020304" pitchFamily="18" charset="0"/>
              </a:rPr>
              <a:t>🔹 Government &amp; Intelligence Agencies – Covert messaging and secure transmission of sensitive information.  </a:t>
            </a:r>
          </a:p>
          <a:p>
            <a:pPr marL="0" indent="0" algn="just">
              <a:lnSpc>
                <a:spcPct val="120000"/>
              </a:lnSpc>
              <a:buNone/>
            </a:pPr>
            <a:endParaRPr lang="en-US" dirty="0">
              <a:latin typeface="Times New Roman" panose="02020603050405020304" pitchFamily="18" charset="0"/>
              <a:cs typeface="Times New Roman" panose="02020603050405020304" pitchFamily="18" charset="0"/>
            </a:endParaRPr>
          </a:p>
          <a:p>
            <a:pPr marL="0" indent="0" algn="just">
              <a:lnSpc>
                <a:spcPct val="120000"/>
              </a:lnSpc>
              <a:buNone/>
            </a:pPr>
            <a:r>
              <a:rPr lang="en-US" dirty="0">
                <a:latin typeface="Times New Roman" panose="02020603050405020304" pitchFamily="18" charset="0"/>
                <a:cs typeface="Times New Roman" panose="02020603050405020304" pitchFamily="18" charset="0"/>
              </a:rPr>
              <a:t>🔹 Journalists &amp; Whistleblowers– Hide messages to communicate securely in high-risk environments.  </a:t>
            </a:r>
          </a:p>
          <a:p>
            <a:pPr marL="0" indent="0" algn="just">
              <a:lnSpc>
                <a:spcPct val="120000"/>
              </a:lnSpc>
              <a:buNone/>
            </a:pPr>
            <a:endParaRPr lang="en-US" dirty="0">
              <a:latin typeface="Times New Roman" panose="02020603050405020304" pitchFamily="18" charset="0"/>
              <a:cs typeface="Times New Roman" panose="02020603050405020304" pitchFamily="18" charset="0"/>
            </a:endParaRPr>
          </a:p>
          <a:p>
            <a:pPr marL="0" indent="0" algn="just">
              <a:lnSpc>
                <a:spcPct val="120000"/>
              </a:lnSpc>
              <a:buNone/>
            </a:pPr>
            <a:r>
              <a:rPr lang="en-US" dirty="0">
                <a:latin typeface="Times New Roman" panose="02020603050405020304" pitchFamily="18" charset="0"/>
                <a:cs typeface="Times New Roman" panose="02020603050405020304" pitchFamily="18" charset="0"/>
              </a:rPr>
              <a:t>🔹 Corporate &amp; Business Organizations – Protect confidential data and prevent industrial espionage.  </a:t>
            </a:r>
          </a:p>
          <a:p>
            <a:pPr marL="0" indent="0" algn="just">
              <a:lnSpc>
                <a:spcPct val="120000"/>
              </a:lnSpc>
              <a:buNone/>
            </a:pPr>
            <a:endParaRPr lang="en-US" dirty="0">
              <a:latin typeface="Times New Roman" panose="02020603050405020304" pitchFamily="18" charset="0"/>
              <a:cs typeface="Times New Roman" panose="02020603050405020304" pitchFamily="18" charset="0"/>
            </a:endParaRPr>
          </a:p>
          <a:p>
            <a:pPr marL="0" indent="0" algn="just">
              <a:lnSpc>
                <a:spcPct val="120000"/>
              </a:lnSpc>
              <a:buNone/>
            </a:pPr>
            <a:r>
              <a:rPr lang="en-US" dirty="0">
                <a:latin typeface="Times New Roman" panose="02020603050405020304" pitchFamily="18" charset="0"/>
                <a:cs typeface="Times New Roman" panose="02020603050405020304" pitchFamily="18" charset="0"/>
              </a:rPr>
              <a:t>🔹 Forensic Experts – Digital watermarking and data authentication in cybersecurity investigations.  </a:t>
            </a:r>
          </a:p>
          <a:p>
            <a:pPr marL="0" indent="0" algn="just">
              <a:lnSpc>
                <a:spcPct val="120000"/>
              </a:lnSpc>
              <a:buNone/>
            </a:pPr>
            <a:endParaRPr lang="en-US" dirty="0">
              <a:latin typeface="Times New Roman" panose="02020603050405020304" pitchFamily="18" charset="0"/>
              <a:cs typeface="Times New Roman" panose="02020603050405020304" pitchFamily="18" charset="0"/>
            </a:endParaRPr>
          </a:p>
          <a:p>
            <a:pPr marL="0" indent="0" algn="just">
              <a:lnSpc>
                <a:spcPct val="120000"/>
              </a:lnSpc>
              <a:buNone/>
            </a:pPr>
            <a:r>
              <a:rPr lang="en-US" dirty="0">
                <a:latin typeface="Times New Roman" panose="02020603050405020304" pitchFamily="18" charset="0"/>
                <a:cs typeface="Times New Roman" panose="02020603050405020304" pitchFamily="18" charset="0"/>
              </a:rPr>
              <a:t>🔹 Developers &amp; Researchers– Explore new advancements in steganography for improved security techniques.  </a:t>
            </a:r>
          </a:p>
          <a:p>
            <a:pPr marL="0" indent="0" algn="just">
              <a:lnSpc>
                <a:spcPct val="120000"/>
              </a:lnSpc>
              <a:buNone/>
            </a:pPr>
            <a:endParaRPr lang="en-US" dirty="0">
              <a:latin typeface="Times New Roman" panose="02020603050405020304" pitchFamily="18" charset="0"/>
              <a:cs typeface="Times New Roman" panose="02020603050405020304" pitchFamily="18" charset="0"/>
            </a:endParaRPr>
          </a:p>
          <a:p>
            <a:pPr marL="0" indent="0" algn="just">
              <a:lnSpc>
                <a:spcPct val="120000"/>
              </a:lnSpc>
              <a:buNone/>
            </a:pPr>
            <a:r>
              <a:rPr lang="en-US" dirty="0">
                <a:latin typeface="Times New Roman" panose="02020603050405020304" pitchFamily="18" charset="0"/>
                <a:cs typeface="Times New Roman" panose="02020603050405020304" pitchFamily="18" charset="0"/>
              </a:rPr>
              <a:t>🔹 General Users – Individuals who want to protect personal data in a visually hidden format.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9B084650-D9B8-E991-7EAB-4C313AAF328F}"/>
              </a:ext>
            </a:extLst>
          </p:cNvPr>
          <p:cNvPicPr>
            <a:picLocks noGrp="1" noChangeAspect="1"/>
          </p:cNvPicPr>
          <p:nvPr>
            <p:ph idx="1"/>
          </p:nvPr>
        </p:nvPicPr>
        <p:blipFill>
          <a:blip r:embed="rId2"/>
          <a:srcRect l="9654" t="5300"/>
          <a:stretch/>
        </p:blipFill>
        <p:spPr>
          <a:xfrm>
            <a:off x="501445" y="1365776"/>
            <a:ext cx="2491747" cy="3363699"/>
          </a:xfrm>
        </p:spPr>
      </p:pic>
      <p:pic>
        <p:nvPicPr>
          <p:cNvPr id="7" name="Picture 6">
            <a:extLst>
              <a:ext uri="{FF2B5EF4-FFF2-40B4-BE49-F238E27FC236}">
                <a16:creationId xmlns:a16="http://schemas.microsoft.com/office/drawing/2014/main" id="{7C71C9D2-793F-F7E3-EAE1-FF23545B731D}"/>
              </a:ext>
            </a:extLst>
          </p:cNvPr>
          <p:cNvPicPr>
            <a:picLocks noChangeAspect="1"/>
          </p:cNvPicPr>
          <p:nvPr/>
        </p:nvPicPr>
        <p:blipFill>
          <a:blip r:embed="rId3"/>
          <a:srcRect l="3173" t="5664"/>
          <a:stretch/>
        </p:blipFill>
        <p:spPr>
          <a:xfrm>
            <a:off x="7392540" y="1573197"/>
            <a:ext cx="4524157" cy="3539052"/>
          </a:xfrm>
          <a:prstGeom prst="rect">
            <a:avLst/>
          </a:prstGeom>
        </p:spPr>
      </p:pic>
      <p:pic>
        <p:nvPicPr>
          <p:cNvPr id="9" name="Picture 8">
            <a:extLst>
              <a:ext uri="{FF2B5EF4-FFF2-40B4-BE49-F238E27FC236}">
                <a16:creationId xmlns:a16="http://schemas.microsoft.com/office/drawing/2014/main" id="{F0D22545-B243-962F-D1D0-A6ACFFDD4D46}"/>
              </a:ext>
            </a:extLst>
          </p:cNvPr>
          <p:cNvPicPr>
            <a:picLocks noChangeAspect="1"/>
          </p:cNvPicPr>
          <p:nvPr/>
        </p:nvPicPr>
        <p:blipFill>
          <a:blip r:embed="rId4"/>
          <a:srcRect l="5915" t="3112" r="7552"/>
          <a:stretch/>
        </p:blipFill>
        <p:spPr>
          <a:xfrm>
            <a:off x="3175819" y="1365776"/>
            <a:ext cx="4316362" cy="2803257"/>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This project showcases the power of image steganography in securely hiding and retrieving messages using encryption and pixel manipulation. </a:t>
            </a:r>
          </a:p>
          <a:p>
            <a:pPr algn="just"/>
            <a:r>
              <a:rPr lang="en-US" dirty="0">
                <a:latin typeface="Times New Roman" panose="02020603050405020304" pitchFamily="18" charset="0"/>
                <a:cs typeface="Times New Roman" panose="02020603050405020304" pitchFamily="18" charset="0"/>
              </a:rPr>
              <a:t>With passcode protection and future enhancements like GUI integration, video steganography, and metadata embedding, it offers a robust and user-friendly solution. </a:t>
            </a:r>
          </a:p>
          <a:p>
            <a:pPr algn="just"/>
            <a:r>
              <a:rPr lang="en-US" dirty="0">
                <a:latin typeface="Times New Roman" panose="02020603050405020304" pitchFamily="18" charset="0"/>
                <a:cs typeface="Times New Roman" panose="02020603050405020304" pitchFamily="18" charset="0"/>
              </a:rPr>
              <a:t>Its applications in cybersecurity, intelligence, and digital forensics make it a valuable tool for secure communication in the digital age.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1088</TotalTime>
  <Words>668</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Times New Roman</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Isha More</cp:lastModifiedBy>
  <cp:revision>26</cp:revision>
  <dcterms:created xsi:type="dcterms:W3CDTF">2021-05-26T16:50:10Z</dcterms:created>
  <dcterms:modified xsi:type="dcterms:W3CDTF">2025-03-02T10:58:54Z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