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EE5"/>
    <a:srgbClr val="FF7F56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Placeholder 1"/>
          <p:cNvSpPr>
            <a:spLocks noGrp="1"/>
          </p:cNvSpPr>
          <p:nvPr userDrawn="1"/>
        </p:nvSpPr>
        <p:spPr>
          <a:xfrm>
            <a:off x="838200" y="1648460"/>
            <a:ext cx="6681470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800" b="1" dirty="0" smtClean="0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40" name="Text Placeholder 2"/>
          <p:cNvSpPr>
            <a:spLocks noGrp="1"/>
          </p:cNvSpPr>
          <p:nvPr userDrawn="1"/>
        </p:nvSpPr>
        <p:spPr>
          <a:xfrm>
            <a:off x="838200" y="2722245"/>
            <a:ext cx="6681470" cy="209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sz="3600" b="0" i="0" dirty="0"/>
          </a:p>
        </p:txBody>
      </p:sp>
      <p:pic>
        <p:nvPicPr>
          <p:cNvPr id="44" name="Picture 43" descr="cat-removebg-preview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" y="5537200"/>
            <a:ext cx="864870" cy="862965"/>
          </a:xfrm>
          <a:prstGeom prst="rect">
            <a:avLst/>
          </a:prstGeom>
        </p:spPr>
      </p:pic>
      <p:sp>
        <p:nvSpPr>
          <p:cNvPr id="46" name="Text Box 26"/>
          <p:cNvSpPr txBox="1"/>
          <p:nvPr userDrawn="1"/>
        </p:nvSpPr>
        <p:spPr>
          <a:xfrm>
            <a:off x="4795520" y="18535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Box 28"/>
          <p:cNvSpPr txBox="1"/>
          <p:nvPr userDrawn="1"/>
        </p:nvSpPr>
        <p:spPr>
          <a:xfrm>
            <a:off x="6160135" y="20066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0" name="Picture 49" descr="python-removebg-preview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25" y="5605462"/>
            <a:ext cx="1724660" cy="920750"/>
          </a:xfrm>
          <a:prstGeom prst="rect">
            <a:avLst/>
          </a:prstGeom>
        </p:spPr>
      </p:pic>
      <p:pic>
        <p:nvPicPr>
          <p:cNvPr id="51" name="Picture 50" descr="programming-removebg-preview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90799" y="5537200"/>
            <a:ext cx="1724343" cy="9779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00" y="426872"/>
            <a:ext cx="2053627" cy="9447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969" y="440517"/>
            <a:ext cx="717347" cy="84010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79" y="426874"/>
            <a:ext cx="1038918" cy="840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69" y="1320800"/>
            <a:ext cx="4468965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73099"/>
            <a:ext cx="2628900" cy="5503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73099"/>
            <a:ext cx="7734300" cy="5503864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0048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1B3F-A1FD-4316-8340-430D49DD8A2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08024"/>
            <a:ext cx="10515600" cy="98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2F2D-3359-44E8-B098-828DE679A8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1B3F-A1FD-4316-8340-430D49DD8A2D}" type="slidenum">
              <a:rPr lang="en-US" smtClean="0"/>
            </a:fld>
            <a:endParaRPr lang="en-US"/>
          </a:p>
        </p:txBody>
      </p:sp>
      <p:sp>
        <p:nvSpPr>
          <p:cNvPr id="23" name="Title Placeholder 1"/>
          <p:cNvSpPr>
            <a:spLocks noGrp="1"/>
          </p:cNvSpPr>
          <p:nvPr userDrawn="1"/>
        </p:nvSpPr>
        <p:spPr>
          <a:xfrm>
            <a:off x="838200" y="1699260"/>
            <a:ext cx="6681470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800" b="1" dirty="0" smtClean="0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24" name="Text Placeholder 2"/>
          <p:cNvSpPr>
            <a:spLocks noGrp="1"/>
          </p:cNvSpPr>
          <p:nvPr userDrawn="1"/>
        </p:nvSpPr>
        <p:spPr>
          <a:xfrm>
            <a:off x="838200" y="2773045"/>
            <a:ext cx="6681470" cy="209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sz="3600" b="0" i="0" dirty="0"/>
          </a:p>
        </p:txBody>
      </p:sp>
      <p:pic>
        <p:nvPicPr>
          <p:cNvPr id="25" name="Picture 24" descr="umer_copy-removebg-preview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87960" y="-858519"/>
            <a:ext cx="2448560" cy="2284730"/>
          </a:xfrm>
          <a:prstGeom prst="rect">
            <a:avLst/>
          </a:prstGeom>
        </p:spPr>
      </p:pic>
      <p:sp>
        <p:nvSpPr>
          <p:cNvPr id="26" name="Text Box 26"/>
          <p:cNvSpPr txBox="1"/>
          <p:nvPr userDrawn="1"/>
        </p:nvSpPr>
        <p:spPr>
          <a:xfrm>
            <a:off x="4795520" y="19043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Text Box 28"/>
          <p:cNvSpPr txBox="1"/>
          <p:nvPr userDrawn="1"/>
        </p:nvSpPr>
        <p:spPr>
          <a:xfrm>
            <a:off x="6160135" y="2057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7602583" y="-5080"/>
            <a:ext cx="4589417" cy="365759"/>
          </a:xfrm>
          <a:prstGeom prst="rect">
            <a:avLst/>
          </a:prstGeom>
          <a:solidFill>
            <a:srgbClr val="2F8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WWW.TEENYCODERS.COM</a:t>
            </a:r>
            <a:endParaRPr lang="en-US" sz="2000" b="1" dirty="0"/>
          </a:p>
        </p:txBody>
      </p:sp>
      <p:sp>
        <p:nvSpPr>
          <p:cNvPr id="29" name="Snip Diagonal Corner Rectangle 28"/>
          <p:cNvSpPr/>
          <p:nvPr userDrawn="1"/>
        </p:nvSpPr>
        <p:spPr>
          <a:xfrm>
            <a:off x="2037397" y="5080"/>
            <a:ext cx="6009005" cy="497205"/>
          </a:xfrm>
          <a:prstGeom prst="snip2DiagRect">
            <a:avLst/>
          </a:prstGeom>
          <a:solidFill>
            <a:srgbClr val="FF7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TEENY CODERS</a:t>
            </a:r>
            <a:endParaRPr lang="en-US" sz="3600" b="1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0" y="6471921"/>
            <a:ext cx="4589417" cy="365759"/>
          </a:xfrm>
          <a:prstGeom prst="rect">
            <a:avLst/>
          </a:prstGeom>
          <a:solidFill>
            <a:srgbClr val="FF7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WWW.TEENYCODERS.COM</a:t>
            </a:r>
            <a:endParaRPr lang="en-US" sz="2000" b="1" dirty="0"/>
          </a:p>
        </p:txBody>
      </p:sp>
      <p:sp>
        <p:nvSpPr>
          <p:cNvPr id="31" name="Snip Diagonal Corner Rectangle 30"/>
          <p:cNvSpPr/>
          <p:nvPr userDrawn="1"/>
        </p:nvSpPr>
        <p:spPr>
          <a:xfrm>
            <a:off x="4419691" y="6356350"/>
            <a:ext cx="5145314" cy="481330"/>
          </a:xfrm>
          <a:prstGeom prst="snip2DiagRect">
            <a:avLst/>
          </a:prstGeom>
          <a:solidFill>
            <a:srgbClr val="2F8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TEENY CODERS</a:t>
            </a:r>
            <a:endParaRPr lang="en-US" sz="3600" b="1" dirty="0"/>
          </a:p>
        </p:txBody>
      </p:sp>
      <p:pic>
        <p:nvPicPr>
          <p:cNvPr id="32" name="Picture 31" descr="techrydes-logo-Trans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79305" y="6356349"/>
            <a:ext cx="2411095" cy="48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8782" y="1446662"/>
            <a:ext cx="7046794" cy="13647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397EE5"/>
                </a:solidFill>
                <a:latin typeface="+mj-ea"/>
                <a:cs typeface="+mj-ea"/>
              </a:rPr>
              <a:t>Website Development</a:t>
            </a:r>
            <a:endParaRPr lang="en-US" sz="5400" dirty="0">
              <a:solidFill>
                <a:srgbClr val="397EE5"/>
              </a:solidFill>
              <a:latin typeface="+mj-ea"/>
              <a:cs typeface="+mj-ea"/>
            </a:endParaRPr>
          </a:p>
        </p:txBody>
      </p:sp>
      <p:pic>
        <p:nvPicPr>
          <p:cNvPr id="6" name="Content Placeholder 5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22280" y="4845050"/>
            <a:ext cx="1639570" cy="141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97EE5"/>
                </a:solidFill>
                <a:ea typeface="Cambria" panose="02040503050406030204" pitchFamily="18" charset="0"/>
                <a:cs typeface="+mj-lt"/>
              </a:rPr>
              <a:t>Website Development Overview</a:t>
            </a:r>
            <a:endParaRPr lang="en-US" b="1" dirty="0">
              <a:solidFill>
                <a:srgbClr val="397EE5"/>
              </a:solidFill>
              <a:ea typeface="Cambria" panose="02040503050406030204" pitchFamily="18" charset="0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FF7F56"/>
              </a:solidFill>
              <a:latin typeface="Calibri" panose="020F0502020204030204" charset="0"/>
              <a:ea typeface="Cambria" panose="02040503050406030204" pitchFamily="18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7F56"/>
              </a:solidFill>
              <a:latin typeface="Calibri" panose="020F0502020204030204" charset="0"/>
              <a:ea typeface="Cambria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48665" y="2416810"/>
            <a:ext cx="3248025" cy="3537585"/>
          </a:xfrm>
          <a:prstGeom prst="borderCallout1">
            <a:avLst>
              <a:gd name="adj1" fmla="val 113803"/>
              <a:gd name="adj2" fmla="val -38924"/>
              <a:gd name="adj3" fmla="val 112500"/>
              <a:gd name="adj4" fmla="val -3833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anose="020F0502020204030204" charset="0"/>
                <a:ea typeface="Cambria" panose="02040503050406030204" pitchFamily="18" charset="0"/>
                <a:cs typeface="Calibri" panose="020F0502020204030204" charset="0"/>
                <a:sym typeface="+mn-ea"/>
              </a:rPr>
              <a:t>Website development is the process of creating and maintaining websites.</a:t>
            </a:r>
            <a:endParaRPr lang="en-US" sz="3200" dirty="0" smtClean="0">
              <a:solidFill>
                <a:schemeClr val="bg1"/>
              </a:solidFill>
              <a:latin typeface="Calibri" panose="020F0502020204030204" charset="0"/>
              <a:ea typeface="Cambria" panose="02040503050406030204" pitchFamily="18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107680" y="2416810"/>
            <a:ext cx="3002915" cy="3364230"/>
          </a:xfrm>
          <a:prstGeom prst="borderCallout1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dirty="0" smtClean="0">
                <a:solidFill>
                  <a:srgbClr val="FF7F56"/>
                </a:solidFill>
                <a:latin typeface="Calibri" panose="020F0502020204030204" charset="0"/>
                <a:ea typeface="Cambria" panose="02040503050406030204" pitchFamily="18" charset="0"/>
                <a:cs typeface="Calibri" panose="020F0502020204030204" charset="0"/>
                <a:sym typeface="+mn-ea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charset="0"/>
                <a:ea typeface="Cambria" panose="02040503050406030204" pitchFamily="18" charset="0"/>
                <a:cs typeface="Calibri" panose="020F0502020204030204" charset="0"/>
                <a:sym typeface="+mn-ea"/>
              </a:rPr>
              <a:t>Essential for online presence and interaction.</a:t>
            </a:r>
            <a:endParaRPr lang="en-US" sz="3200" dirty="0" smtClean="0">
              <a:solidFill>
                <a:schemeClr val="bg1"/>
              </a:solidFill>
              <a:latin typeface="Calibri" panose="020F0502020204030204" charset="0"/>
              <a:ea typeface="Cambria" panose="02040503050406030204" pitchFamily="18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3996690" y="1755140"/>
            <a:ext cx="4188460" cy="4479290"/>
          </a:xfrm>
          <a:prstGeom prst="borderCallout1">
            <a:avLst>
              <a:gd name="adj1" fmla="val 114502"/>
              <a:gd name="adj2" fmla="val -39812"/>
              <a:gd name="adj3" fmla="val 112500"/>
              <a:gd name="adj4" fmla="val -3833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dirty="0" smtClean="0">
                <a:solidFill>
                  <a:srgbClr val="FF7F56"/>
                </a:solidFill>
                <a:latin typeface="Calibri" panose="020F0502020204030204" charset="0"/>
                <a:ea typeface="Cambria" panose="02040503050406030204" pitchFamily="18" charset="0"/>
                <a:cs typeface="Calibri" panose="020F0502020204030204" charset="0"/>
                <a:sym typeface="+mn-ea"/>
              </a:rPr>
              <a:t>Components: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charset="0"/>
                <a:ea typeface="Cambria" panose="02040503050406030204" pitchFamily="18" charset="0"/>
                <a:cs typeface="Calibri" panose="020F0502020204030204" charset="0"/>
                <a:sym typeface="+mn-ea"/>
              </a:rPr>
              <a:t>Front-end (what users see) and back-end (server, database).</a:t>
            </a:r>
            <a:endParaRPr lang="en-US" sz="3200" dirty="0" smtClean="0">
              <a:solidFill>
                <a:schemeClr val="bg1"/>
              </a:solidFill>
              <a:latin typeface="Calibri" panose="020F0502020204030204" charset="0"/>
              <a:ea typeface="Cambria" panose="02040503050406030204" pitchFamily="18" charset="0"/>
              <a:cs typeface="Calibri" panose="020F0502020204030204" charset="0"/>
              <a:sym typeface="+mn-ea"/>
            </a:endParaRPr>
          </a:p>
        </p:txBody>
      </p:sp>
      <p:pic>
        <p:nvPicPr>
          <p:cNvPr id="12" name="Content Placeholder 11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92590" y="431800"/>
            <a:ext cx="1663700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397EE5"/>
                </a:solidFill>
                <a:cs typeface="+mj-lt"/>
              </a:rPr>
              <a:t>HTML Fundamentals</a:t>
            </a:r>
            <a:endParaRPr lang="en-US" b="1">
              <a:solidFill>
                <a:srgbClr val="397EE5"/>
              </a:soli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7F56"/>
                </a:solidFill>
                <a:cs typeface="+mn-lt"/>
              </a:rPr>
              <a:t>Definition: HTML (Hypertext Markup Language) structures web content.</a:t>
            </a:r>
            <a:endParaRPr lang="en-US">
              <a:solidFill>
                <a:srgbClr val="FF7F56"/>
              </a:solidFill>
              <a:cs typeface="+mn-lt"/>
            </a:endParaRPr>
          </a:p>
          <a:p>
            <a:r>
              <a:rPr lang="en-US">
                <a:solidFill>
                  <a:srgbClr val="FF7F56"/>
                </a:solidFill>
                <a:cs typeface="+mn-lt"/>
              </a:rPr>
              <a:t>Tags: Elements like &lt;html&gt;, &lt;head&gt;, &lt;body&gt;.</a:t>
            </a:r>
            <a:endParaRPr lang="en-US">
              <a:solidFill>
                <a:srgbClr val="FF7F56"/>
              </a:solidFill>
              <a:cs typeface="+mn-lt"/>
            </a:endParaRPr>
          </a:p>
          <a:p>
            <a:r>
              <a:rPr lang="en-US">
                <a:solidFill>
                  <a:srgbClr val="FF7F56"/>
                </a:solidFill>
                <a:cs typeface="+mn-lt"/>
              </a:rPr>
              <a:t>Example: Simple HTML structure for a webpage.</a:t>
            </a:r>
            <a:endParaRPr lang="en-US">
              <a:solidFill>
                <a:srgbClr val="FF7F56"/>
              </a:solidFill>
              <a:cs typeface="+mn-lt"/>
            </a:endParaRPr>
          </a:p>
        </p:txBody>
      </p:sp>
      <p:pic>
        <p:nvPicPr>
          <p:cNvPr id="8" name="Content Placeholder 7" descr="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62315" y="3614420"/>
            <a:ext cx="2387600" cy="273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397EE5"/>
                </a:solidFill>
                <a:latin typeface="+mj-ea"/>
                <a:cs typeface="+mj-ea"/>
              </a:rPr>
              <a:t>CSS for Styling</a:t>
            </a:r>
            <a:endParaRPr lang="en-US">
              <a:solidFill>
                <a:srgbClr val="397EE5"/>
              </a:solidFill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7F56"/>
                </a:solidFill>
              </a:rPr>
              <a:t>Definition: CSS (Cascading Style Sheets) enhances the visual presentation of HTML.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Selectors: Target HTML elements for styling.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Example: &lt;style =”color=: red”;</a:t>
            </a:r>
            <a:endParaRPr lang="en-US">
              <a:solidFill>
                <a:srgbClr val="FF7F56"/>
              </a:solidFill>
            </a:endParaRPr>
          </a:p>
        </p:txBody>
      </p:sp>
      <p:pic>
        <p:nvPicPr>
          <p:cNvPr id="6" name="Content Placeholder 5" descr="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88145" y="4850130"/>
            <a:ext cx="1217930" cy="93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010" y="708025"/>
            <a:ext cx="7590790" cy="982980"/>
          </a:xfrm>
        </p:spPr>
        <p:txBody>
          <a:bodyPr/>
          <a:p>
            <a:r>
              <a:rPr lang="en-US" b="1">
                <a:solidFill>
                  <a:srgbClr val="397EE5"/>
                </a:solidFill>
              </a:rPr>
              <a:t>Types of Websites</a:t>
            </a:r>
            <a:endParaRPr lang="en-US" b="1">
              <a:solidFill>
                <a:srgbClr val="397E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solidFill>
                <a:srgbClr val="FF7F56"/>
              </a:solidFill>
            </a:endParaRPr>
          </a:p>
          <a:p>
            <a:endParaRPr lang="en-US">
              <a:solidFill>
                <a:srgbClr val="FF7F56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098790" y="1407160"/>
            <a:ext cx="3685540" cy="3082290"/>
          </a:xfrm>
          <a:prstGeom prst="cloud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>
                <a:solidFill>
                  <a:schemeClr val="bg1"/>
                </a:solidFill>
                <a:sym typeface="+mn-ea"/>
              </a:rPr>
              <a:t>Static Website</a:t>
            </a:r>
            <a:endParaRPr lang="en-US" sz="3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141470" y="2817495"/>
            <a:ext cx="3685540" cy="3082290"/>
          </a:xfrm>
          <a:prstGeom prst="cloud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>
                <a:solidFill>
                  <a:schemeClr val="bg1"/>
                </a:solidFill>
                <a:sym typeface="+mn-ea"/>
              </a:rPr>
              <a:t>Dynamic Website</a:t>
            </a:r>
            <a:endParaRPr lang="en-US" sz="3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88290" y="1614805"/>
            <a:ext cx="3685540" cy="3082290"/>
          </a:xfrm>
          <a:prstGeom prst="cloud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>
                <a:solidFill>
                  <a:schemeClr val="bg1"/>
                </a:solidFill>
                <a:sym typeface="+mn-ea"/>
              </a:rPr>
              <a:t>Responsive Website</a:t>
            </a:r>
            <a:endParaRPr lang="en-US" sz="36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Content Placeholder 11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77770" y="4140835"/>
            <a:ext cx="1663700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397EE5"/>
                </a:solidFill>
                <a:latin typeface="Calibri Light" panose="020F0302020204030204" charset="0"/>
                <a:cs typeface="Calibri Light" panose="020F0302020204030204" charset="0"/>
              </a:rPr>
              <a:t>Adding Interactivity with JavaScript</a:t>
            </a:r>
            <a:endParaRPr lang="en-US" b="1">
              <a:solidFill>
                <a:srgbClr val="397EE5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7F56"/>
                </a:solidFill>
              </a:rPr>
              <a:t>Definition: JavaScript makes websites dynamic and interactive.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Functions: Enables actions like user input validation.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Example: document.getelementbyid.innerhtml= “hello”;</a:t>
            </a:r>
            <a:endParaRPr lang="en-US">
              <a:solidFill>
                <a:srgbClr val="FF7F56"/>
              </a:solidFill>
            </a:endParaRPr>
          </a:p>
        </p:txBody>
      </p:sp>
      <p:pic>
        <p:nvPicPr>
          <p:cNvPr id="6" name="Content Placeholder 5" descr="p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4312285"/>
            <a:ext cx="142875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397EE5"/>
                </a:solidFill>
              </a:rPr>
              <a:t>Bringing It All Together</a:t>
            </a:r>
            <a:endParaRPr lang="en-US" b="1">
              <a:solidFill>
                <a:srgbClr val="397E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7F56"/>
                </a:solidFill>
              </a:rPr>
              <a:t>Integration: HTML, CSS, and JavaScript work together for a cohesive website.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Best Practices: Responsive design, code organization, and optimization.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Resources: Recommend online tutorials and documentation.</a:t>
            </a:r>
            <a:endParaRPr lang="en-US">
              <a:solidFill>
                <a:srgbClr val="FF7F56"/>
              </a:solidFill>
            </a:endParaRPr>
          </a:p>
        </p:txBody>
      </p:sp>
      <p:pic>
        <p:nvPicPr>
          <p:cNvPr id="6" name="Content Placeholder 5" descr="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02215" y="4941570"/>
            <a:ext cx="996315" cy="113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397EE5"/>
                </a:solidFill>
              </a:rPr>
              <a:t>Real Life Examples:</a:t>
            </a:r>
            <a:endParaRPr lang="en-US" b="1">
              <a:solidFill>
                <a:srgbClr val="397E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olidFill>
                  <a:srgbClr val="FF7F56"/>
                </a:solidFill>
              </a:rPr>
              <a:t>www.fiverr.com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www.joinpakarmy.gov pk</a:t>
            </a:r>
            <a:endParaRPr lang="en-US">
              <a:solidFill>
                <a:srgbClr val="FF7F56"/>
              </a:solidFill>
            </a:endParaRPr>
          </a:p>
          <a:p>
            <a:r>
              <a:rPr lang="en-US">
                <a:solidFill>
                  <a:srgbClr val="FF7F56"/>
                </a:solidFill>
              </a:rPr>
              <a:t>www.teenycoders.com</a:t>
            </a:r>
            <a:endParaRPr lang="en-US">
              <a:solidFill>
                <a:srgbClr val="FF7F56"/>
              </a:solidFill>
            </a:endParaRPr>
          </a:p>
        </p:txBody>
      </p:sp>
      <p:pic>
        <p:nvPicPr>
          <p:cNvPr id="8" name="Content Placeholder 5" descr="pn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47990" y="3429635"/>
            <a:ext cx="142875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accent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397EE5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Thank You!</a:t>
            </a:r>
            <a:endParaRPr lang="en-US" sz="7200" dirty="0">
              <a:solidFill>
                <a:srgbClr val="397EE5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 descr="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43115" y="2572385"/>
            <a:ext cx="3238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Comic Sans MS</vt:lpstr>
      <vt:lpstr>Cambria</vt:lpstr>
      <vt:lpstr>Calibri</vt:lpstr>
      <vt:lpstr>Calibri Light</vt:lpstr>
      <vt:lpstr>Microsoft YaHei</vt:lpstr>
      <vt:lpstr>Arial Unicode MS</vt:lpstr>
      <vt:lpstr>Office Theme</vt:lpstr>
      <vt:lpstr>Website Development</vt:lpstr>
      <vt:lpstr>Website Development Overview</vt:lpstr>
      <vt:lpstr>HTML Fundamentals</vt:lpstr>
      <vt:lpstr>CSS for Styling</vt:lpstr>
      <vt:lpstr>Types of Websites</vt:lpstr>
      <vt:lpstr>Adding Interactivity with JavaScript</vt:lpstr>
      <vt:lpstr>Bringing It All Together</vt:lpstr>
      <vt:lpstr>Real Life Examples:</vt:lpstr>
      <vt:lpstr>PowerPoint 演示文稿</vt:lpstr>
    </vt:vector>
  </TitlesOfParts>
  <Company>Government College University Faisalabad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ISHMAL NAYAB</cp:lastModifiedBy>
  <cp:revision>19</cp:revision>
  <dcterms:created xsi:type="dcterms:W3CDTF">2022-08-13T06:19:00Z</dcterms:created>
  <dcterms:modified xsi:type="dcterms:W3CDTF">2023-11-23T10:59:47Z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B8BDF27F77154DD99FCD14BFA795D47C_13</vt:lpwstr>
  </property>
  <property fmtid="{D5CDD505-2E9C-101B-9397-08002B2CF9AE}" pid="3" name="KSOProductBuildVer">
    <vt:lpwstr>1033-12.2.0.13306</vt:lpwstr>
  </property>
</Properties>
</file>