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507111" r:id="rId5"/>
    <p:sldMasterId id="2147507108" r:id="rId6"/>
    <p:sldMasterId id="2147507118" r:id="rId7"/>
    <p:sldMasterId id="2147507125" r:id="rId8"/>
  </p:sldMasterIdLst>
  <p:notesMasterIdLst>
    <p:notesMasterId r:id="rId39"/>
  </p:notesMasterIdLst>
  <p:handoutMasterIdLst>
    <p:handoutMasterId r:id="rId40"/>
  </p:handoutMasterIdLst>
  <p:sldIdLst>
    <p:sldId id="4971" r:id="rId9"/>
    <p:sldId id="4979" r:id="rId10"/>
    <p:sldId id="4972" r:id="rId11"/>
    <p:sldId id="4987" r:id="rId12"/>
    <p:sldId id="4985" r:id="rId13"/>
    <p:sldId id="4988" r:id="rId14"/>
    <p:sldId id="4989" r:id="rId15"/>
    <p:sldId id="4990" r:id="rId16"/>
    <p:sldId id="4981" r:id="rId17"/>
    <p:sldId id="4982" r:id="rId18"/>
    <p:sldId id="4983" r:id="rId19"/>
    <p:sldId id="5011" r:id="rId20"/>
    <p:sldId id="5012" r:id="rId21"/>
    <p:sldId id="5013" r:id="rId22"/>
    <p:sldId id="4976" r:id="rId23"/>
    <p:sldId id="4984" r:id="rId24"/>
    <p:sldId id="5010" r:id="rId25"/>
    <p:sldId id="5007" r:id="rId26"/>
    <p:sldId id="5000" r:id="rId27"/>
    <p:sldId id="4998" r:id="rId28"/>
    <p:sldId id="5001" r:id="rId29"/>
    <p:sldId id="4999" r:id="rId30"/>
    <p:sldId id="5004" r:id="rId31"/>
    <p:sldId id="5002" r:id="rId32"/>
    <p:sldId id="5008" r:id="rId33"/>
    <p:sldId id="5009" r:id="rId34"/>
    <p:sldId id="5003" r:id="rId35"/>
    <p:sldId id="4992" r:id="rId36"/>
    <p:sldId id="4993" r:id="rId37"/>
    <p:sldId id="5005" r:id="rId38"/>
  </p:sldIdLst>
  <p:sldSz cx="12192000" cy="6858000"/>
  <p:notesSz cx="6807200" cy="9939338"/>
  <p:custDataLst>
    <p:custData r:id="rId4"/>
  </p:custDataLst>
  <p:defaultTextStyle>
    <a:defPPr>
      <a:defRPr lang="ja-JP"/>
    </a:defPPr>
    <a:lvl1pPr algn="l" rtl="0" fontAlgn="base">
      <a:spcBef>
        <a:spcPct val="0"/>
      </a:spcBef>
      <a:spcAft>
        <a:spcPct val="0"/>
      </a:spcAft>
      <a:defRPr kumimoji="1" b="1" kern="1200">
        <a:solidFill>
          <a:schemeClr val="tx1"/>
        </a:solidFill>
        <a:latin typeface="Arial" pitchFamily="34" charset="0"/>
        <a:ea typeface="HGP創英角ｺﾞｼｯｸUB" pitchFamily="50" charset="-128"/>
        <a:cs typeface="+mn-cs"/>
      </a:defRPr>
    </a:lvl1pPr>
    <a:lvl2pPr marL="457200" algn="l" rtl="0" fontAlgn="base">
      <a:spcBef>
        <a:spcPct val="0"/>
      </a:spcBef>
      <a:spcAft>
        <a:spcPct val="0"/>
      </a:spcAft>
      <a:defRPr kumimoji="1" b="1" kern="1200">
        <a:solidFill>
          <a:schemeClr val="tx1"/>
        </a:solidFill>
        <a:latin typeface="Arial" pitchFamily="34" charset="0"/>
        <a:ea typeface="HGP創英角ｺﾞｼｯｸUB" pitchFamily="50" charset="-128"/>
        <a:cs typeface="+mn-cs"/>
      </a:defRPr>
    </a:lvl2pPr>
    <a:lvl3pPr marL="914400" algn="l" rtl="0" fontAlgn="base">
      <a:spcBef>
        <a:spcPct val="0"/>
      </a:spcBef>
      <a:spcAft>
        <a:spcPct val="0"/>
      </a:spcAft>
      <a:defRPr kumimoji="1" b="1" kern="1200">
        <a:solidFill>
          <a:schemeClr val="tx1"/>
        </a:solidFill>
        <a:latin typeface="Arial" pitchFamily="34" charset="0"/>
        <a:ea typeface="HGP創英角ｺﾞｼｯｸUB" pitchFamily="50" charset="-128"/>
        <a:cs typeface="+mn-cs"/>
      </a:defRPr>
    </a:lvl3pPr>
    <a:lvl4pPr marL="1371600" algn="l" rtl="0" fontAlgn="base">
      <a:spcBef>
        <a:spcPct val="0"/>
      </a:spcBef>
      <a:spcAft>
        <a:spcPct val="0"/>
      </a:spcAft>
      <a:defRPr kumimoji="1" b="1" kern="1200">
        <a:solidFill>
          <a:schemeClr val="tx1"/>
        </a:solidFill>
        <a:latin typeface="Arial" pitchFamily="34" charset="0"/>
        <a:ea typeface="HGP創英角ｺﾞｼｯｸUB" pitchFamily="50" charset="-128"/>
        <a:cs typeface="+mn-cs"/>
      </a:defRPr>
    </a:lvl4pPr>
    <a:lvl5pPr marL="1828800" algn="l" rtl="0" fontAlgn="base">
      <a:spcBef>
        <a:spcPct val="0"/>
      </a:spcBef>
      <a:spcAft>
        <a:spcPct val="0"/>
      </a:spcAft>
      <a:defRPr kumimoji="1" b="1" kern="1200">
        <a:solidFill>
          <a:schemeClr val="tx1"/>
        </a:solidFill>
        <a:latin typeface="Arial" pitchFamily="34" charset="0"/>
        <a:ea typeface="HGP創英角ｺﾞｼｯｸUB" pitchFamily="50" charset="-128"/>
        <a:cs typeface="+mn-cs"/>
      </a:defRPr>
    </a:lvl5pPr>
    <a:lvl6pPr marL="2286000" algn="l" defTabSz="914400" rtl="0" eaLnBrk="1" latinLnBrk="0" hangingPunct="1">
      <a:defRPr kumimoji="1" b="1" kern="1200">
        <a:solidFill>
          <a:schemeClr val="tx1"/>
        </a:solidFill>
        <a:latin typeface="Arial" pitchFamily="34" charset="0"/>
        <a:ea typeface="HGP創英角ｺﾞｼｯｸUB" pitchFamily="50" charset="-128"/>
        <a:cs typeface="+mn-cs"/>
      </a:defRPr>
    </a:lvl6pPr>
    <a:lvl7pPr marL="2743200" algn="l" defTabSz="914400" rtl="0" eaLnBrk="1" latinLnBrk="0" hangingPunct="1">
      <a:defRPr kumimoji="1" b="1" kern="1200">
        <a:solidFill>
          <a:schemeClr val="tx1"/>
        </a:solidFill>
        <a:latin typeface="Arial" pitchFamily="34" charset="0"/>
        <a:ea typeface="HGP創英角ｺﾞｼｯｸUB" pitchFamily="50" charset="-128"/>
        <a:cs typeface="+mn-cs"/>
      </a:defRPr>
    </a:lvl7pPr>
    <a:lvl8pPr marL="3200400" algn="l" defTabSz="914400" rtl="0" eaLnBrk="1" latinLnBrk="0" hangingPunct="1">
      <a:defRPr kumimoji="1" b="1" kern="1200">
        <a:solidFill>
          <a:schemeClr val="tx1"/>
        </a:solidFill>
        <a:latin typeface="Arial" pitchFamily="34" charset="0"/>
        <a:ea typeface="HGP創英角ｺﾞｼｯｸUB" pitchFamily="50" charset="-128"/>
        <a:cs typeface="+mn-cs"/>
      </a:defRPr>
    </a:lvl8pPr>
    <a:lvl9pPr marL="3657600" algn="l" defTabSz="914400" rtl="0" eaLnBrk="1" latinLnBrk="0" hangingPunct="1">
      <a:defRPr kumimoji="1" b="1" kern="1200">
        <a:solidFill>
          <a:schemeClr val="tx1"/>
        </a:solidFill>
        <a:latin typeface="Arial" pitchFamily="34" charset="0"/>
        <a:ea typeface="HGP創英角ｺﾞｼｯｸUB" pitchFamily="50" charset="-128"/>
        <a:cs typeface="+mn-cs"/>
      </a:defRPr>
    </a:lvl9pPr>
  </p:defaultTextStyle>
  <p:extLst>
    <p:ext uri="{521415D9-36F7-43E2-AB2F-B90AF26B5E84}">
      <p14:sectionLst xmlns:p14="http://schemas.microsoft.com/office/powerpoint/2010/main">
        <p14:section name="タイトルなしのセクション" id="{8765ADF9-A3A2-584D-A518-C833ECC86A03}">
          <p14:sldIdLst>
            <p14:sldId id="4971"/>
            <p14:sldId id="4979"/>
            <p14:sldId id="4972"/>
            <p14:sldId id="4987"/>
            <p14:sldId id="4985"/>
            <p14:sldId id="4988"/>
            <p14:sldId id="4989"/>
            <p14:sldId id="4990"/>
            <p14:sldId id="4981"/>
            <p14:sldId id="4982"/>
            <p14:sldId id="4983"/>
            <p14:sldId id="5011"/>
            <p14:sldId id="5012"/>
            <p14:sldId id="5013"/>
            <p14:sldId id="4976"/>
            <p14:sldId id="4984"/>
            <p14:sldId id="5010"/>
            <p14:sldId id="5007"/>
            <p14:sldId id="5000"/>
            <p14:sldId id="4998"/>
            <p14:sldId id="5001"/>
            <p14:sldId id="4999"/>
            <p14:sldId id="5004"/>
            <p14:sldId id="5002"/>
            <p14:sldId id="5008"/>
            <p14:sldId id="5009"/>
            <p14:sldId id="5003"/>
            <p14:sldId id="4992"/>
            <p14:sldId id="4993"/>
            <p14:sldId id="5005"/>
          </p14:sldIdLst>
        </p14:section>
      </p14:sectionLst>
    </p:ext>
    <p:ext uri="{EFAFB233-063F-42B5-8137-9DF3F51BA10A}">
      <p15:sldGuideLst xmlns:p15="http://schemas.microsoft.com/office/powerpoint/2012/main">
        <p15:guide id="1" orient="horz" pos="3952" userDrawn="1">
          <p15:clr>
            <a:srgbClr val="A4A3A4"/>
          </p15:clr>
        </p15:guide>
        <p15:guide id="3" pos="914" userDrawn="1">
          <p15:clr>
            <a:srgbClr val="A4A3A4"/>
          </p15:clr>
        </p15:guide>
        <p15:guide id="4" pos="2048" userDrawn="1">
          <p15:clr>
            <a:srgbClr val="A4A3A4"/>
          </p15:clr>
        </p15:guide>
        <p15:guide id="5" pos="2479" userDrawn="1">
          <p15:clr>
            <a:srgbClr val="A4A3A4"/>
          </p15:clr>
        </p15:guide>
        <p15:guide id="6" pos="1073" userDrawn="1">
          <p15:clr>
            <a:srgbClr val="A4A3A4"/>
          </p15:clr>
        </p15:guide>
        <p15:guide id="7" pos="5700" userDrawn="1">
          <p15:clr>
            <a:srgbClr val="A4A3A4"/>
          </p15:clr>
        </p15:guide>
        <p15:guide id="8" pos="3840" userDrawn="1">
          <p15:clr>
            <a:srgbClr val="A4A3A4"/>
          </p15:clr>
        </p15:guide>
        <p15:guide id="9" pos="5722" userDrawn="1">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5"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弘信 斉藤" initials="弘信" lastIdx="1" clrIdx="0">
    <p:extLst>
      <p:ext uri="{19B8F6BF-5375-455C-9EA6-DF929625EA0E}">
        <p15:presenceInfo xmlns:p15="http://schemas.microsoft.com/office/powerpoint/2012/main" userId="S::admin@spa7zvig.onmicrosoft.com::8ba270b8-6b22-411e-a75b-23293ef4526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AC"/>
    <a:srgbClr val="D62825"/>
    <a:srgbClr val="71BCE9"/>
    <a:srgbClr val="262626"/>
    <a:srgbClr val="005AAC"/>
    <a:srgbClr val="4D4D4D"/>
    <a:srgbClr val="F2F2F2"/>
    <a:srgbClr val="EF4565"/>
    <a:srgbClr val="FFBF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07" autoAdjust="0"/>
    <p:restoredTop sz="96327" autoAdjust="0"/>
  </p:normalViewPr>
  <p:slideViewPr>
    <p:cSldViewPr snapToGrid="0">
      <p:cViewPr varScale="1">
        <p:scale>
          <a:sx n="128" d="100"/>
          <a:sy n="128" d="100"/>
        </p:scale>
        <p:origin x="576" y="176"/>
      </p:cViewPr>
      <p:guideLst>
        <p:guide orient="horz" pos="3952"/>
        <p:guide pos="914"/>
        <p:guide pos="2048"/>
        <p:guide pos="2479"/>
        <p:guide pos="1073"/>
        <p:guide pos="5700"/>
        <p:guide pos="3840"/>
        <p:guide pos="5722"/>
      </p:guideLst>
    </p:cSldViewPr>
  </p:slideViewPr>
  <p:notesTextViewPr>
    <p:cViewPr>
      <p:scale>
        <a:sx n="125" d="100"/>
        <a:sy n="125" d="100"/>
      </p:scale>
      <p:origin x="0" y="0"/>
    </p:cViewPr>
  </p:notesTextViewPr>
  <p:sorterViewPr>
    <p:cViewPr>
      <p:scale>
        <a:sx n="100" d="100"/>
        <a:sy n="100" d="100"/>
      </p:scale>
      <p:origin x="0" y="-15250"/>
    </p:cViewPr>
  </p:sorterViewPr>
  <p:notesViewPr>
    <p:cSldViewPr snapToGrid="0" showGuides="1">
      <p:cViewPr varScale="1">
        <p:scale>
          <a:sx n="73" d="100"/>
          <a:sy n="73" d="100"/>
        </p:scale>
        <p:origin x="-1734" y="-84"/>
      </p:cViewPr>
      <p:guideLst>
        <p:guide orient="horz" pos="3131"/>
        <p:guide pos="214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notesMaster" Target="notesMasters/notesMaster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presProps" Target="presProps.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viewProps" Target="viewProps.xml"/><Relationship Id="rId8" Type="http://schemas.openxmlformats.org/officeDocument/2006/relationships/slideMaster" Target="slideMasters/slideMaster4.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20" Type="http://schemas.openxmlformats.org/officeDocument/2006/relationships/slide" Target="slides/slide12.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62" name="Rectangle 2"/>
          <p:cNvSpPr>
            <a:spLocks noGrp="1" noChangeArrowheads="1"/>
          </p:cNvSpPr>
          <p:nvPr>
            <p:ph type="hdr" sz="quarter"/>
          </p:nvPr>
        </p:nvSpPr>
        <p:spPr bwMode="auto">
          <a:xfrm>
            <a:off x="7" y="13"/>
            <a:ext cx="2949989" cy="497972"/>
          </a:xfrm>
          <a:prstGeom prst="rect">
            <a:avLst/>
          </a:prstGeom>
          <a:noFill/>
          <a:ln w="9525">
            <a:noFill/>
            <a:miter lim="800000"/>
            <a:headEnd/>
            <a:tailEnd/>
          </a:ln>
          <a:effectLst/>
        </p:spPr>
        <p:txBody>
          <a:bodyPr vert="horz" wrap="square" lIns="91220" tIns="45611" rIns="91220" bIns="45611" numCol="1" anchor="t" anchorCtr="0" compatLnSpc="1">
            <a:prstTxWarp prst="textNoShape">
              <a:avLst/>
            </a:prstTxWarp>
          </a:bodyPr>
          <a:lstStyle>
            <a:lvl1pPr>
              <a:defRPr sz="1100" b="0">
                <a:latin typeface="Arial" charset="0"/>
                <a:ea typeface="ＭＳ Ｐゴシック" pitchFamily="50" charset="-128"/>
              </a:defRPr>
            </a:lvl1pPr>
          </a:lstStyle>
          <a:p>
            <a:pPr>
              <a:defRPr/>
            </a:pPr>
            <a:endParaRPr lang="en-US" altLang="ja-JP" dirty="0">
              <a:latin typeface="メイリオ" panose="020B0604030504040204" pitchFamily="50" charset="-128"/>
              <a:ea typeface="メイリオ" panose="020B0604030504040204" pitchFamily="50" charset="-128"/>
            </a:endParaRPr>
          </a:p>
        </p:txBody>
      </p:sp>
      <p:sp>
        <p:nvSpPr>
          <p:cNvPr id="348163" name="Rectangle 3"/>
          <p:cNvSpPr>
            <a:spLocks noGrp="1" noChangeArrowheads="1"/>
          </p:cNvSpPr>
          <p:nvPr>
            <p:ph type="dt" sz="quarter" idx="1"/>
          </p:nvPr>
        </p:nvSpPr>
        <p:spPr bwMode="auto">
          <a:xfrm>
            <a:off x="3855702" y="13"/>
            <a:ext cx="2949989" cy="497972"/>
          </a:xfrm>
          <a:prstGeom prst="rect">
            <a:avLst/>
          </a:prstGeom>
          <a:noFill/>
          <a:ln w="9525">
            <a:noFill/>
            <a:miter lim="800000"/>
            <a:headEnd/>
            <a:tailEnd/>
          </a:ln>
          <a:effectLst/>
        </p:spPr>
        <p:txBody>
          <a:bodyPr vert="horz" wrap="square" lIns="91220" tIns="45611" rIns="91220" bIns="45611" numCol="1" anchor="t" anchorCtr="0" compatLnSpc="1">
            <a:prstTxWarp prst="textNoShape">
              <a:avLst/>
            </a:prstTxWarp>
          </a:bodyPr>
          <a:lstStyle>
            <a:lvl1pPr algn="r">
              <a:defRPr sz="1100" b="0">
                <a:latin typeface="Arial" charset="0"/>
                <a:ea typeface="ＭＳ Ｐゴシック" pitchFamily="50" charset="-128"/>
              </a:defRPr>
            </a:lvl1pPr>
          </a:lstStyle>
          <a:p>
            <a:pPr>
              <a:defRPr/>
            </a:pPr>
            <a:endParaRPr lang="en-US" altLang="ja-JP" dirty="0">
              <a:latin typeface="メイリオ" panose="020B0604030504040204" pitchFamily="50" charset="-128"/>
              <a:ea typeface="メイリオ" panose="020B0604030504040204" pitchFamily="50" charset="-128"/>
            </a:endParaRPr>
          </a:p>
        </p:txBody>
      </p:sp>
      <p:sp>
        <p:nvSpPr>
          <p:cNvPr id="348164" name="Rectangle 4"/>
          <p:cNvSpPr>
            <a:spLocks noGrp="1" noChangeArrowheads="1"/>
          </p:cNvSpPr>
          <p:nvPr>
            <p:ph type="ftr" sz="quarter" idx="2"/>
          </p:nvPr>
        </p:nvSpPr>
        <p:spPr bwMode="auto">
          <a:xfrm>
            <a:off x="7" y="9439845"/>
            <a:ext cx="2949989" cy="497970"/>
          </a:xfrm>
          <a:prstGeom prst="rect">
            <a:avLst/>
          </a:prstGeom>
          <a:noFill/>
          <a:ln w="9525">
            <a:noFill/>
            <a:miter lim="800000"/>
            <a:headEnd/>
            <a:tailEnd/>
          </a:ln>
          <a:effectLst/>
        </p:spPr>
        <p:txBody>
          <a:bodyPr vert="horz" wrap="square" lIns="91220" tIns="45611" rIns="91220" bIns="45611" numCol="1" anchor="b" anchorCtr="0" compatLnSpc="1">
            <a:prstTxWarp prst="textNoShape">
              <a:avLst/>
            </a:prstTxWarp>
          </a:bodyPr>
          <a:lstStyle>
            <a:lvl1pPr>
              <a:defRPr sz="1100" b="0">
                <a:latin typeface="Arial" charset="0"/>
                <a:ea typeface="ＭＳ Ｐゴシック" pitchFamily="50" charset="-128"/>
              </a:defRPr>
            </a:lvl1pPr>
          </a:lstStyle>
          <a:p>
            <a:pPr>
              <a:defRPr/>
            </a:pPr>
            <a:endParaRPr lang="en-US" altLang="ja-JP" dirty="0">
              <a:latin typeface="メイリオ" panose="020B0604030504040204" pitchFamily="50" charset="-128"/>
              <a:ea typeface="メイリオ" panose="020B0604030504040204" pitchFamily="50" charset="-128"/>
            </a:endParaRPr>
          </a:p>
        </p:txBody>
      </p:sp>
      <p:sp>
        <p:nvSpPr>
          <p:cNvPr id="348165" name="Rectangle 5"/>
          <p:cNvSpPr>
            <a:spLocks noGrp="1" noChangeArrowheads="1"/>
          </p:cNvSpPr>
          <p:nvPr>
            <p:ph type="sldNum" sz="quarter" idx="3"/>
          </p:nvPr>
        </p:nvSpPr>
        <p:spPr bwMode="auto">
          <a:xfrm>
            <a:off x="3855702" y="9439845"/>
            <a:ext cx="2949989" cy="497970"/>
          </a:xfrm>
          <a:prstGeom prst="rect">
            <a:avLst/>
          </a:prstGeom>
          <a:noFill/>
          <a:ln w="9525">
            <a:noFill/>
            <a:miter lim="800000"/>
            <a:headEnd/>
            <a:tailEnd/>
          </a:ln>
          <a:effectLst/>
        </p:spPr>
        <p:txBody>
          <a:bodyPr vert="horz" wrap="square" lIns="91220" tIns="45611" rIns="91220" bIns="45611" numCol="1" anchor="b" anchorCtr="0" compatLnSpc="1">
            <a:prstTxWarp prst="textNoShape">
              <a:avLst/>
            </a:prstTxWarp>
          </a:bodyPr>
          <a:lstStyle>
            <a:lvl1pPr algn="r">
              <a:defRPr sz="1100" b="0">
                <a:latin typeface="Arial" charset="0"/>
                <a:ea typeface="ＭＳ Ｐゴシック" pitchFamily="50" charset="-128"/>
              </a:defRPr>
            </a:lvl1pPr>
          </a:lstStyle>
          <a:p>
            <a:pPr>
              <a:defRPr/>
            </a:pPr>
            <a:fld id="{950EFA25-9360-4343-8D19-3869EC52D447}" type="slidenum">
              <a:rPr lang="en-US" altLang="ja-JP">
                <a:latin typeface="メイリオ" panose="020B0604030504040204" pitchFamily="50" charset="-128"/>
                <a:ea typeface="メイリオ" panose="020B0604030504040204" pitchFamily="50" charset="-128"/>
              </a:rPr>
              <a:pPr>
                <a:defRPr/>
              </a:pPr>
              <a:t>‹#›</a:t>
            </a:fld>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617188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2" name="Rectangle 2"/>
          <p:cNvSpPr>
            <a:spLocks noGrp="1" noChangeArrowheads="1"/>
          </p:cNvSpPr>
          <p:nvPr>
            <p:ph type="hdr" sz="quarter"/>
          </p:nvPr>
        </p:nvSpPr>
        <p:spPr bwMode="auto">
          <a:xfrm>
            <a:off x="7" y="13"/>
            <a:ext cx="2948470" cy="497972"/>
          </a:xfrm>
          <a:prstGeom prst="rect">
            <a:avLst/>
          </a:prstGeom>
          <a:noFill/>
          <a:ln w="9525">
            <a:noFill/>
            <a:miter lim="800000"/>
            <a:headEnd/>
            <a:tailEnd/>
          </a:ln>
          <a:effectLst/>
        </p:spPr>
        <p:txBody>
          <a:bodyPr vert="horz" wrap="square" lIns="92018" tIns="46003" rIns="92018" bIns="46003" numCol="1" anchor="t" anchorCtr="0" compatLnSpc="1">
            <a:prstTxWarp prst="textNoShape">
              <a:avLst/>
            </a:prstTxWarp>
          </a:bodyPr>
          <a:lstStyle>
            <a:lvl1pPr defTabSz="920104">
              <a:defRPr sz="1100" b="0">
                <a:latin typeface="メイリオ" panose="020B0604030504040204" pitchFamily="50" charset="-128"/>
                <a:ea typeface="メイリオ" panose="020B0604030504040204" pitchFamily="50" charset="-128"/>
              </a:defRPr>
            </a:lvl1pPr>
          </a:lstStyle>
          <a:p>
            <a:pPr>
              <a:defRPr/>
            </a:pPr>
            <a:endParaRPr lang="en-US" altLang="ja-JP" dirty="0"/>
          </a:p>
        </p:txBody>
      </p:sp>
      <p:sp>
        <p:nvSpPr>
          <p:cNvPr id="138243" name="Rectangle 3"/>
          <p:cNvSpPr>
            <a:spLocks noGrp="1" noChangeArrowheads="1"/>
          </p:cNvSpPr>
          <p:nvPr>
            <p:ph type="dt" idx="1"/>
          </p:nvPr>
        </p:nvSpPr>
        <p:spPr bwMode="auto">
          <a:xfrm>
            <a:off x="3855702" y="13"/>
            <a:ext cx="2949989" cy="497972"/>
          </a:xfrm>
          <a:prstGeom prst="rect">
            <a:avLst/>
          </a:prstGeom>
          <a:noFill/>
          <a:ln w="9525">
            <a:noFill/>
            <a:miter lim="800000"/>
            <a:headEnd/>
            <a:tailEnd/>
          </a:ln>
          <a:effectLst/>
        </p:spPr>
        <p:txBody>
          <a:bodyPr vert="horz" wrap="square" lIns="92018" tIns="46003" rIns="92018" bIns="46003" numCol="1" anchor="t" anchorCtr="0" compatLnSpc="1">
            <a:prstTxWarp prst="textNoShape">
              <a:avLst/>
            </a:prstTxWarp>
          </a:bodyPr>
          <a:lstStyle>
            <a:lvl1pPr algn="r" defTabSz="920104">
              <a:defRPr sz="1100" b="0">
                <a:latin typeface="メイリオ" panose="020B0604030504040204" pitchFamily="50" charset="-128"/>
                <a:ea typeface="メイリオ" panose="020B0604030504040204" pitchFamily="50" charset="-128"/>
              </a:defRPr>
            </a:lvl1pPr>
          </a:lstStyle>
          <a:p>
            <a:pPr>
              <a:defRPr/>
            </a:pPr>
            <a:endParaRPr lang="en-US" altLang="ja-JP" dirty="0"/>
          </a:p>
        </p:txBody>
      </p:sp>
      <p:sp>
        <p:nvSpPr>
          <p:cNvPr id="424964" name="Rectangle 4"/>
          <p:cNvSpPr>
            <a:spLocks noGrp="1" noRot="1" noChangeAspect="1" noChangeArrowheads="1" noTextEdit="1"/>
          </p:cNvSpPr>
          <p:nvPr>
            <p:ph type="sldImg" idx="2"/>
          </p:nvPr>
        </p:nvSpPr>
        <p:spPr bwMode="auto">
          <a:xfrm>
            <a:off x="87313" y="744538"/>
            <a:ext cx="6632575" cy="3730625"/>
          </a:xfrm>
          <a:prstGeom prst="rect">
            <a:avLst/>
          </a:prstGeom>
          <a:noFill/>
          <a:ln w="9525">
            <a:solidFill>
              <a:srgbClr val="000000"/>
            </a:solidFill>
            <a:miter lim="800000"/>
            <a:headEnd/>
            <a:tailEnd/>
          </a:ln>
        </p:spPr>
      </p:sp>
      <p:sp>
        <p:nvSpPr>
          <p:cNvPr id="138245" name="Rectangle 5"/>
          <p:cNvSpPr>
            <a:spLocks noGrp="1" noChangeArrowheads="1"/>
          </p:cNvSpPr>
          <p:nvPr>
            <p:ph type="body" sz="quarter" idx="3"/>
          </p:nvPr>
        </p:nvSpPr>
        <p:spPr bwMode="auto">
          <a:xfrm>
            <a:off x="680427" y="4722240"/>
            <a:ext cx="5446369" cy="4472470"/>
          </a:xfrm>
          <a:prstGeom prst="rect">
            <a:avLst/>
          </a:prstGeom>
          <a:noFill/>
          <a:ln w="9525">
            <a:noFill/>
            <a:miter lim="800000"/>
            <a:headEnd/>
            <a:tailEnd/>
          </a:ln>
          <a:effectLst/>
        </p:spPr>
        <p:txBody>
          <a:bodyPr vert="horz" wrap="square" lIns="92018" tIns="46003" rIns="92018" bIns="46003" numCol="1" anchor="t" anchorCtr="0" compatLnSpc="1">
            <a:prstTxWarp prst="textNoShape">
              <a:avLst/>
            </a:prstTxWarp>
          </a:bodyPr>
          <a:lstStyle/>
          <a:p>
            <a:pPr lvl="0"/>
            <a:r>
              <a:rPr lang="ja-JP" altLang="en-US" noProof="0" dirty="0"/>
              <a:t>マスタ テキストの書式設定</a:t>
            </a:r>
          </a:p>
          <a:p>
            <a:pPr lvl="1"/>
            <a:r>
              <a:rPr lang="ja-JP" altLang="en-US" noProof="0" dirty="0"/>
              <a:t>第 </a:t>
            </a:r>
            <a:r>
              <a:rPr lang="en-US" altLang="ja-JP" noProof="0" dirty="0"/>
              <a:t>2 </a:t>
            </a:r>
            <a:r>
              <a:rPr lang="ja-JP" altLang="en-US" noProof="0" dirty="0"/>
              <a:t>レベル</a:t>
            </a:r>
          </a:p>
          <a:p>
            <a:pPr lvl="2"/>
            <a:r>
              <a:rPr lang="ja-JP" altLang="en-US" noProof="0" dirty="0"/>
              <a:t>第 </a:t>
            </a:r>
            <a:r>
              <a:rPr lang="en-US" altLang="ja-JP" noProof="0" dirty="0"/>
              <a:t>3 </a:t>
            </a:r>
            <a:r>
              <a:rPr lang="ja-JP" altLang="en-US" noProof="0" dirty="0"/>
              <a:t>レベル</a:t>
            </a:r>
          </a:p>
          <a:p>
            <a:pPr lvl="3"/>
            <a:r>
              <a:rPr lang="ja-JP" altLang="en-US" noProof="0" dirty="0"/>
              <a:t>第 </a:t>
            </a:r>
            <a:r>
              <a:rPr lang="en-US" altLang="ja-JP" noProof="0" dirty="0"/>
              <a:t>4 </a:t>
            </a:r>
            <a:r>
              <a:rPr lang="ja-JP" altLang="en-US" noProof="0" dirty="0"/>
              <a:t>レベル</a:t>
            </a:r>
          </a:p>
          <a:p>
            <a:pPr lvl="4"/>
            <a:r>
              <a:rPr lang="ja-JP" altLang="en-US" noProof="0" dirty="0"/>
              <a:t>第 </a:t>
            </a:r>
            <a:r>
              <a:rPr lang="en-US" altLang="ja-JP" noProof="0" dirty="0"/>
              <a:t>5 </a:t>
            </a:r>
            <a:r>
              <a:rPr lang="ja-JP" altLang="en-US" noProof="0" dirty="0"/>
              <a:t>レベル</a:t>
            </a:r>
          </a:p>
        </p:txBody>
      </p:sp>
      <p:sp>
        <p:nvSpPr>
          <p:cNvPr id="138246" name="Rectangle 6"/>
          <p:cNvSpPr>
            <a:spLocks noGrp="1" noChangeArrowheads="1"/>
          </p:cNvSpPr>
          <p:nvPr>
            <p:ph type="ftr" sz="quarter" idx="4"/>
          </p:nvPr>
        </p:nvSpPr>
        <p:spPr bwMode="auto">
          <a:xfrm>
            <a:off x="7" y="9439845"/>
            <a:ext cx="2948470" cy="497970"/>
          </a:xfrm>
          <a:prstGeom prst="rect">
            <a:avLst/>
          </a:prstGeom>
          <a:noFill/>
          <a:ln w="9525">
            <a:noFill/>
            <a:miter lim="800000"/>
            <a:headEnd/>
            <a:tailEnd/>
          </a:ln>
          <a:effectLst/>
        </p:spPr>
        <p:txBody>
          <a:bodyPr vert="horz" wrap="square" lIns="92018" tIns="46003" rIns="92018" bIns="46003" numCol="1" anchor="b" anchorCtr="0" compatLnSpc="1">
            <a:prstTxWarp prst="textNoShape">
              <a:avLst/>
            </a:prstTxWarp>
          </a:bodyPr>
          <a:lstStyle>
            <a:lvl1pPr defTabSz="920104">
              <a:defRPr sz="1100" b="0">
                <a:latin typeface="メイリオ" panose="020B0604030504040204" pitchFamily="50" charset="-128"/>
                <a:ea typeface="メイリオ" panose="020B0604030504040204" pitchFamily="50" charset="-128"/>
              </a:defRPr>
            </a:lvl1pPr>
          </a:lstStyle>
          <a:p>
            <a:pPr>
              <a:defRPr/>
            </a:pPr>
            <a:endParaRPr lang="en-US" altLang="ja-JP" dirty="0"/>
          </a:p>
        </p:txBody>
      </p:sp>
      <p:sp>
        <p:nvSpPr>
          <p:cNvPr id="138247" name="Rectangle 7"/>
          <p:cNvSpPr>
            <a:spLocks noGrp="1" noChangeArrowheads="1"/>
          </p:cNvSpPr>
          <p:nvPr>
            <p:ph type="sldNum" sz="quarter" idx="5"/>
          </p:nvPr>
        </p:nvSpPr>
        <p:spPr bwMode="auto">
          <a:xfrm>
            <a:off x="3855702" y="9439845"/>
            <a:ext cx="2949989" cy="497970"/>
          </a:xfrm>
          <a:prstGeom prst="rect">
            <a:avLst/>
          </a:prstGeom>
          <a:noFill/>
          <a:ln w="9525">
            <a:noFill/>
            <a:miter lim="800000"/>
            <a:headEnd/>
            <a:tailEnd/>
          </a:ln>
          <a:effectLst/>
        </p:spPr>
        <p:txBody>
          <a:bodyPr vert="horz" wrap="square" lIns="92018" tIns="46003" rIns="92018" bIns="46003" numCol="1" anchor="b" anchorCtr="0" compatLnSpc="1">
            <a:prstTxWarp prst="textNoShape">
              <a:avLst/>
            </a:prstTxWarp>
          </a:bodyPr>
          <a:lstStyle>
            <a:lvl1pPr algn="r" defTabSz="920104">
              <a:defRPr sz="1100" b="0">
                <a:latin typeface="メイリオ" panose="020B0604030504040204" pitchFamily="50" charset="-128"/>
                <a:ea typeface="メイリオ" panose="020B0604030504040204" pitchFamily="50" charset="-128"/>
              </a:defRPr>
            </a:lvl1pPr>
          </a:lstStyle>
          <a:p>
            <a:pPr>
              <a:defRPr/>
            </a:pPr>
            <a:fld id="{104D3F86-DA52-4258-93DD-892E0B10826B}" type="slidenum">
              <a:rPr lang="en-US" altLang="ja-JP" smtClean="0"/>
              <a:pPr>
                <a:defRPr/>
              </a:pPr>
              <a:t>‹#›</a:t>
            </a:fld>
            <a:endParaRPr lang="en-US" altLang="ja-JP" dirty="0"/>
          </a:p>
        </p:txBody>
      </p:sp>
    </p:spTree>
    <p:extLst>
      <p:ext uri="{BB962C8B-B14F-4D97-AF65-F5344CB8AC3E}">
        <p14:creationId xmlns:p14="http://schemas.microsoft.com/office/powerpoint/2010/main" val="3794851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メイリオ" panose="020B0604030504040204" pitchFamily="50" charset="-128"/>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メイリオ" panose="020B0604030504040204" pitchFamily="50" charset="-128"/>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メイリオ" panose="020B0604030504040204" pitchFamily="50" charset="-128"/>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メイリオ" panose="020B0604030504040204" pitchFamily="50" charset="-128"/>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メイリオ" panose="020B0604030504040204" pitchFamily="50" charset="-128"/>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104D3F86-DA52-4258-93DD-892E0B10826B}" type="slidenum">
              <a:rPr lang="en-US" altLang="ja-JP" smtClean="0"/>
              <a:pPr>
                <a:defRPr/>
              </a:pPr>
              <a:t>10</a:t>
            </a:fld>
            <a:endParaRPr lang="en-US" altLang="ja-JP" dirty="0"/>
          </a:p>
        </p:txBody>
      </p:sp>
    </p:spTree>
    <p:extLst>
      <p:ext uri="{BB962C8B-B14F-4D97-AF65-F5344CB8AC3E}">
        <p14:creationId xmlns:p14="http://schemas.microsoft.com/office/powerpoint/2010/main" val="3132637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787DEC67-2317-4977-8BE9-1966BC36C0B4}" type="slidenum">
              <a:rPr kumimoji="1" lang="ja-JP" altLang="en-US" smtClean="0"/>
              <a:t>30</a:t>
            </a:fld>
            <a:endParaRPr kumimoji="1" lang="ja-JP" altLang="en-US"/>
          </a:p>
        </p:txBody>
      </p:sp>
    </p:spTree>
    <p:extLst>
      <p:ext uri="{BB962C8B-B14F-4D97-AF65-F5344CB8AC3E}">
        <p14:creationId xmlns:p14="http://schemas.microsoft.com/office/powerpoint/2010/main" val="3350366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テキストのマスターあり">
    <p:spTree>
      <p:nvGrpSpPr>
        <p:cNvPr id="1" name=""/>
        <p:cNvGrpSpPr/>
        <p:nvPr/>
      </p:nvGrpSpPr>
      <p:grpSpPr>
        <a:xfrm>
          <a:off x="0" y="0"/>
          <a:ext cx="0" cy="0"/>
          <a:chOff x="0" y="0"/>
          <a:chExt cx="0" cy="0"/>
        </a:xfrm>
      </p:grpSpPr>
      <p:sp>
        <p:nvSpPr>
          <p:cNvPr id="8" name="タイトル 1">
            <a:extLst>
              <a:ext uri="{FF2B5EF4-FFF2-40B4-BE49-F238E27FC236}">
                <a16:creationId xmlns:a16="http://schemas.microsoft.com/office/drawing/2014/main" id="{A75F18F1-39DA-4481-B464-28C28A1B9441}"/>
              </a:ext>
            </a:extLst>
          </p:cNvPr>
          <p:cNvSpPr>
            <a:spLocks noGrp="1"/>
          </p:cNvSpPr>
          <p:nvPr>
            <p:ph type="title"/>
          </p:nvPr>
        </p:nvSpPr>
        <p:spPr>
          <a:xfrm>
            <a:off x="344181" y="282763"/>
            <a:ext cx="9829800" cy="273050"/>
          </a:xfrm>
          <a:prstGeom prst="rect">
            <a:avLst/>
          </a:prstGeom>
        </p:spPr>
        <p:txBody>
          <a:bodyPr lIns="0" tIns="0" rIns="0" bIns="0"/>
          <a:lstStyle>
            <a:lvl1pPr>
              <a:defRPr sz="1500">
                <a:solidFill>
                  <a:schemeClr val="tx1">
                    <a:lumMod val="85000"/>
                    <a:lumOff val="15000"/>
                  </a:schemeClr>
                </a:solidFill>
              </a:defRPr>
            </a:lvl1pPr>
          </a:lstStyle>
          <a:p>
            <a:r>
              <a:rPr kumimoji="1" lang="ja-JP" altLang="en-US" dirty="0"/>
              <a:t>マスター タイトルの書式設定</a:t>
            </a:r>
          </a:p>
        </p:txBody>
      </p:sp>
      <p:sp>
        <p:nvSpPr>
          <p:cNvPr id="11" name="テキスト プレースホルダ 2">
            <a:extLst>
              <a:ext uri="{FF2B5EF4-FFF2-40B4-BE49-F238E27FC236}">
                <a16:creationId xmlns:a16="http://schemas.microsoft.com/office/drawing/2014/main" id="{D04859AD-8F8A-4D68-A739-BD1A6E01F60C}"/>
              </a:ext>
            </a:extLst>
          </p:cNvPr>
          <p:cNvSpPr>
            <a:spLocks noGrp="1"/>
          </p:cNvSpPr>
          <p:nvPr>
            <p:ph idx="1" hasCustomPrompt="1"/>
          </p:nvPr>
        </p:nvSpPr>
        <p:spPr>
          <a:xfrm>
            <a:off x="1167453" y="1040191"/>
            <a:ext cx="9857094" cy="4970077"/>
          </a:xfrm>
          <a:prstGeom prst="rect">
            <a:avLst/>
          </a:prstGeom>
        </p:spPr>
        <p:txBody>
          <a:bodyPr vert="horz" lIns="0" tIns="0" rIns="0" bIns="0" rtlCol="0">
            <a:noAutofit/>
          </a:bodyPr>
          <a:lstStyle>
            <a:lvl1pPr marL="0" indent="0">
              <a:lnSpc>
                <a:spcPct val="150000"/>
              </a:lnSpc>
              <a:buFontTx/>
              <a:buNone/>
              <a:defRPr sz="2000">
                <a:solidFill>
                  <a:schemeClr val="tx1">
                    <a:lumMod val="85000"/>
                    <a:lumOff val="15000"/>
                  </a:schemeClr>
                </a:solidFill>
                <a:latin typeface="メイリオ" panose="020B0604030504040204" pitchFamily="50" charset="-128"/>
                <a:ea typeface="メイリオ" panose="020B0604030504040204" pitchFamily="50" charset="-128"/>
              </a:defRPr>
            </a:lvl1pPr>
            <a:lvl2pPr marL="457200" indent="0">
              <a:lnSpc>
                <a:spcPct val="150000"/>
              </a:lnSpc>
              <a:buFontTx/>
              <a:buNone/>
              <a:defRPr sz="2000">
                <a:solidFill>
                  <a:schemeClr val="tx1">
                    <a:lumMod val="85000"/>
                    <a:lumOff val="15000"/>
                  </a:schemeClr>
                </a:solidFill>
                <a:latin typeface="メイリオ" panose="020B0604030504040204" pitchFamily="50" charset="-128"/>
                <a:ea typeface="メイリオ" panose="020B0604030504040204" pitchFamily="50" charset="-128"/>
              </a:defRPr>
            </a:lvl2pPr>
            <a:lvl3pPr marL="914400" indent="0">
              <a:lnSpc>
                <a:spcPct val="150000"/>
              </a:lnSpc>
              <a:buFontTx/>
              <a:buNone/>
              <a:defRPr sz="2000">
                <a:solidFill>
                  <a:schemeClr val="tx1">
                    <a:lumMod val="85000"/>
                    <a:lumOff val="15000"/>
                  </a:schemeClr>
                </a:solidFill>
                <a:latin typeface="メイリオ" panose="020B0604030504040204" pitchFamily="50" charset="-128"/>
                <a:ea typeface="メイリオ" panose="020B0604030504040204" pitchFamily="50" charset="-128"/>
              </a:defRPr>
            </a:lvl3pPr>
            <a:lvl4pPr marL="1371600" indent="0">
              <a:lnSpc>
                <a:spcPct val="150000"/>
              </a:lnSpc>
              <a:buFontTx/>
              <a:buNone/>
              <a:defRPr sz="2000">
                <a:solidFill>
                  <a:schemeClr val="tx1">
                    <a:lumMod val="85000"/>
                    <a:lumOff val="15000"/>
                  </a:schemeClr>
                </a:solidFill>
                <a:latin typeface="メイリオ" panose="020B0604030504040204" pitchFamily="50" charset="-128"/>
                <a:ea typeface="メイリオ" panose="020B0604030504040204" pitchFamily="50" charset="-128"/>
              </a:defRPr>
            </a:lvl4pPr>
            <a:lvl5pPr marL="1828800" indent="0">
              <a:lnSpc>
                <a:spcPct val="150000"/>
              </a:lnSpc>
              <a:buFontTx/>
              <a:buNone/>
              <a:defRPr sz="2000">
                <a:solidFill>
                  <a:schemeClr val="tx1">
                    <a:lumMod val="85000"/>
                    <a:lumOff val="15000"/>
                  </a:schemeClr>
                </a:solidFill>
                <a:latin typeface="メイリオ" panose="020B0604030504040204" pitchFamily="50" charset="-128"/>
                <a:ea typeface="メイリオ" panose="020B0604030504040204" pitchFamily="50" charset="-128"/>
              </a:defRPr>
            </a:lvl5p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6" name="直線コネクタ 5">
            <a:extLst>
              <a:ext uri="{FF2B5EF4-FFF2-40B4-BE49-F238E27FC236}">
                <a16:creationId xmlns:a16="http://schemas.microsoft.com/office/drawing/2014/main" id="{31849120-61C8-4A7D-8A47-D48E55C715C3}"/>
              </a:ext>
            </a:extLst>
          </p:cNvPr>
          <p:cNvCxnSpPr>
            <a:cxnSpLocks/>
          </p:cNvCxnSpPr>
          <p:nvPr userDrawn="1"/>
        </p:nvCxnSpPr>
        <p:spPr>
          <a:xfrm>
            <a:off x="0" y="624778"/>
            <a:ext cx="12192000" cy="24294"/>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978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マスターなし">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7696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テキストのマスターあり">
    <p:spTree>
      <p:nvGrpSpPr>
        <p:cNvPr id="1" name=""/>
        <p:cNvGrpSpPr/>
        <p:nvPr/>
      </p:nvGrpSpPr>
      <p:grpSpPr>
        <a:xfrm>
          <a:off x="0" y="0"/>
          <a:ext cx="0" cy="0"/>
          <a:chOff x="0" y="0"/>
          <a:chExt cx="0" cy="0"/>
        </a:xfrm>
      </p:grpSpPr>
      <p:sp>
        <p:nvSpPr>
          <p:cNvPr id="13" name="テキスト プレースホルダ 2">
            <a:extLst>
              <a:ext uri="{FF2B5EF4-FFF2-40B4-BE49-F238E27FC236}">
                <a16:creationId xmlns:a16="http://schemas.microsoft.com/office/drawing/2014/main" id="{B7284B23-0FA8-4444-B10C-43F05AE47DE6}"/>
              </a:ext>
            </a:extLst>
          </p:cNvPr>
          <p:cNvSpPr>
            <a:spLocks noGrp="1"/>
          </p:cNvSpPr>
          <p:nvPr>
            <p:ph idx="1" hasCustomPrompt="1"/>
          </p:nvPr>
        </p:nvSpPr>
        <p:spPr>
          <a:xfrm>
            <a:off x="1167453" y="1040191"/>
            <a:ext cx="9857094" cy="4970077"/>
          </a:xfrm>
          <a:prstGeom prst="rect">
            <a:avLst/>
          </a:prstGeom>
        </p:spPr>
        <p:txBody>
          <a:bodyPr vert="horz" lIns="0" tIns="0" rIns="0" bIns="0" rtlCol="0">
            <a:noAutofit/>
          </a:bodyPr>
          <a:lstStyle>
            <a:lvl1pPr marL="0" indent="0">
              <a:lnSpc>
                <a:spcPct val="150000"/>
              </a:lnSpc>
              <a:buFontTx/>
              <a:buNone/>
              <a:defRPr sz="2000">
                <a:solidFill>
                  <a:schemeClr val="tx1">
                    <a:lumMod val="85000"/>
                    <a:lumOff val="15000"/>
                  </a:schemeClr>
                </a:solidFill>
                <a:latin typeface="メイリオ" panose="020B0604030504040204" pitchFamily="50" charset="-128"/>
                <a:ea typeface="メイリオ" panose="020B0604030504040204" pitchFamily="50" charset="-128"/>
              </a:defRPr>
            </a:lvl1pPr>
            <a:lvl2pPr marL="457200" indent="0">
              <a:lnSpc>
                <a:spcPct val="150000"/>
              </a:lnSpc>
              <a:buFontTx/>
              <a:buNone/>
              <a:defRPr sz="2000">
                <a:solidFill>
                  <a:schemeClr val="tx1">
                    <a:lumMod val="85000"/>
                    <a:lumOff val="15000"/>
                  </a:schemeClr>
                </a:solidFill>
                <a:latin typeface="メイリオ" panose="020B0604030504040204" pitchFamily="50" charset="-128"/>
                <a:ea typeface="メイリオ" panose="020B0604030504040204" pitchFamily="50" charset="-128"/>
              </a:defRPr>
            </a:lvl2pPr>
            <a:lvl3pPr marL="914400" indent="0">
              <a:lnSpc>
                <a:spcPct val="150000"/>
              </a:lnSpc>
              <a:buFontTx/>
              <a:buNone/>
              <a:defRPr sz="2000">
                <a:solidFill>
                  <a:schemeClr val="tx1">
                    <a:lumMod val="85000"/>
                    <a:lumOff val="15000"/>
                  </a:schemeClr>
                </a:solidFill>
                <a:latin typeface="メイリオ" panose="020B0604030504040204" pitchFamily="50" charset="-128"/>
                <a:ea typeface="メイリオ" panose="020B0604030504040204" pitchFamily="50" charset="-128"/>
              </a:defRPr>
            </a:lvl3pPr>
            <a:lvl4pPr marL="1371600" indent="0">
              <a:lnSpc>
                <a:spcPct val="150000"/>
              </a:lnSpc>
              <a:buFontTx/>
              <a:buNone/>
              <a:defRPr sz="2000">
                <a:solidFill>
                  <a:schemeClr val="tx1">
                    <a:lumMod val="85000"/>
                    <a:lumOff val="15000"/>
                  </a:schemeClr>
                </a:solidFill>
                <a:latin typeface="メイリオ" panose="020B0604030504040204" pitchFamily="50" charset="-128"/>
                <a:ea typeface="メイリオ" panose="020B0604030504040204" pitchFamily="50" charset="-128"/>
              </a:defRPr>
            </a:lvl4pPr>
            <a:lvl5pPr marL="1828800" indent="0">
              <a:lnSpc>
                <a:spcPct val="150000"/>
              </a:lnSpc>
              <a:buFontTx/>
              <a:buNone/>
              <a:defRPr sz="2000">
                <a:solidFill>
                  <a:schemeClr val="tx1">
                    <a:lumMod val="85000"/>
                    <a:lumOff val="15000"/>
                  </a:schemeClr>
                </a:solidFill>
                <a:latin typeface="メイリオ" panose="020B0604030504040204" pitchFamily="50" charset="-128"/>
                <a:ea typeface="メイリオ" panose="020B0604030504040204" pitchFamily="50" charset="-128"/>
              </a:defRPr>
            </a:lvl5p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タイトル 1">
            <a:extLst>
              <a:ext uri="{FF2B5EF4-FFF2-40B4-BE49-F238E27FC236}">
                <a16:creationId xmlns:a16="http://schemas.microsoft.com/office/drawing/2014/main" id="{3DC05CED-8251-4960-8E91-B3780E3DDC6F}"/>
              </a:ext>
            </a:extLst>
          </p:cNvPr>
          <p:cNvSpPr>
            <a:spLocks noGrp="1"/>
          </p:cNvSpPr>
          <p:nvPr>
            <p:ph type="title"/>
          </p:nvPr>
        </p:nvSpPr>
        <p:spPr>
          <a:xfrm>
            <a:off x="344181" y="282763"/>
            <a:ext cx="9829800" cy="273050"/>
          </a:xfrm>
          <a:prstGeom prst="rect">
            <a:avLst/>
          </a:prstGeom>
        </p:spPr>
        <p:txBody>
          <a:bodyPr lIns="0" tIns="0" rIns="0" bIns="0"/>
          <a:lstStyle>
            <a:lvl1pPr>
              <a:defRPr sz="1500" b="1">
                <a:solidFill>
                  <a:schemeClr val="tx1">
                    <a:lumMod val="85000"/>
                    <a:lumOff val="15000"/>
                  </a:schemeClr>
                </a:solidFill>
                <a:latin typeface="メイリオ" panose="020B0604030504040204" pitchFamily="50" charset="-128"/>
                <a:ea typeface="メイリオ" panose="020B0604030504040204" pitchFamily="50" charset="-128"/>
              </a:defRPr>
            </a:lvl1pPr>
          </a:lstStyle>
          <a:p>
            <a:r>
              <a:rPr kumimoji="1" lang="ja-JP" altLang="en-US" dirty="0"/>
              <a:t>マスター タイトルの書式設定</a:t>
            </a:r>
          </a:p>
        </p:txBody>
      </p:sp>
      <p:cxnSp>
        <p:nvCxnSpPr>
          <p:cNvPr id="7" name="直線コネクタ 6">
            <a:extLst>
              <a:ext uri="{FF2B5EF4-FFF2-40B4-BE49-F238E27FC236}">
                <a16:creationId xmlns:a16="http://schemas.microsoft.com/office/drawing/2014/main" id="{AC9C520A-589F-4903-9E82-EE79C0CE32FB}"/>
              </a:ext>
            </a:extLst>
          </p:cNvPr>
          <p:cNvCxnSpPr>
            <a:cxnSpLocks/>
          </p:cNvCxnSpPr>
          <p:nvPr userDrawn="1"/>
        </p:nvCxnSpPr>
        <p:spPr>
          <a:xfrm>
            <a:off x="0" y="624778"/>
            <a:ext cx="12192000" cy="24294"/>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098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マスターなし">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603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表紙（スタンダードver）">
    <p:spTree>
      <p:nvGrpSpPr>
        <p:cNvPr id="1" name=""/>
        <p:cNvGrpSpPr/>
        <p:nvPr/>
      </p:nvGrpSpPr>
      <p:grpSpPr>
        <a:xfrm>
          <a:off x="0" y="0"/>
          <a:ext cx="0" cy="0"/>
          <a:chOff x="0" y="0"/>
          <a:chExt cx="0" cy="0"/>
        </a:xfrm>
      </p:grpSpPr>
      <p:sp>
        <p:nvSpPr>
          <p:cNvPr id="8" name="テキスト プレースホルダー 11">
            <a:extLst>
              <a:ext uri="{FF2B5EF4-FFF2-40B4-BE49-F238E27FC236}">
                <a16:creationId xmlns:a16="http://schemas.microsoft.com/office/drawing/2014/main" id="{B3AF5130-8C52-4E64-8DA9-A6A433118209}"/>
              </a:ext>
            </a:extLst>
          </p:cNvPr>
          <p:cNvSpPr>
            <a:spLocks noGrp="1"/>
          </p:cNvSpPr>
          <p:nvPr>
            <p:ph type="body" sz="quarter" idx="11"/>
          </p:nvPr>
        </p:nvSpPr>
        <p:spPr>
          <a:xfrm>
            <a:off x="838199" y="4387325"/>
            <a:ext cx="10515600" cy="229280"/>
          </a:xfrm>
          <a:prstGeom prst="rect">
            <a:avLst/>
          </a:prstGeom>
        </p:spPr>
        <p:txBody>
          <a:bodyPr lIns="0" tIns="0" rIns="0" bIns="0"/>
          <a:lstStyle>
            <a:lvl1pPr marL="0" indent="0" algn="ctr">
              <a:buFontTx/>
              <a:buNone/>
              <a:defRPr sz="2000">
                <a:solidFill>
                  <a:schemeClr val="tx1">
                    <a:lumMod val="85000"/>
                    <a:lumOff val="15000"/>
                  </a:schemeClr>
                </a:solidFill>
                <a:latin typeface="メイリオ" panose="020B0604030504040204" pitchFamily="50" charset="-128"/>
                <a:ea typeface="メイリオ" panose="020B0604030504040204" pitchFamily="50" charset="-128"/>
              </a:defRPr>
            </a:lvl1pPr>
            <a:lvl2pPr>
              <a:defRPr sz="2000">
                <a:solidFill>
                  <a:schemeClr val="bg1"/>
                </a:solidFill>
                <a:latin typeface="メイリオ" panose="020B0604030504040204" pitchFamily="50" charset="-128"/>
                <a:ea typeface="メイリオ" panose="020B0604030504040204" pitchFamily="50" charset="-128"/>
              </a:defRPr>
            </a:lvl2pPr>
            <a:lvl3pPr>
              <a:defRPr sz="2000">
                <a:solidFill>
                  <a:schemeClr val="bg1"/>
                </a:solidFill>
                <a:latin typeface="メイリオ" panose="020B0604030504040204" pitchFamily="50" charset="-128"/>
                <a:ea typeface="メイリオ" panose="020B0604030504040204" pitchFamily="50" charset="-128"/>
              </a:defRPr>
            </a:lvl3pPr>
            <a:lvl4pPr>
              <a:defRPr sz="2000">
                <a:solidFill>
                  <a:schemeClr val="bg1"/>
                </a:solidFill>
                <a:latin typeface="メイリオ" panose="020B0604030504040204" pitchFamily="50" charset="-128"/>
                <a:ea typeface="メイリオ" panose="020B0604030504040204" pitchFamily="50" charset="-128"/>
              </a:defRPr>
            </a:lvl4pPr>
            <a:lvl5pPr>
              <a:defRPr sz="2000">
                <a:solidFill>
                  <a:schemeClr val="bg1"/>
                </a:solidFill>
                <a:latin typeface="メイリオ" panose="020B0604030504040204" pitchFamily="50" charset="-128"/>
                <a:ea typeface="メイリオ" panose="020B0604030504040204" pitchFamily="50" charset="-128"/>
              </a:defRPr>
            </a:lvl5pPr>
          </a:lstStyle>
          <a:p>
            <a:pPr lvl="0"/>
            <a:r>
              <a:rPr kumimoji="1" lang="ja-JP" altLang="en-US" dirty="0"/>
              <a:t>マスター テキストの書式設定</a:t>
            </a:r>
          </a:p>
        </p:txBody>
      </p:sp>
      <p:sp>
        <p:nvSpPr>
          <p:cNvPr id="9" name="テキスト プレースホルダー 11">
            <a:extLst>
              <a:ext uri="{FF2B5EF4-FFF2-40B4-BE49-F238E27FC236}">
                <a16:creationId xmlns:a16="http://schemas.microsoft.com/office/drawing/2014/main" id="{6B74C315-655A-4393-A27B-94AD4404B415}"/>
              </a:ext>
            </a:extLst>
          </p:cNvPr>
          <p:cNvSpPr>
            <a:spLocks noGrp="1"/>
          </p:cNvSpPr>
          <p:nvPr>
            <p:ph type="body" sz="quarter" idx="12"/>
          </p:nvPr>
        </p:nvSpPr>
        <p:spPr>
          <a:xfrm>
            <a:off x="838199" y="4783731"/>
            <a:ext cx="10515600" cy="368131"/>
          </a:xfrm>
          <a:prstGeom prst="rect">
            <a:avLst/>
          </a:prstGeom>
        </p:spPr>
        <p:txBody>
          <a:bodyPr lIns="0" tIns="0" rIns="0" bIns="0"/>
          <a:lstStyle>
            <a:lvl1pPr marL="0" indent="0" algn="ctr">
              <a:buFontTx/>
              <a:buNone/>
              <a:defRPr sz="2400">
                <a:solidFill>
                  <a:schemeClr val="tx1">
                    <a:lumMod val="85000"/>
                    <a:lumOff val="15000"/>
                  </a:schemeClr>
                </a:solidFill>
                <a:latin typeface="メイリオ" panose="020B0604030504040204" pitchFamily="50" charset="-128"/>
                <a:ea typeface="メイリオ" panose="020B0604030504040204" pitchFamily="50" charset="-128"/>
              </a:defRPr>
            </a:lvl1pPr>
            <a:lvl2pPr>
              <a:defRPr sz="2000">
                <a:solidFill>
                  <a:schemeClr val="bg1"/>
                </a:solidFill>
                <a:latin typeface="メイリオ" panose="020B0604030504040204" pitchFamily="50" charset="-128"/>
                <a:ea typeface="メイリオ" panose="020B0604030504040204" pitchFamily="50" charset="-128"/>
              </a:defRPr>
            </a:lvl2pPr>
            <a:lvl3pPr>
              <a:defRPr sz="2000">
                <a:solidFill>
                  <a:schemeClr val="bg1"/>
                </a:solidFill>
                <a:latin typeface="メイリオ" panose="020B0604030504040204" pitchFamily="50" charset="-128"/>
                <a:ea typeface="メイリオ" panose="020B0604030504040204" pitchFamily="50" charset="-128"/>
              </a:defRPr>
            </a:lvl3pPr>
            <a:lvl4pPr>
              <a:defRPr sz="2000">
                <a:solidFill>
                  <a:schemeClr val="bg1"/>
                </a:solidFill>
                <a:latin typeface="メイリオ" panose="020B0604030504040204" pitchFamily="50" charset="-128"/>
                <a:ea typeface="メイリオ" panose="020B0604030504040204" pitchFamily="50" charset="-128"/>
              </a:defRPr>
            </a:lvl4pPr>
            <a:lvl5pPr>
              <a:defRPr sz="2000">
                <a:solidFill>
                  <a:schemeClr val="bg1"/>
                </a:solidFill>
                <a:latin typeface="メイリオ" panose="020B0604030504040204" pitchFamily="50" charset="-128"/>
                <a:ea typeface="メイリオ" panose="020B0604030504040204" pitchFamily="50" charset="-128"/>
              </a:defRPr>
            </a:lvl5pPr>
          </a:lstStyle>
          <a:p>
            <a:pPr lvl="0"/>
            <a:r>
              <a:rPr kumimoji="1" lang="ja-JP" altLang="en-US" dirty="0"/>
              <a:t>マスター テキストの書式設定</a:t>
            </a:r>
          </a:p>
        </p:txBody>
      </p:sp>
      <p:sp>
        <p:nvSpPr>
          <p:cNvPr id="2" name="タイトル 1">
            <a:extLst>
              <a:ext uri="{FF2B5EF4-FFF2-40B4-BE49-F238E27FC236}">
                <a16:creationId xmlns:a16="http://schemas.microsoft.com/office/drawing/2014/main" id="{0A05F86A-AF97-4EA6-BA5A-1457EA44E3B4}"/>
              </a:ext>
            </a:extLst>
          </p:cNvPr>
          <p:cNvSpPr>
            <a:spLocks noGrp="1"/>
          </p:cNvSpPr>
          <p:nvPr>
            <p:ph type="title"/>
          </p:nvPr>
        </p:nvSpPr>
        <p:spPr>
          <a:xfrm>
            <a:off x="838199" y="2008014"/>
            <a:ext cx="10515600" cy="2025198"/>
          </a:xfrm>
          <a:prstGeom prst="rect">
            <a:avLst/>
          </a:prstGeom>
        </p:spPr>
        <p:txBody>
          <a:bodyPr lIns="0" tIns="0" rIns="0" bIns="0" anchor="ctr"/>
          <a:lstStyle>
            <a:lvl1pPr marL="0" algn="ctr">
              <a:lnSpc>
                <a:spcPct val="125000"/>
              </a:lnSpc>
              <a:spcBef>
                <a:spcPts val="1500"/>
              </a:spcBef>
              <a:defRPr sz="5400" b="1">
                <a:solidFill>
                  <a:schemeClr val="tx1">
                    <a:lumMod val="85000"/>
                    <a:lumOff val="15000"/>
                  </a:schemeClr>
                </a:solidFill>
                <a:latin typeface="メイリオ" panose="020B0604030504040204" pitchFamily="50" charset="-128"/>
                <a:ea typeface="メイリオ" panose="020B0604030504040204" pitchFamily="50" charset="-128"/>
              </a:defRPr>
            </a:lvl1pPr>
          </a:lstStyle>
          <a:p>
            <a:r>
              <a:rPr kumimoji="1" lang="ja-JP" altLang="en-US" dirty="0"/>
              <a:t>マスター タイトルの書式設定</a:t>
            </a:r>
          </a:p>
        </p:txBody>
      </p:sp>
    </p:spTree>
    <p:extLst>
      <p:ext uri="{BB962C8B-B14F-4D97-AF65-F5344CB8AC3E}">
        <p14:creationId xmlns:p14="http://schemas.microsoft.com/office/powerpoint/2010/main" val="3954293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マスターなし">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56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表紙（ブルー背景ver）">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32998E-DC45-45EA-B2E0-B65B3BEB84CB}"/>
              </a:ext>
            </a:extLst>
          </p:cNvPr>
          <p:cNvSpPr>
            <a:spLocks noGrp="1"/>
          </p:cNvSpPr>
          <p:nvPr>
            <p:ph type="title"/>
          </p:nvPr>
        </p:nvSpPr>
        <p:spPr>
          <a:xfrm>
            <a:off x="896630" y="1273652"/>
            <a:ext cx="10398739" cy="1728316"/>
          </a:xfrm>
          <a:prstGeom prst="rect">
            <a:avLst/>
          </a:prstGeom>
        </p:spPr>
        <p:txBody>
          <a:bodyPr lIns="0" tIns="0" rIns="0" bIns="0" anchor="ctr"/>
          <a:lstStyle>
            <a:lvl1pPr algn="ctr">
              <a:lnSpc>
                <a:spcPct val="125000"/>
              </a:lnSpc>
              <a:defRPr sz="5400" b="1">
                <a:solidFill>
                  <a:schemeClr val="bg1"/>
                </a:solidFill>
                <a:latin typeface="メイリオ" panose="020B0604030504040204" pitchFamily="50" charset="-128"/>
                <a:ea typeface="メイリオ" panose="020B0604030504040204" pitchFamily="50" charset="-128"/>
              </a:defRPr>
            </a:lvl1pPr>
          </a:lstStyle>
          <a:p>
            <a:r>
              <a:rPr kumimoji="1" lang="ja-JP" altLang="en-US" dirty="0"/>
              <a:t>マスター タイトルの書式設定</a:t>
            </a:r>
          </a:p>
        </p:txBody>
      </p:sp>
      <p:sp>
        <p:nvSpPr>
          <p:cNvPr id="12" name="テキスト プレースホルダー 11">
            <a:extLst>
              <a:ext uri="{FF2B5EF4-FFF2-40B4-BE49-F238E27FC236}">
                <a16:creationId xmlns:a16="http://schemas.microsoft.com/office/drawing/2014/main" id="{B477B966-EB77-41A5-98BE-693186006EA7}"/>
              </a:ext>
            </a:extLst>
          </p:cNvPr>
          <p:cNvSpPr>
            <a:spLocks noGrp="1"/>
          </p:cNvSpPr>
          <p:nvPr>
            <p:ph type="body" sz="quarter" idx="11"/>
          </p:nvPr>
        </p:nvSpPr>
        <p:spPr>
          <a:xfrm>
            <a:off x="896627" y="5092577"/>
            <a:ext cx="10398739" cy="230985"/>
          </a:xfrm>
          <a:prstGeom prst="rect">
            <a:avLst/>
          </a:prstGeom>
        </p:spPr>
        <p:txBody>
          <a:bodyPr lIns="0" tIns="0" rIns="0" bIns="0"/>
          <a:lstStyle>
            <a:lvl1pPr marL="0" indent="0" algn="ctr">
              <a:buFontTx/>
              <a:buNone/>
              <a:defRPr sz="2000">
                <a:solidFill>
                  <a:schemeClr val="bg1"/>
                </a:solidFill>
                <a:latin typeface="メイリオ" panose="020B0604030504040204" pitchFamily="50" charset="-128"/>
                <a:ea typeface="メイリオ" panose="020B0604030504040204" pitchFamily="50" charset="-128"/>
              </a:defRPr>
            </a:lvl1pPr>
            <a:lvl2pPr>
              <a:defRPr sz="2000">
                <a:solidFill>
                  <a:schemeClr val="bg1"/>
                </a:solidFill>
                <a:latin typeface="メイリオ" panose="020B0604030504040204" pitchFamily="50" charset="-128"/>
                <a:ea typeface="メイリオ" panose="020B0604030504040204" pitchFamily="50" charset="-128"/>
              </a:defRPr>
            </a:lvl2pPr>
            <a:lvl3pPr>
              <a:defRPr sz="2000">
                <a:solidFill>
                  <a:schemeClr val="bg1"/>
                </a:solidFill>
                <a:latin typeface="メイリオ" panose="020B0604030504040204" pitchFamily="50" charset="-128"/>
                <a:ea typeface="メイリオ" panose="020B0604030504040204" pitchFamily="50" charset="-128"/>
              </a:defRPr>
            </a:lvl3pPr>
            <a:lvl4pPr>
              <a:defRPr sz="2000">
                <a:solidFill>
                  <a:schemeClr val="bg1"/>
                </a:solidFill>
                <a:latin typeface="メイリオ" panose="020B0604030504040204" pitchFamily="50" charset="-128"/>
                <a:ea typeface="メイリオ" panose="020B0604030504040204" pitchFamily="50" charset="-128"/>
              </a:defRPr>
            </a:lvl4pPr>
            <a:lvl5pPr>
              <a:defRPr sz="2000">
                <a:solidFill>
                  <a:schemeClr val="bg1"/>
                </a:solidFill>
                <a:latin typeface="メイリオ" panose="020B0604030504040204" pitchFamily="50" charset="-128"/>
                <a:ea typeface="メイリオ" panose="020B0604030504040204" pitchFamily="50" charset="-128"/>
              </a:defRPr>
            </a:lvl5pPr>
          </a:lstStyle>
          <a:p>
            <a:pPr lvl="0"/>
            <a:r>
              <a:rPr kumimoji="1" lang="ja-JP" altLang="en-US" dirty="0"/>
              <a:t>マスター テキストの書式設定</a:t>
            </a:r>
          </a:p>
        </p:txBody>
      </p:sp>
      <p:sp>
        <p:nvSpPr>
          <p:cNvPr id="13" name="テキスト プレースホルダー 11">
            <a:extLst>
              <a:ext uri="{FF2B5EF4-FFF2-40B4-BE49-F238E27FC236}">
                <a16:creationId xmlns:a16="http://schemas.microsoft.com/office/drawing/2014/main" id="{1DFA2A8A-94CB-4B24-A138-553C4A1173B3}"/>
              </a:ext>
            </a:extLst>
          </p:cNvPr>
          <p:cNvSpPr>
            <a:spLocks noGrp="1"/>
          </p:cNvSpPr>
          <p:nvPr>
            <p:ph type="body" sz="quarter" idx="12"/>
          </p:nvPr>
        </p:nvSpPr>
        <p:spPr>
          <a:xfrm>
            <a:off x="896627" y="5527539"/>
            <a:ext cx="10398739" cy="320675"/>
          </a:xfrm>
          <a:prstGeom prst="rect">
            <a:avLst/>
          </a:prstGeom>
        </p:spPr>
        <p:txBody>
          <a:bodyPr lIns="0" tIns="0" rIns="0" bIns="0"/>
          <a:lstStyle>
            <a:lvl1pPr marL="0" indent="0" algn="ctr">
              <a:buFontTx/>
              <a:buNone/>
              <a:defRPr sz="2400">
                <a:solidFill>
                  <a:schemeClr val="bg1"/>
                </a:solidFill>
                <a:latin typeface="メイリオ" panose="020B0604030504040204" pitchFamily="50" charset="-128"/>
                <a:ea typeface="メイリオ" panose="020B0604030504040204" pitchFamily="50" charset="-128"/>
              </a:defRPr>
            </a:lvl1pPr>
            <a:lvl2pPr>
              <a:defRPr sz="2000">
                <a:solidFill>
                  <a:schemeClr val="bg1"/>
                </a:solidFill>
                <a:latin typeface="メイリオ" panose="020B0604030504040204" pitchFamily="50" charset="-128"/>
                <a:ea typeface="メイリオ" panose="020B0604030504040204" pitchFamily="50" charset="-128"/>
              </a:defRPr>
            </a:lvl2pPr>
            <a:lvl3pPr>
              <a:defRPr sz="2000">
                <a:solidFill>
                  <a:schemeClr val="bg1"/>
                </a:solidFill>
                <a:latin typeface="メイリオ" panose="020B0604030504040204" pitchFamily="50" charset="-128"/>
                <a:ea typeface="メイリオ" panose="020B0604030504040204" pitchFamily="50" charset="-128"/>
              </a:defRPr>
            </a:lvl3pPr>
            <a:lvl4pPr>
              <a:defRPr sz="2000">
                <a:solidFill>
                  <a:schemeClr val="bg1"/>
                </a:solidFill>
                <a:latin typeface="メイリオ" panose="020B0604030504040204" pitchFamily="50" charset="-128"/>
                <a:ea typeface="メイリオ" panose="020B0604030504040204" pitchFamily="50" charset="-128"/>
              </a:defRPr>
            </a:lvl4pPr>
            <a:lvl5pPr>
              <a:defRPr sz="2000">
                <a:solidFill>
                  <a:schemeClr val="bg1"/>
                </a:solidFill>
                <a:latin typeface="メイリオ" panose="020B0604030504040204" pitchFamily="50" charset="-128"/>
                <a:ea typeface="メイリオ" panose="020B0604030504040204" pitchFamily="50" charset="-128"/>
              </a:defRPr>
            </a:lvl5pPr>
          </a:lstStyle>
          <a:p>
            <a:pPr lvl="0"/>
            <a:r>
              <a:rPr kumimoji="1" lang="ja-JP" altLang="en-US" dirty="0"/>
              <a:t>マスター テキストの書式設定</a:t>
            </a:r>
          </a:p>
        </p:txBody>
      </p:sp>
      <p:sp>
        <p:nvSpPr>
          <p:cNvPr id="5" name="正方形/長方形 4">
            <a:extLst>
              <a:ext uri="{FF2B5EF4-FFF2-40B4-BE49-F238E27FC236}">
                <a16:creationId xmlns:a16="http://schemas.microsoft.com/office/drawing/2014/main" id="{1E514588-2E7A-4E20-B700-CD56BBE2F88E}"/>
              </a:ext>
            </a:extLst>
          </p:cNvPr>
          <p:cNvSpPr/>
          <p:nvPr userDrawn="1"/>
        </p:nvSpPr>
        <p:spPr>
          <a:xfrm>
            <a:off x="0" y="3466107"/>
            <a:ext cx="12192000" cy="1117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2">
                  <a:lumMod val="75000"/>
                </a:schemeClr>
              </a:solidFill>
            </a:endParaRPr>
          </a:p>
        </p:txBody>
      </p:sp>
      <p:pic>
        <p:nvPicPr>
          <p:cNvPr id="6" name="グラフィックス 5">
            <a:extLst>
              <a:ext uri="{FF2B5EF4-FFF2-40B4-BE49-F238E27FC236}">
                <a16:creationId xmlns:a16="http://schemas.microsoft.com/office/drawing/2014/main" id="{75A63B62-6C8D-4AF1-8553-CFB287EA8F0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478951" y="3778851"/>
            <a:ext cx="5234094" cy="470037"/>
          </a:xfrm>
          <a:prstGeom prst="rect">
            <a:avLst/>
          </a:prstGeom>
        </p:spPr>
      </p:pic>
    </p:spTree>
    <p:extLst>
      <p:ext uri="{BB962C8B-B14F-4D97-AF65-F5344CB8AC3E}">
        <p14:creationId xmlns:p14="http://schemas.microsoft.com/office/powerpoint/2010/main" val="352288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マスターなし">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33208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ext Box 7">
            <a:extLst>
              <a:ext uri="{FF2B5EF4-FFF2-40B4-BE49-F238E27FC236}">
                <a16:creationId xmlns:a16="http://schemas.microsoft.com/office/drawing/2014/main" id="{4FBED736-E47D-4652-B28B-0D496D605426}"/>
              </a:ext>
            </a:extLst>
          </p:cNvPr>
          <p:cNvSpPr txBox="1">
            <a:spLocks noChangeArrowheads="1"/>
          </p:cNvSpPr>
          <p:nvPr userDrawn="1"/>
        </p:nvSpPr>
        <p:spPr bwMode="auto">
          <a:xfrm>
            <a:off x="11319944" y="6433527"/>
            <a:ext cx="623125" cy="338554"/>
          </a:xfrm>
          <a:prstGeom prst="rect">
            <a:avLst/>
          </a:prstGeom>
          <a:noFill/>
          <a:ln>
            <a:noFill/>
          </a:ln>
        </p:spPr>
        <p:txBody>
          <a:bodyPr wrap="square">
            <a:spAutoFit/>
          </a:bodyPr>
          <a:lstStyle>
            <a:lvl1pPr eaLnBrk="0" hangingPunct="0">
              <a:defRPr kumimoji="1" b="1">
                <a:solidFill>
                  <a:schemeClr val="tx1"/>
                </a:solidFill>
                <a:latin typeface="Arial" charset="0"/>
                <a:ea typeface="A-OTF 新ゴ Pro H" pitchFamily="34" charset="-128"/>
              </a:defRPr>
            </a:lvl1pPr>
            <a:lvl2pPr marL="742950" indent="-285750" eaLnBrk="0" hangingPunct="0">
              <a:defRPr kumimoji="1" b="1">
                <a:solidFill>
                  <a:schemeClr val="tx1"/>
                </a:solidFill>
                <a:latin typeface="Arial" charset="0"/>
                <a:ea typeface="A-OTF 新ゴ Pro H" pitchFamily="34" charset="-128"/>
              </a:defRPr>
            </a:lvl2pPr>
            <a:lvl3pPr marL="1143000" indent="-228600" eaLnBrk="0" hangingPunct="0">
              <a:defRPr kumimoji="1" b="1">
                <a:solidFill>
                  <a:schemeClr val="tx1"/>
                </a:solidFill>
                <a:latin typeface="Arial" charset="0"/>
                <a:ea typeface="A-OTF 新ゴ Pro H" pitchFamily="34" charset="-128"/>
              </a:defRPr>
            </a:lvl3pPr>
            <a:lvl4pPr marL="1600200" indent="-228600" eaLnBrk="0" hangingPunct="0">
              <a:defRPr kumimoji="1" b="1">
                <a:solidFill>
                  <a:schemeClr val="tx1"/>
                </a:solidFill>
                <a:latin typeface="Arial" charset="0"/>
                <a:ea typeface="A-OTF 新ゴ Pro H" pitchFamily="34" charset="-128"/>
              </a:defRPr>
            </a:lvl4pPr>
            <a:lvl5pPr marL="2057400" indent="-228600" eaLnBrk="0" hangingPunct="0">
              <a:defRPr kumimoji="1" b="1">
                <a:solidFill>
                  <a:schemeClr val="tx1"/>
                </a:solidFill>
                <a:latin typeface="Arial" charset="0"/>
                <a:ea typeface="A-OTF 新ゴ Pro H" pitchFamily="34" charset="-128"/>
              </a:defRPr>
            </a:lvl5pPr>
            <a:lvl6pPr marL="2514600" indent="-228600" algn="ctr" eaLnBrk="0" fontAlgn="base" hangingPunct="0">
              <a:spcBef>
                <a:spcPct val="0"/>
              </a:spcBef>
              <a:spcAft>
                <a:spcPct val="0"/>
              </a:spcAft>
              <a:defRPr kumimoji="1" b="1">
                <a:solidFill>
                  <a:schemeClr val="tx1"/>
                </a:solidFill>
                <a:latin typeface="Arial" charset="0"/>
                <a:ea typeface="A-OTF 新ゴ Pro H" pitchFamily="34" charset="-128"/>
              </a:defRPr>
            </a:lvl6pPr>
            <a:lvl7pPr marL="2971800" indent="-228600" algn="ctr" eaLnBrk="0" fontAlgn="base" hangingPunct="0">
              <a:spcBef>
                <a:spcPct val="0"/>
              </a:spcBef>
              <a:spcAft>
                <a:spcPct val="0"/>
              </a:spcAft>
              <a:defRPr kumimoji="1" b="1">
                <a:solidFill>
                  <a:schemeClr val="tx1"/>
                </a:solidFill>
                <a:latin typeface="Arial" charset="0"/>
                <a:ea typeface="A-OTF 新ゴ Pro H" pitchFamily="34" charset="-128"/>
              </a:defRPr>
            </a:lvl7pPr>
            <a:lvl8pPr marL="3429000" indent="-228600" algn="ctr" eaLnBrk="0" fontAlgn="base" hangingPunct="0">
              <a:spcBef>
                <a:spcPct val="0"/>
              </a:spcBef>
              <a:spcAft>
                <a:spcPct val="0"/>
              </a:spcAft>
              <a:defRPr kumimoji="1" b="1">
                <a:solidFill>
                  <a:schemeClr val="tx1"/>
                </a:solidFill>
                <a:latin typeface="Arial" charset="0"/>
                <a:ea typeface="A-OTF 新ゴ Pro H" pitchFamily="34" charset="-128"/>
              </a:defRPr>
            </a:lvl8pPr>
            <a:lvl9pPr marL="3886200" indent="-228600" algn="ctr" eaLnBrk="0" fontAlgn="base" hangingPunct="0">
              <a:spcBef>
                <a:spcPct val="0"/>
              </a:spcBef>
              <a:spcAft>
                <a:spcPct val="0"/>
              </a:spcAft>
              <a:defRPr kumimoji="1" b="1">
                <a:solidFill>
                  <a:schemeClr val="tx1"/>
                </a:solidFill>
                <a:latin typeface="Arial" charset="0"/>
                <a:ea typeface="A-OTF 新ゴ Pro H" pitchFamily="34" charset="-128"/>
              </a:defRPr>
            </a:lvl9pPr>
          </a:lstStyle>
          <a:p>
            <a:pPr algn="r" eaLnBrk="1" hangingPunct="1">
              <a:defRPr/>
            </a:pPr>
            <a:fld id="{2C0FA501-EA59-4F45-8F0E-F0E03C6CBC93}" type="slidenum">
              <a:rPr lang="ja-JP" altLang="en-US" sz="1600" b="0" smtClean="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rPr>
              <a:pPr algn="r" eaLnBrk="1" hangingPunct="1">
                <a:defRPr/>
              </a:pPr>
              <a:t>‹#›</a:t>
            </a:fld>
            <a:endParaRPr lang="en-US" altLang="ja-JP" sz="1600" b="0" dirty="0">
              <a:solidFill>
                <a:schemeClr val="bg1">
                  <a:lumMod val="50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a:extLst>
              <a:ext uri="{FF2B5EF4-FFF2-40B4-BE49-F238E27FC236}">
                <a16:creationId xmlns:a16="http://schemas.microsoft.com/office/drawing/2014/main" id="{97E2EA36-547C-45F1-9D3D-D74CF11F59CF}"/>
              </a:ext>
            </a:extLst>
          </p:cNvPr>
          <p:cNvSpPr txBox="1"/>
          <p:nvPr userDrawn="1"/>
        </p:nvSpPr>
        <p:spPr>
          <a:xfrm>
            <a:off x="344181" y="6516314"/>
            <a:ext cx="2923877" cy="138499"/>
          </a:xfrm>
          <a:prstGeom prst="rect">
            <a:avLst/>
          </a:prstGeom>
          <a:noFill/>
        </p:spPr>
        <p:txBody>
          <a:bodyPr wrap="none" lIns="0" tIns="0" rIns="0" bIns="0" rtlCol="0">
            <a:spAutoFit/>
          </a:bodyPr>
          <a:lstStyle/>
          <a:p>
            <a:r>
              <a:rPr lang="en-US" altLang="ja-JP" sz="900" b="0" dirty="0">
                <a:solidFill>
                  <a:schemeClr val="bg1">
                    <a:lumMod val="50000"/>
                  </a:schemeClr>
                </a:solidFill>
                <a:latin typeface="メイリオ" panose="020B0604030504040204" pitchFamily="50" charset="-128"/>
                <a:ea typeface="メイリオ" panose="020B0604030504040204" pitchFamily="50" charset="-128"/>
              </a:rPr>
              <a:t>Copyright © GMO Internet Inc. All Rights Reserved.</a:t>
            </a:r>
            <a:endParaRPr kumimoji="1" lang="ja-JP" altLang="en-US" sz="900" b="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F8B78E6F-2E21-4955-A12C-B90E9CB3C69B}"/>
              </a:ext>
            </a:extLst>
          </p:cNvPr>
          <p:cNvSpPr txBox="1"/>
          <p:nvPr userDrawn="1"/>
        </p:nvSpPr>
        <p:spPr>
          <a:xfrm>
            <a:off x="9923299" y="6516314"/>
            <a:ext cx="1415451" cy="184666"/>
          </a:xfrm>
          <a:prstGeom prst="rect">
            <a:avLst/>
          </a:prstGeom>
          <a:noFill/>
        </p:spPr>
        <p:txBody>
          <a:bodyPr wrap="none" lIns="0" tIns="0" rIns="0" bIns="0" rtlCol="0">
            <a:spAutoFit/>
          </a:bodyPr>
          <a:lstStyle/>
          <a:p>
            <a:pPr algn="r"/>
            <a:r>
              <a:rPr lang="en-US" altLang="ja-JP" sz="1200" b="1" spc="100" baseline="0" dirty="0">
                <a:solidFill>
                  <a:srgbClr val="D62825"/>
                </a:solidFill>
                <a:latin typeface="メイリオ" panose="020B0604030504040204" pitchFamily="50" charset="-128"/>
                <a:ea typeface="メイリオ" panose="020B0604030504040204" pitchFamily="50" charset="-128"/>
              </a:rPr>
              <a:t>CONFIDENTIAL</a:t>
            </a:r>
            <a:endParaRPr kumimoji="1" lang="ja-JP" altLang="en-US" sz="1200" b="1" spc="100" baseline="0" dirty="0">
              <a:solidFill>
                <a:srgbClr val="D62825"/>
              </a:solidFill>
              <a:latin typeface="メイリオ" panose="020B0604030504040204" pitchFamily="50" charset="-128"/>
              <a:ea typeface="メイリオ" panose="020B0604030504040204" pitchFamily="50" charset="-128"/>
            </a:endParaRPr>
          </a:p>
        </p:txBody>
      </p:sp>
      <p:pic>
        <p:nvPicPr>
          <p:cNvPr id="6" name="グラフィックス 5">
            <a:extLst>
              <a:ext uri="{FF2B5EF4-FFF2-40B4-BE49-F238E27FC236}">
                <a16:creationId xmlns:a16="http://schemas.microsoft.com/office/drawing/2014/main" id="{3406F19E-3C00-4D1D-9BF7-197FBE3C206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259541" y="286387"/>
            <a:ext cx="1588278" cy="142831"/>
          </a:xfrm>
          <a:prstGeom prst="rect">
            <a:avLst/>
          </a:prstGeom>
        </p:spPr>
      </p:pic>
    </p:spTree>
    <p:extLst>
      <p:ext uri="{BB962C8B-B14F-4D97-AF65-F5344CB8AC3E}">
        <p14:creationId xmlns:p14="http://schemas.microsoft.com/office/powerpoint/2010/main" val="4003605323"/>
      </p:ext>
    </p:extLst>
  </p:cSld>
  <p:clrMap bg1="lt1" tx1="dk1" bg2="lt2" tx2="dk2" accent1="accent1" accent2="accent2" accent3="accent3" accent4="accent4" accent5="accent5" accent6="accent6" hlink="hlink" folHlink="folHlink"/>
  <p:sldLayoutIdLst>
    <p:sldLayoutId id="2147507114" r:id="rId1"/>
    <p:sldLayoutId id="2147507117" r:id="rId2"/>
  </p:sldLayoutIdLst>
  <p:txStyles>
    <p:titleStyle>
      <a:lvl1pPr algn="l" defTabSz="914400" rtl="0" eaLnBrk="1" latinLnBrk="0" hangingPunct="1">
        <a:lnSpc>
          <a:spcPct val="90000"/>
        </a:lnSpc>
        <a:spcBef>
          <a:spcPct val="0"/>
        </a:spcBef>
        <a:buNone/>
        <a:defRPr kumimoji="1" sz="2800" b="1" kern="1200">
          <a:solidFill>
            <a:srgbClr val="005BAC"/>
          </a:solidFill>
          <a:latin typeface="メイリオ" panose="020B0604030504040204" pitchFamily="50" charset="-128"/>
          <a:ea typeface="メイリオ"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1E27AE85-D93D-450D-A5B0-1498D5509BF8}"/>
              </a:ext>
            </a:extLst>
          </p:cNvPr>
          <p:cNvSpPr txBox="1"/>
          <p:nvPr userDrawn="1"/>
        </p:nvSpPr>
        <p:spPr>
          <a:xfrm>
            <a:off x="344181" y="6516314"/>
            <a:ext cx="2923877" cy="138499"/>
          </a:xfrm>
          <a:prstGeom prst="rect">
            <a:avLst/>
          </a:prstGeom>
          <a:noFill/>
        </p:spPr>
        <p:txBody>
          <a:bodyPr wrap="none" lIns="0" tIns="0" rIns="0" bIns="0" rtlCol="0">
            <a:spAutoFit/>
          </a:bodyPr>
          <a:lstStyle/>
          <a:p>
            <a:r>
              <a:rPr lang="en-US" altLang="ja-JP" sz="900" b="0" dirty="0">
                <a:solidFill>
                  <a:schemeClr val="bg1">
                    <a:lumMod val="50000"/>
                  </a:schemeClr>
                </a:solidFill>
                <a:latin typeface="メイリオ" panose="020B0604030504040204" pitchFamily="50" charset="-128"/>
                <a:ea typeface="メイリオ" panose="020B0604030504040204" pitchFamily="50" charset="-128"/>
              </a:rPr>
              <a:t>Copyright © GMO Internet Inc. All Rights Reserved.</a:t>
            </a:r>
            <a:endParaRPr kumimoji="1" lang="ja-JP" altLang="en-US" sz="900" b="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0DE40002-50D6-432E-8091-E3A85B5B1F75}"/>
              </a:ext>
            </a:extLst>
          </p:cNvPr>
          <p:cNvSpPr txBox="1"/>
          <p:nvPr userDrawn="1"/>
        </p:nvSpPr>
        <p:spPr>
          <a:xfrm>
            <a:off x="10549510" y="6516314"/>
            <a:ext cx="1415451" cy="184666"/>
          </a:xfrm>
          <a:prstGeom prst="rect">
            <a:avLst/>
          </a:prstGeom>
          <a:noFill/>
        </p:spPr>
        <p:txBody>
          <a:bodyPr wrap="none" lIns="0" tIns="0" rIns="0" bIns="0" rtlCol="0">
            <a:spAutoFit/>
          </a:bodyPr>
          <a:lstStyle/>
          <a:p>
            <a:pPr algn="r"/>
            <a:r>
              <a:rPr lang="en-US" altLang="ja-JP" sz="1200" b="1" spc="100" baseline="0" dirty="0">
                <a:solidFill>
                  <a:srgbClr val="D62825"/>
                </a:solidFill>
                <a:latin typeface="メイリオ" panose="020B0604030504040204" pitchFamily="50" charset="-128"/>
                <a:ea typeface="メイリオ" panose="020B0604030504040204" pitchFamily="50" charset="-128"/>
              </a:rPr>
              <a:t>CONFIDENTIAL</a:t>
            </a:r>
            <a:endParaRPr kumimoji="1" lang="ja-JP" altLang="en-US" sz="1200" b="1" spc="100" baseline="0" dirty="0">
              <a:solidFill>
                <a:srgbClr val="D62825"/>
              </a:solidFill>
              <a:latin typeface="メイリオ" panose="020B0604030504040204" pitchFamily="50" charset="-128"/>
              <a:ea typeface="メイリオ" panose="020B0604030504040204" pitchFamily="50" charset="-128"/>
            </a:endParaRPr>
          </a:p>
        </p:txBody>
      </p:sp>
      <p:pic>
        <p:nvPicPr>
          <p:cNvPr id="7" name="グラフィックス 6">
            <a:extLst>
              <a:ext uri="{FF2B5EF4-FFF2-40B4-BE49-F238E27FC236}">
                <a16:creationId xmlns:a16="http://schemas.microsoft.com/office/drawing/2014/main" id="{642B00EC-7FCC-4832-B623-CED70B9E5B08}"/>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0259541" y="286387"/>
            <a:ext cx="1588278" cy="142831"/>
          </a:xfrm>
          <a:prstGeom prst="rect">
            <a:avLst/>
          </a:prstGeom>
        </p:spPr>
      </p:pic>
    </p:spTree>
    <p:extLst>
      <p:ext uri="{BB962C8B-B14F-4D97-AF65-F5344CB8AC3E}">
        <p14:creationId xmlns:p14="http://schemas.microsoft.com/office/powerpoint/2010/main" val="2016812898"/>
      </p:ext>
    </p:extLst>
  </p:cSld>
  <p:clrMap bg1="lt1" tx1="dk1" bg2="lt2" tx2="dk2" accent1="accent1" accent2="accent2" accent3="accent3" accent4="accent4" accent5="accent5" accent6="accent6" hlink="hlink" folHlink="folHlink"/>
  <p:sldLayoutIdLst>
    <p:sldLayoutId id="2147507120" r:id="rId1"/>
    <p:sldLayoutId id="2147507109" r:id="rId2"/>
    <p:sldLayoutId id="2147507123"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5089824"/>
      </p:ext>
    </p:extLst>
  </p:cSld>
  <p:clrMap bg1="lt1" tx1="dk1" bg2="lt2" tx2="dk2" accent1="accent1" accent2="accent2" accent3="accent3" accent4="accent4" accent5="accent5" accent6="accent6" hlink="hlink" folHlink="folHlink"/>
  <p:sldLayoutIdLst>
    <p:sldLayoutId id="2147507119"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0253DBF-3BD7-464C-8F3C-61EEBF4FED44}"/>
              </a:ext>
            </a:extLst>
          </p:cNvPr>
          <p:cNvPicPr>
            <a:picLocks noChangeAspect="1" noChangeArrowheads="1"/>
          </p:cNvPicPr>
          <p:nvPr userDrawn="1"/>
        </p:nvPicPr>
        <p:blipFill>
          <a:blip r:embed="rId4"/>
          <a:srcRect/>
          <a:stretch>
            <a:fillRect/>
          </a:stretch>
        </p:blipFill>
        <p:spPr bwMode="auto">
          <a:xfrm>
            <a:off x="0" y="0"/>
            <a:ext cx="12192001" cy="6858000"/>
          </a:xfrm>
          <a:prstGeom prst="rect">
            <a:avLst/>
          </a:prstGeom>
          <a:noFill/>
          <a:ln w="9525">
            <a:noFill/>
            <a:miter lim="800000"/>
            <a:headEnd/>
            <a:tailEnd/>
          </a:ln>
          <a:effectLst/>
        </p:spPr>
      </p:pic>
      <p:sp>
        <p:nvSpPr>
          <p:cNvPr id="5" name="テキスト ボックス 4">
            <a:extLst>
              <a:ext uri="{FF2B5EF4-FFF2-40B4-BE49-F238E27FC236}">
                <a16:creationId xmlns:a16="http://schemas.microsoft.com/office/drawing/2014/main" id="{1AD0033B-9B59-4E8D-892E-BA84AA7A6F3E}"/>
              </a:ext>
            </a:extLst>
          </p:cNvPr>
          <p:cNvSpPr txBox="1"/>
          <p:nvPr userDrawn="1"/>
        </p:nvSpPr>
        <p:spPr>
          <a:xfrm>
            <a:off x="344181" y="6525574"/>
            <a:ext cx="2923877" cy="138499"/>
          </a:xfrm>
          <a:prstGeom prst="rect">
            <a:avLst/>
          </a:prstGeom>
          <a:noFill/>
        </p:spPr>
        <p:txBody>
          <a:bodyPr wrap="none" lIns="0" tIns="0" rIns="0" bIns="0" rtlCol="0">
            <a:spAutoFit/>
          </a:bodyPr>
          <a:lstStyle/>
          <a:p>
            <a:r>
              <a:rPr lang="en-US" altLang="ja-JP" sz="900" b="0" dirty="0">
                <a:solidFill>
                  <a:schemeClr val="bg1"/>
                </a:solidFill>
                <a:latin typeface="メイリオ" panose="020B0604030504040204" pitchFamily="50" charset="-128"/>
                <a:ea typeface="メイリオ" panose="020B0604030504040204" pitchFamily="50" charset="-128"/>
              </a:rPr>
              <a:t>Copyright © GMO Internet Inc. All Rights Reserved.</a:t>
            </a:r>
            <a:endParaRPr kumimoji="1" lang="ja-JP" altLang="en-US" sz="900" b="0" dirty="0">
              <a:solidFill>
                <a:schemeClr val="bg1"/>
              </a:solidFill>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7134DC57-586E-4CCE-A572-2392AE4FBAB1}"/>
              </a:ext>
            </a:extLst>
          </p:cNvPr>
          <p:cNvSpPr txBox="1"/>
          <p:nvPr userDrawn="1"/>
        </p:nvSpPr>
        <p:spPr>
          <a:xfrm>
            <a:off x="10549509" y="6502491"/>
            <a:ext cx="1415451" cy="184666"/>
          </a:xfrm>
          <a:prstGeom prst="rect">
            <a:avLst/>
          </a:prstGeom>
          <a:noFill/>
        </p:spPr>
        <p:txBody>
          <a:bodyPr wrap="none" lIns="0" tIns="0" rIns="0" bIns="0" rtlCol="0">
            <a:spAutoFit/>
          </a:bodyPr>
          <a:lstStyle/>
          <a:p>
            <a:pPr algn="r"/>
            <a:r>
              <a:rPr lang="en-US" altLang="ja-JP" sz="1200" b="1" spc="100" baseline="0" dirty="0">
                <a:solidFill>
                  <a:schemeClr val="bg1"/>
                </a:solidFill>
                <a:latin typeface="メイリオ" panose="020B0604030504040204" pitchFamily="50" charset="-128"/>
                <a:ea typeface="メイリオ" panose="020B0604030504040204" pitchFamily="50" charset="-128"/>
              </a:rPr>
              <a:t>CONFIDENTIAL</a:t>
            </a:r>
            <a:endParaRPr kumimoji="1" lang="ja-JP" altLang="en-US" sz="1200" b="1" spc="100" baseline="0"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47320861"/>
      </p:ext>
    </p:extLst>
  </p:cSld>
  <p:clrMap bg1="lt1" tx1="dk1" bg2="lt2" tx2="dk2" accent1="accent1" accent2="accent2" accent3="accent3" accent4="accent4" accent5="accent5" accent6="accent6" hlink="hlink" folHlink="folHlink"/>
  <p:sldLayoutIdLst>
    <p:sldLayoutId id="2147507126" r:id="rId1"/>
    <p:sldLayoutId id="2147507127"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13.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hyperlink" Target="https://commons.wikimedia.org/wiki/File:Server-multiple.svg"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hub.docker.com/_/php"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localhost:8090/" TargetMode="External"/><Relationship Id="rId2" Type="http://schemas.openxmlformats.org/officeDocument/2006/relationships/hyperlink" Target="https://hub.docker.com/_/php"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7AEF95-F4D1-6E4F-904E-3E1A576C1A01}"/>
              </a:ext>
            </a:extLst>
          </p:cNvPr>
          <p:cNvSpPr>
            <a:spLocks noGrp="1"/>
          </p:cNvSpPr>
          <p:nvPr>
            <p:ph type="title"/>
          </p:nvPr>
        </p:nvSpPr>
        <p:spPr/>
        <p:txBody>
          <a:bodyPr/>
          <a:lstStyle/>
          <a:p>
            <a:r>
              <a:rPr kumimoji="1" lang="ja-JP" altLang="en-US"/>
              <a:t>フロントの人が知っておくべき</a:t>
            </a:r>
            <a:br>
              <a:rPr kumimoji="1" lang="en-US" altLang="ja-JP" dirty="0"/>
            </a:br>
            <a:r>
              <a:rPr kumimoji="1" lang="ja-JP" altLang="en-US"/>
              <a:t>コンテナ技術</a:t>
            </a:r>
          </a:p>
        </p:txBody>
      </p:sp>
      <p:sp>
        <p:nvSpPr>
          <p:cNvPr id="3" name="テキスト プレースホルダー 2">
            <a:extLst>
              <a:ext uri="{FF2B5EF4-FFF2-40B4-BE49-F238E27FC236}">
                <a16:creationId xmlns:a16="http://schemas.microsoft.com/office/drawing/2014/main" id="{BD4615F4-F1A4-9A47-94F2-C2D3698AF15E}"/>
              </a:ext>
            </a:extLst>
          </p:cNvPr>
          <p:cNvSpPr>
            <a:spLocks noGrp="1"/>
          </p:cNvSpPr>
          <p:nvPr>
            <p:ph type="body" sz="quarter" idx="11"/>
          </p:nvPr>
        </p:nvSpPr>
        <p:spPr/>
        <p:txBody>
          <a:bodyPr/>
          <a:lstStyle/>
          <a:p>
            <a:r>
              <a:rPr kumimoji="1" lang="en-US" altLang="ja-JP" dirty="0"/>
              <a:t>GMO</a:t>
            </a:r>
            <a:r>
              <a:rPr kumimoji="1" lang="ja-JP" altLang="en-US"/>
              <a:t>インターネット </a:t>
            </a:r>
            <a:r>
              <a:rPr kumimoji="1" lang="en-US" altLang="ja-JP" dirty="0"/>
              <a:t>Web</a:t>
            </a:r>
            <a:r>
              <a:rPr kumimoji="1" lang="ja-JP" altLang="en-US"/>
              <a:t>プロモーション研究室</a:t>
            </a:r>
          </a:p>
        </p:txBody>
      </p:sp>
      <p:sp>
        <p:nvSpPr>
          <p:cNvPr id="4" name="テキスト プレースホルダー 3">
            <a:extLst>
              <a:ext uri="{FF2B5EF4-FFF2-40B4-BE49-F238E27FC236}">
                <a16:creationId xmlns:a16="http://schemas.microsoft.com/office/drawing/2014/main" id="{29810AB6-F22F-F14A-8835-B20CFC5CA2FE}"/>
              </a:ext>
            </a:extLst>
          </p:cNvPr>
          <p:cNvSpPr>
            <a:spLocks noGrp="1"/>
          </p:cNvSpPr>
          <p:nvPr>
            <p:ph type="body" sz="quarter" idx="12"/>
          </p:nvPr>
        </p:nvSpPr>
        <p:spPr/>
        <p:txBody>
          <a:bodyPr/>
          <a:lstStyle/>
          <a:p>
            <a:r>
              <a:rPr kumimoji="1" lang="ja-JP" altLang="en-US"/>
              <a:t>斉藤弘信</a:t>
            </a:r>
          </a:p>
        </p:txBody>
      </p:sp>
    </p:spTree>
    <p:extLst>
      <p:ext uri="{BB962C8B-B14F-4D97-AF65-F5344CB8AC3E}">
        <p14:creationId xmlns:p14="http://schemas.microsoft.com/office/powerpoint/2010/main" val="3729512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ADC07195-A372-504A-9B21-A79B0B537A07}"/>
              </a:ext>
            </a:extLst>
          </p:cNvPr>
          <p:cNvSpPr>
            <a:spLocks noGrp="1"/>
          </p:cNvSpPr>
          <p:nvPr>
            <p:ph type="title"/>
          </p:nvPr>
        </p:nvSpPr>
        <p:spPr/>
        <p:txBody>
          <a:bodyPr/>
          <a:lstStyle/>
          <a:p>
            <a:r>
              <a:rPr kumimoji="1" lang="ja-JP" altLang="en-US"/>
              <a:t>コンテナの実体</a:t>
            </a:r>
          </a:p>
        </p:txBody>
      </p:sp>
      <p:sp>
        <p:nvSpPr>
          <p:cNvPr id="12" name="コンテンツ プレースホルダー 1">
            <a:extLst>
              <a:ext uri="{FF2B5EF4-FFF2-40B4-BE49-F238E27FC236}">
                <a16:creationId xmlns:a16="http://schemas.microsoft.com/office/drawing/2014/main" id="{C51731F0-9A2C-984E-A623-2D530C9DD96E}"/>
              </a:ext>
            </a:extLst>
          </p:cNvPr>
          <p:cNvSpPr txBox="1">
            <a:spLocks/>
          </p:cNvSpPr>
          <p:nvPr/>
        </p:nvSpPr>
        <p:spPr>
          <a:xfrm>
            <a:off x="1167453" y="1040191"/>
            <a:ext cx="9749591" cy="1752705"/>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Tx/>
              <a:buNone/>
              <a:defRPr kumimoji="1" sz="2000" kern="1200">
                <a:solidFill>
                  <a:schemeClr val="tx1">
                    <a:lumMod val="85000"/>
                    <a:lumOff val="15000"/>
                  </a:schemeClr>
                </a:solidFill>
                <a:latin typeface="メイリオ" panose="020B0604030504040204" pitchFamily="50" charset="-128"/>
                <a:ea typeface="メイリオ" panose="020B0604030504040204" pitchFamily="50" charset="-128"/>
                <a:cs typeface="+mn-cs"/>
              </a:defRPr>
            </a:lvl1pPr>
            <a:lvl2pPr marL="457200" indent="0" algn="l" defTabSz="914400" rtl="0" eaLnBrk="1" latinLnBrk="0" hangingPunct="1">
              <a:lnSpc>
                <a:spcPct val="150000"/>
              </a:lnSpc>
              <a:spcBef>
                <a:spcPts val="500"/>
              </a:spcBef>
              <a:buFontTx/>
              <a:buNone/>
              <a:defRPr kumimoji="1" sz="2000" kern="1200">
                <a:solidFill>
                  <a:schemeClr val="tx1">
                    <a:lumMod val="85000"/>
                    <a:lumOff val="15000"/>
                  </a:schemeClr>
                </a:solidFill>
                <a:latin typeface="メイリオ" panose="020B0604030504040204" pitchFamily="50" charset="-128"/>
                <a:ea typeface="メイリオ" panose="020B0604030504040204" pitchFamily="50" charset="-128"/>
                <a:cs typeface="+mn-cs"/>
              </a:defRPr>
            </a:lvl2pPr>
            <a:lvl3pPr marL="914400" indent="0" algn="l" defTabSz="914400" rtl="0" eaLnBrk="1" latinLnBrk="0" hangingPunct="1">
              <a:lnSpc>
                <a:spcPct val="150000"/>
              </a:lnSpc>
              <a:spcBef>
                <a:spcPts val="500"/>
              </a:spcBef>
              <a:buFontTx/>
              <a:buNone/>
              <a:defRPr kumimoji="1" sz="2000" kern="1200">
                <a:solidFill>
                  <a:schemeClr val="tx1">
                    <a:lumMod val="85000"/>
                    <a:lumOff val="15000"/>
                  </a:schemeClr>
                </a:solidFill>
                <a:latin typeface="メイリオ" panose="020B0604030504040204" pitchFamily="50" charset="-128"/>
                <a:ea typeface="メイリオ" panose="020B0604030504040204" pitchFamily="50" charset="-128"/>
                <a:cs typeface="+mn-cs"/>
              </a:defRPr>
            </a:lvl3pPr>
            <a:lvl4pPr marL="1371600" indent="0" algn="l" defTabSz="914400" rtl="0" eaLnBrk="1" latinLnBrk="0" hangingPunct="1">
              <a:lnSpc>
                <a:spcPct val="150000"/>
              </a:lnSpc>
              <a:spcBef>
                <a:spcPts val="500"/>
              </a:spcBef>
              <a:buFontTx/>
              <a:buNone/>
              <a:defRPr kumimoji="1" sz="2000" kern="1200">
                <a:solidFill>
                  <a:schemeClr val="tx1">
                    <a:lumMod val="85000"/>
                    <a:lumOff val="15000"/>
                  </a:schemeClr>
                </a:solidFill>
                <a:latin typeface="メイリオ" panose="020B0604030504040204" pitchFamily="50" charset="-128"/>
                <a:ea typeface="メイリオ" panose="020B0604030504040204" pitchFamily="50" charset="-128"/>
                <a:cs typeface="+mn-cs"/>
              </a:defRPr>
            </a:lvl4pPr>
            <a:lvl5pPr marL="1828800" indent="0" algn="l" defTabSz="914400" rtl="0" eaLnBrk="1" latinLnBrk="0" hangingPunct="1">
              <a:lnSpc>
                <a:spcPct val="150000"/>
              </a:lnSpc>
              <a:spcBef>
                <a:spcPts val="500"/>
              </a:spcBef>
              <a:buFontTx/>
              <a:buNone/>
              <a:defRPr kumimoji="1" sz="2000" kern="1200">
                <a:solidFill>
                  <a:schemeClr val="tx1">
                    <a:lumMod val="85000"/>
                    <a:lumOff val="15000"/>
                  </a:schemeClr>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fontAlgn="auto">
              <a:spcAft>
                <a:spcPts val="0"/>
              </a:spcAft>
            </a:pPr>
            <a:r>
              <a:rPr lang="ja-JP" altLang="en-US">
                <a:solidFill>
                  <a:srgbClr val="005BAC"/>
                </a:solidFill>
              </a:rPr>
              <a:t>アプリケーションのファイルだけじゃない</a:t>
            </a:r>
            <a:endParaRPr lang="en-US" altLang="ja-JP" dirty="0">
              <a:solidFill>
                <a:srgbClr val="005BAC"/>
              </a:solidFill>
            </a:endParaRPr>
          </a:p>
          <a:p>
            <a:pPr marL="342900" indent="-342900" fontAlgn="auto">
              <a:spcAft>
                <a:spcPts val="0"/>
              </a:spcAft>
              <a:buFont typeface="Arial" panose="020B0604020202020204" pitchFamily="34" charset="0"/>
              <a:buChar char="•"/>
            </a:pPr>
            <a:r>
              <a:rPr lang="en-US" altLang="ja-JP" b="0" dirty="0">
                <a:solidFill>
                  <a:schemeClr val="tx1"/>
                </a:solidFill>
              </a:rPr>
              <a:t>Web</a:t>
            </a:r>
            <a:r>
              <a:rPr lang="ja-JP" altLang="en-US" b="0">
                <a:solidFill>
                  <a:schemeClr val="tx1"/>
                </a:solidFill>
              </a:rPr>
              <a:t>アプリを動作させるには、</a:t>
            </a:r>
            <a:r>
              <a:rPr lang="ja-JP" altLang="en-US" b="0">
                <a:solidFill>
                  <a:srgbClr val="C00000"/>
                </a:solidFill>
              </a:rPr>
              <a:t>実行環境</a:t>
            </a:r>
            <a:r>
              <a:rPr lang="ja-JP" altLang="en-US" b="0">
                <a:solidFill>
                  <a:schemeClr val="tx1"/>
                </a:solidFill>
              </a:rPr>
              <a:t>が必要</a:t>
            </a:r>
            <a:endParaRPr lang="en-US" altLang="ja-JP" b="0" dirty="0">
              <a:solidFill>
                <a:schemeClr val="tx1"/>
              </a:solidFill>
            </a:endParaRPr>
          </a:p>
          <a:p>
            <a:pPr marL="342900" indent="-342900" fontAlgn="auto">
              <a:spcAft>
                <a:spcPts val="0"/>
              </a:spcAft>
              <a:buFont typeface="Arial" panose="020B0604020202020204" pitchFamily="34" charset="0"/>
              <a:buChar char="•"/>
            </a:pPr>
            <a:r>
              <a:rPr lang="ja-JP" altLang="en-US" b="0">
                <a:solidFill>
                  <a:schemeClr val="tx1"/>
                </a:solidFill>
              </a:rPr>
              <a:t>実行環境とは</a:t>
            </a:r>
            <a:r>
              <a:rPr lang="en-US" altLang="ja-JP" b="0" dirty="0">
                <a:solidFill>
                  <a:schemeClr val="tx1"/>
                </a:solidFill>
              </a:rPr>
              <a:t>Web</a:t>
            </a:r>
            <a:r>
              <a:rPr lang="ja-JP" altLang="en-US" b="0">
                <a:solidFill>
                  <a:schemeClr val="tx1"/>
                </a:solidFill>
              </a:rPr>
              <a:t>サーバー</a:t>
            </a:r>
            <a:r>
              <a:rPr lang="en-US" altLang="ja-JP" b="0" dirty="0">
                <a:solidFill>
                  <a:schemeClr val="tx1"/>
                </a:solidFill>
              </a:rPr>
              <a:t>(Apache/Nginx</a:t>
            </a:r>
            <a:r>
              <a:rPr lang="ja-JP" altLang="en-US" b="0">
                <a:solidFill>
                  <a:schemeClr val="tx1"/>
                </a:solidFill>
              </a:rPr>
              <a:t>など</a:t>
            </a:r>
            <a:r>
              <a:rPr lang="en-US" altLang="ja-JP" b="0" dirty="0">
                <a:solidFill>
                  <a:schemeClr val="tx1"/>
                </a:solidFill>
              </a:rPr>
              <a:t>), PHP, MySQL</a:t>
            </a:r>
            <a:r>
              <a:rPr lang="ja-JP" altLang="en-US" b="0">
                <a:solidFill>
                  <a:schemeClr val="tx1"/>
                </a:solidFill>
              </a:rPr>
              <a:t>のようなもの</a:t>
            </a:r>
            <a:endParaRPr lang="en-US" altLang="ja-JP" b="0" dirty="0">
              <a:solidFill>
                <a:schemeClr val="tx1"/>
              </a:solidFill>
            </a:endParaRPr>
          </a:p>
          <a:p>
            <a:pPr marL="342900" indent="-342900" fontAlgn="auto">
              <a:spcAft>
                <a:spcPts val="0"/>
              </a:spcAft>
              <a:buFont typeface="Arial" panose="020B0604020202020204" pitchFamily="34" charset="0"/>
              <a:buChar char="•"/>
            </a:pPr>
            <a:endParaRPr lang="en-US" altLang="ja-JP" b="0" dirty="0">
              <a:solidFill>
                <a:schemeClr val="tx1"/>
              </a:solidFill>
            </a:endParaRPr>
          </a:p>
          <a:p>
            <a:pPr marL="342900" indent="-342900" fontAlgn="auto">
              <a:spcAft>
                <a:spcPts val="0"/>
              </a:spcAft>
              <a:buFont typeface="Arial" panose="020B0604020202020204" pitchFamily="34" charset="0"/>
              <a:buChar char="•"/>
            </a:pPr>
            <a:endParaRPr lang="en-US" altLang="ja-JP" b="0" dirty="0">
              <a:solidFill>
                <a:schemeClr val="tx1"/>
              </a:solidFill>
            </a:endParaRPr>
          </a:p>
          <a:p>
            <a:pPr marL="342900" indent="-342900" fontAlgn="auto">
              <a:spcAft>
                <a:spcPts val="0"/>
              </a:spcAft>
              <a:buFont typeface="Arial" panose="020B0604020202020204" pitchFamily="34" charset="0"/>
              <a:buChar char="•"/>
            </a:pPr>
            <a:endParaRPr lang="en-US" altLang="ja-JP" b="0" dirty="0">
              <a:solidFill>
                <a:schemeClr val="tx1"/>
              </a:solidFill>
            </a:endParaRPr>
          </a:p>
          <a:p>
            <a:pPr marL="342900" indent="-342900" fontAlgn="auto">
              <a:spcAft>
                <a:spcPts val="0"/>
              </a:spcAft>
              <a:buFont typeface="Arial" panose="020B0604020202020204" pitchFamily="34" charset="0"/>
              <a:buChar char="•"/>
            </a:pPr>
            <a:r>
              <a:rPr lang="ja-JP" altLang="en-US" b="0">
                <a:solidFill>
                  <a:schemeClr val="tx1"/>
                </a:solidFill>
              </a:rPr>
              <a:t>上記を動かすには</a:t>
            </a:r>
            <a:r>
              <a:rPr lang="en-US" altLang="ja-JP" b="0" dirty="0">
                <a:solidFill>
                  <a:schemeClr val="tx1"/>
                </a:solidFill>
              </a:rPr>
              <a:t>OS</a:t>
            </a:r>
            <a:r>
              <a:rPr lang="ja-JP" altLang="en-US" b="0">
                <a:solidFill>
                  <a:schemeClr val="tx1"/>
                </a:solidFill>
              </a:rPr>
              <a:t>も必要になる</a:t>
            </a:r>
            <a:endParaRPr lang="en-US" altLang="ja-JP" b="0" dirty="0">
              <a:solidFill>
                <a:schemeClr val="tx1"/>
              </a:solidFill>
            </a:endParaRPr>
          </a:p>
          <a:p>
            <a:pPr marL="342900" indent="-342900" fontAlgn="auto">
              <a:spcAft>
                <a:spcPts val="0"/>
              </a:spcAft>
              <a:buFont typeface="Arial" panose="020B0604020202020204" pitchFamily="34" charset="0"/>
              <a:buChar char="•"/>
            </a:pPr>
            <a:endParaRPr lang="en-US" altLang="ja-JP" b="0" dirty="0">
              <a:solidFill>
                <a:schemeClr val="tx1"/>
              </a:solidFill>
            </a:endParaRPr>
          </a:p>
        </p:txBody>
      </p:sp>
      <p:pic>
        <p:nvPicPr>
          <p:cNvPr id="13" name="Picture 2" descr="PHP (プログラミング言語) - Wikipedia">
            <a:extLst>
              <a:ext uri="{FF2B5EF4-FFF2-40B4-BE49-F238E27FC236}">
                <a16:creationId xmlns:a16="http://schemas.microsoft.com/office/drawing/2014/main" id="{5B86AFE7-3894-C443-9E15-82BCF65AC2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1791" y="3081403"/>
            <a:ext cx="1263026" cy="68200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NGINX Plus｜高性能アプリケーション配信システム">
            <a:extLst>
              <a:ext uri="{FF2B5EF4-FFF2-40B4-BE49-F238E27FC236}">
                <a16:creationId xmlns:a16="http://schemas.microsoft.com/office/drawing/2014/main" id="{43C0A641-6135-AF42-BD3C-D529ACC5E8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7131" y="2891062"/>
            <a:ext cx="1706003" cy="984233"/>
          </a:xfrm>
          <a:prstGeom prst="rect">
            <a:avLst/>
          </a:prstGeom>
          <a:noFill/>
          <a:extLst>
            <a:ext uri="{909E8E84-426E-40DD-AFC4-6F175D3DCCD1}">
              <a14:hiddenFill xmlns:a14="http://schemas.microsoft.com/office/drawing/2010/main">
                <a:solidFill>
                  <a:srgbClr val="FFFFFF"/>
                </a:solidFill>
              </a14:hiddenFill>
            </a:ext>
          </a:extLst>
        </p:spPr>
      </p:pic>
      <p:pic>
        <p:nvPicPr>
          <p:cNvPr id="15" name="図 14" descr="ロゴ&#10;&#10;自動的に生成された説明">
            <a:extLst>
              <a:ext uri="{FF2B5EF4-FFF2-40B4-BE49-F238E27FC236}">
                <a16:creationId xmlns:a16="http://schemas.microsoft.com/office/drawing/2014/main" id="{A448A5BA-C8C6-5F4F-AC05-FE47E8DBDF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474" y="3012352"/>
            <a:ext cx="1498806" cy="775164"/>
          </a:xfrm>
          <a:prstGeom prst="rect">
            <a:avLst/>
          </a:prstGeom>
        </p:spPr>
      </p:pic>
      <p:pic>
        <p:nvPicPr>
          <p:cNvPr id="16" name="Picture 24">
            <a:extLst>
              <a:ext uri="{FF2B5EF4-FFF2-40B4-BE49-F238E27FC236}">
                <a16:creationId xmlns:a16="http://schemas.microsoft.com/office/drawing/2014/main" id="{89A0076B-D995-2D4F-936B-BCD813B9A8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0819" y="5242719"/>
            <a:ext cx="2533041" cy="67547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6" descr="upload.wikimedia.org/wikipedia/commons/thumb/b/...">
            <a:extLst>
              <a:ext uri="{FF2B5EF4-FFF2-40B4-BE49-F238E27FC236}">
                <a16:creationId xmlns:a16="http://schemas.microsoft.com/office/drawing/2014/main" id="{4304B407-7F9F-054D-8349-C4F9C4D710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9649" y="5144639"/>
            <a:ext cx="2582631" cy="871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704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角丸四角形 25">
            <a:extLst>
              <a:ext uri="{FF2B5EF4-FFF2-40B4-BE49-F238E27FC236}">
                <a16:creationId xmlns:a16="http://schemas.microsoft.com/office/drawing/2014/main" id="{DDA0A05C-151E-3347-A2C1-A9FF6C4F6F25}"/>
              </a:ext>
            </a:extLst>
          </p:cNvPr>
          <p:cNvSpPr/>
          <p:nvPr/>
        </p:nvSpPr>
        <p:spPr>
          <a:xfrm>
            <a:off x="5030968" y="2522199"/>
            <a:ext cx="2143340" cy="2505237"/>
          </a:xfrm>
          <a:prstGeom prst="roundRect">
            <a:avLst>
              <a:gd name="adj" fmla="val 2431"/>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6">
            <a:extLst>
              <a:ext uri="{FF2B5EF4-FFF2-40B4-BE49-F238E27FC236}">
                <a16:creationId xmlns:a16="http://schemas.microsoft.com/office/drawing/2014/main" id="{FC73EF1B-BC6B-CF43-9287-3E6499DF6F39}"/>
              </a:ext>
            </a:extLst>
          </p:cNvPr>
          <p:cNvSpPr>
            <a:spLocks noGrp="1"/>
          </p:cNvSpPr>
          <p:nvPr>
            <p:ph idx="1"/>
          </p:nvPr>
        </p:nvSpPr>
        <p:spPr>
          <a:xfrm>
            <a:off x="1167453" y="1040191"/>
            <a:ext cx="9857094" cy="1270587"/>
          </a:xfrm>
        </p:spPr>
        <p:txBody>
          <a:bodyPr/>
          <a:lstStyle/>
          <a:p>
            <a:pPr marL="342900" indent="-342900">
              <a:buFont typeface="Arial" panose="020B0604020202020204" pitchFamily="34" charset="0"/>
              <a:buChar char="•"/>
            </a:pPr>
            <a:r>
              <a:rPr lang="ja-JP" altLang="en-US">
                <a:solidFill>
                  <a:srgbClr val="C00000"/>
                </a:solidFill>
              </a:rPr>
              <a:t>それらをパッケージ化して扱おうと考えて登場したのがコンテナ技術である</a:t>
            </a:r>
            <a:endParaRPr lang="en-US" altLang="ja-JP" dirty="0">
              <a:solidFill>
                <a:srgbClr val="C00000"/>
              </a:solidFill>
            </a:endParaRPr>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endParaRPr lang="ja-JP" altLang="en-US"/>
          </a:p>
        </p:txBody>
      </p:sp>
      <p:sp>
        <p:nvSpPr>
          <p:cNvPr id="3" name="タイトル 2">
            <a:extLst>
              <a:ext uri="{FF2B5EF4-FFF2-40B4-BE49-F238E27FC236}">
                <a16:creationId xmlns:a16="http://schemas.microsoft.com/office/drawing/2014/main" id="{ADC07195-A372-504A-9B21-A79B0B537A07}"/>
              </a:ext>
            </a:extLst>
          </p:cNvPr>
          <p:cNvSpPr>
            <a:spLocks noGrp="1"/>
          </p:cNvSpPr>
          <p:nvPr>
            <p:ph type="title"/>
          </p:nvPr>
        </p:nvSpPr>
        <p:spPr>
          <a:xfrm>
            <a:off x="344181" y="282763"/>
            <a:ext cx="9829800" cy="273050"/>
          </a:xfrm>
        </p:spPr>
        <p:txBody>
          <a:bodyPr/>
          <a:lstStyle/>
          <a:p>
            <a:r>
              <a:rPr lang="ja-JP" altLang="en-US"/>
              <a:t>コンテナの実体</a:t>
            </a:r>
          </a:p>
        </p:txBody>
      </p:sp>
      <p:sp>
        <p:nvSpPr>
          <p:cNvPr id="21" name="角丸四角形 20">
            <a:extLst>
              <a:ext uri="{FF2B5EF4-FFF2-40B4-BE49-F238E27FC236}">
                <a16:creationId xmlns:a16="http://schemas.microsoft.com/office/drawing/2014/main" id="{5B7005C9-B153-8245-8A4E-6BEA08C6B74E}"/>
              </a:ext>
            </a:extLst>
          </p:cNvPr>
          <p:cNvSpPr/>
          <p:nvPr/>
        </p:nvSpPr>
        <p:spPr>
          <a:xfrm>
            <a:off x="5127772" y="3949261"/>
            <a:ext cx="1936449" cy="955774"/>
          </a:xfrm>
          <a:prstGeom prst="roundRect">
            <a:avLst>
              <a:gd name="adj" fmla="val 490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06CCAE86-863C-AA46-8AC4-D0FD69873BEC}"/>
              </a:ext>
            </a:extLst>
          </p:cNvPr>
          <p:cNvSpPr txBox="1"/>
          <p:nvPr/>
        </p:nvSpPr>
        <p:spPr>
          <a:xfrm>
            <a:off x="5368541" y="4058044"/>
            <a:ext cx="1405054" cy="369332"/>
          </a:xfrm>
          <a:prstGeom prst="rect">
            <a:avLst/>
          </a:prstGeom>
          <a:noFill/>
        </p:spPr>
        <p:txBody>
          <a:bodyPr wrap="square" rtlCol="0">
            <a:spAutoFit/>
          </a:bodyPr>
          <a:lstStyle/>
          <a:p>
            <a:pPr algn="ctr"/>
            <a:r>
              <a:rPr kumimoji="1" lang="ja-JP" altLang="en-US" b="0">
                <a:latin typeface="+mn-ea"/>
                <a:ea typeface="+mn-ea"/>
              </a:rPr>
              <a:t>実行環境</a:t>
            </a:r>
          </a:p>
        </p:txBody>
      </p:sp>
      <p:sp>
        <p:nvSpPr>
          <p:cNvPr id="23" name="角丸四角形 22">
            <a:extLst>
              <a:ext uri="{FF2B5EF4-FFF2-40B4-BE49-F238E27FC236}">
                <a16:creationId xmlns:a16="http://schemas.microsoft.com/office/drawing/2014/main" id="{17B99AE4-EC8E-DC45-977C-DFCC9092F20D}"/>
              </a:ext>
            </a:extLst>
          </p:cNvPr>
          <p:cNvSpPr/>
          <p:nvPr/>
        </p:nvSpPr>
        <p:spPr>
          <a:xfrm>
            <a:off x="5154453" y="5127725"/>
            <a:ext cx="1936449" cy="686978"/>
          </a:xfrm>
          <a:prstGeom prst="roundRect">
            <a:avLst>
              <a:gd name="adj" fmla="val 490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69997130-F3E4-214F-9F81-2186296BC1E8}"/>
              </a:ext>
            </a:extLst>
          </p:cNvPr>
          <p:cNvSpPr txBox="1"/>
          <p:nvPr/>
        </p:nvSpPr>
        <p:spPr>
          <a:xfrm>
            <a:off x="5127772" y="5208160"/>
            <a:ext cx="1922782" cy="369332"/>
          </a:xfrm>
          <a:prstGeom prst="rect">
            <a:avLst/>
          </a:prstGeom>
          <a:noFill/>
        </p:spPr>
        <p:txBody>
          <a:bodyPr wrap="square" rtlCol="0">
            <a:spAutoFit/>
          </a:bodyPr>
          <a:lstStyle/>
          <a:p>
            <a:pPr algn="ctr"/>
            <a:r>
              <a:rPr kumimoji="1" lang="en-US" altLang="ja-JP" b="0" dirty="0">
                <a:latin typeface="+mn-ea"/>
                <a:ea typeface="+mn-ea"/>
              </a:rPr>
              <a:t>OS</a:t>
            </a:r>
            <a:endParaRPr kumimoji="1" lang="ja-JP" altLang="en-US" b="0">
              <a:latin typeface="+mn-ea"/>
              <a:ea typeface="+mn-ea"/>
            </a:endParaRPr>
          </a:p>
        </p:txBody>
      </p:sp>
      <p:pic>
        <p:nvPicPr>
          <p:cNvPr id="1026" name="Picture 2" descr="PHP (プログラミング言語) - Wikipedia">
            <a:extLst>
              <a:ext uri="{FF2B5EF4-FFF2-40B4-BE49-F238E27FC236}">
                <a16:creationId xmlns:a16="http://schemas.microsoft.com/office/drawing/2014/main" id="{BFFE1EC3-EBB2-654E-888F-1EFB48974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368" y="4443069"/>
            <a:ext cx="621400" cy="3355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GINX Plus｜高性能アプリケーション配信システム">
            <a:extLst>
              <a:ext uri="{FF2B5EF4-FFF2-40B4-BE49-F238E27FC236}">
                <a16:creationId xmlns:a16="http://schemas.microsoft.com/office/drawing/2014/main" id="{3AB4458B-98D2-A545-BBD2-EF117764F0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5802" y="4264403"/>
            <a:ext cx="1159565" cy="668980"/>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descr="ロゴ&#10;&#10;自動的に生成された説明">
            <a:extLst>
              <a:ext uri="{FF2B5EF4-FFF2-40B4-BE49-F238E27FC236}">
                <a16:creationId xmlns:a16="http://schemas.microsoft.com/office/drawing/2014/main" id="{64F3A8C3-1D4A-6547-8F34-7300BE0F4E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3655" y="4428290"/>
            <a:ext cx="603885" cy="312322"/>
          </a:xfrm>
          <a:prstGeom prst="rect">
            <a:avLst/>
          </a:prstGeom>
        </p:spPr>
      </p:pic>
      <p:pic>
        <p:nvPicPr>
          <p:cNvPr id="1048" name="Picture 24">
            <a:extLst>
              <a:ext uri="{FF2B5EF4-FFF2-40B4-BE49-F238E27FC236}">
                <a16:creationId xmlns:a16="http://schemas.microsoft.com/office/drawing/2014/main" id="{C72FFAD8-1984-3D41-91BC-3BDAB7B9E2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7602" y="5552737"/>
            <a:ext cx="834887" cy="222637"/>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upload.wikimedia.org/wikipedia/commons/thumb/b/...">
            <a:extLst>
              <a:ext uri="{FF2B5EF4-FFF2-40B4-BE49-F238E27FC236}">
                <a16:creationId xmlns:a16="http://schemas.microsoft.com/office/drawing/2014/main" id="{DF5DA428-67E9-0143-B447-EAF7114D18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1510" y="5501151"/>
            <a:ext cx="929044" cy="313552"/>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グループ化 30">
            <a:extLst>
              <a:ext uri="{FF2B5EF4-FFF2-40B4-BE49-F238E27FC236}">
                <a16:creationId xmlns:a16="http://schemas.microsoft.com/office/drawing/2014/main" id="{F3B41856-A6F8-7B4D-9428-C6432D5E6E84}"/>
              </a:ext>
            </a:extLst>
          </p:cNvPr>
          <p:cNvGrpSpPr/>
          <p:nvPr/>
        </p:nvGrpSpPr>
        <p:grpSpPr>
          <a:xfrm>
            <a:off x="5127772" y="2645264"/>
            <a:ext cx="1936450" cy="1184616"/>
            <a:chOff x="4049465" y="2854745"/>
            <a:chExt cx="1936450" cy="1184616"/>
          </a:xfrm>
        </p:grpSpPr>
        <p:sp>
          <p:nvSpPr>
            <p:cNvPr id="5" name="角丸四角形 4">
              <a:extLst>
                <a:ext uri="{FF2B5EF4-FFF2-40B4-BE49-F238E27FC236}">
                  <a16:creationId xmlns:a16="http://schemas.microsoft.com/office/drawing/2014/main" id="{2C2DD6B1-1BCB-424B-A027-CA533D396CA5}"/>
                </a:ext>
              </a:extLst>
            </p:cNvPr>
            <p:cNvSpPr/>
            <p:nvPr/>
          </p:nvSpPr>
          <p:spPr>
            <a:xfrm>
              <a:off x="4049466" y="2854745"/>
              <a:ext cx="1936449" cy="1184616"/>
            </a:xfrm>
            <a:prstGeom prst="roundRect">
              <a:avLst>
                <a:gd name="adj" fmla="val 490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35DBA1A-D32B-E54A-B7C5-BD9724ED51CA}"/>
                </a:ext>
              </a:extLst>
            </p:cNvPr>
            <p:cNvSpPr txBox="1"/>
            <p:nvPr/>
          </p:nvSpPr>
          <p:spPr>
            <a:xfrm>
              <a:off x="4049465" y="3109413"/>
              <a:ext cx="1936449" cy="369332"/>
            </a:xfrm>
            <a:prstGeom prst="rect">
              <a:avLst/>
            </a:prstGeom>
            <a:noFill/>
          </p:spPr>
          <p:txBody>
            <a:bodyPr wrap="square" rtlCol="0">
              <a:spAutoFit/>
            </a:bodyPr>
            <a:lstStyle/>
            <a:p>
              <a:pPr algn="ctr"/>
              <a:r>
                <a:rPr kumimoji="1" lang="en-US" altLang="ja-JP" b="0" dirty="0">
                  <a:latin typeface="+mn-ea"/>
                  <a:ea typeface="+mn-ea"/>
                </a:rPr>
                <a:t>Web</a:t>
              </a:r>
              <a:r>
                <a:rPr kumimoji="1" lang="ja-JP" altLang="en-US" b="0">
                  <a:latin typeface="+mn-ea"/>
                  <a:ea typeface="+mn-ea"/>
                </a:rPr>
                <a:t>アプリ</a:t>
              </a:r>
            </a:p>
          </p:txBody>
        </p:sp>
        <p:pic>
          <p:nvPicPr>
            <p:cNvPr id="28" name="図 27">
              <a:extLst>
                <a:ext uri="{FF2B5EF4-FFF2-40B4-BE49-F238E27FC236}">
                  <a16:creationId xmlns:a16="http://schemas.microsoft.com/office/drawing/2014/main" id="{641722E4-CAE0-194F-AD2B-90A9EB00B8A1}"/>
                </a:ext>
              </a:extLst>
            </p:cNvPr>
            <p:cNvPicPr>
              <a:picLocks noChangeAspect="1"/>
            </p:cNvPicPr>
            <p:nvPr/>
          </p:nvPicPr>
          <p:blipFill>
            <a:blip r:embed="rId7"/>
            <a:stretch>
              <a:fillRect/>
            </a:stretch>
          </p:blipFill>
          <p:spPr>
            <a:xfrm>
              <a:off x="4517779" y="3552272"/>
              <a:ext cx="1036680" cy="317915"/>
            </a:xfrm>
            <a:prstGeom prst="rect">
              <a:avLst/>
            </a:prstGeom>
          </p:spPr>
        </p:pic>
      </p:grpSp>
      <p:sp>
        <p:nvSpPr>
          <p:cNvPr id="9" name="テキスト ボックス 8">
            <a:extLst>
              <a:ext uri="{FF2B5EF4-FFF2-40B4-BE49-F238E27FC236}">
                <a16:creationId xmlns:a16="http://schemas.microsoft.com/office/drawing/2014/main" id="{E0BE3AD1-DBB1-AC48-B14D-E1C2506B9CA3}"/>
              </a:ext>
            </a:extLst>
          </p:cNvPr>
          <p:cNvSpPr txBox="1"/>
          <p:nvPr/>
        </p:nvSpPr>
        <p:spPr>
          <a:xfrm>
            <a:off x="5236263" y="2014973"/>
            <a:ext cx="1719469" cy="369332"/>
          </a:xfrm>
          <a:prstGeom prst="rect">
            <a:avLst/>
          </a:prstGeom>
          <a:noFill/>
        </p:spPr>
        <p:txBody>
          <a:bodyPr wrap="square" rtlCol="0">
            <a:spAutoFit/>
          </a:bodyPr>
          <a:lstStyle/>
          <a:p>
            <a:pPr algn="ctr"/>
            <a:r>
              <a:rPr kumimoji="1" lang="ja-JP" altLang="en-US">
                <a:latin typeface="+mj-ea"/>
                <a:ea typeface="+mj-ea"/>
              </a:rPr>
              <a:t>コンテナ</a:t>
            </a:r>
          </a:p>
        </p:txBody>
      </p:sp>
      <p:sp>
        <p:nvSpPr>
          <p:cNvPr id="19" name="テキスト ボックス 18">
            <a:extLst>
              <a:ext uri="{FF2B5EF4-FFF2-40B4-BE49-F238E27FC236}">
                <a16:creationId xmlns:a16="http://schemas.microsoft.com/office/drawing/2014/main" id="{52C67892-B6ED-5446-A4C2-375F5AB0BE56}"/>
              </a:ext>
            </a:extLst>
          </p:cNvPr>
          <p:cNvSpPr txBox="1"/>
          <p:nvPr/>
        </p:nvSpPr>
        <p:spPr>
          <a:xfrm>
            <a:off x="8267310" y="2730655"/>
            <a:ext cx="2143340" cy="1077218"/>
          </a:xfrm>
          <a:prstGeom prst="rect">
            <a:avLst/>
          </a:prstGeom>
          <a:noFill/>
        </p:spPr>
        <p:txBody>
          <a:bodyPr wrap="square" rtlCol="0">
            <a:spAutoFit/>
          </a:bodyPr>
          <a:lstStyle/>
          <a:p>
            <a:r>
              <a:rPr lang="en-US" altLang="ja-JP" sz="800" b="0" dirty="0">
                <a:latin typeface="Meiryo" panose="020B0604030504040204" pitchFamily="34" charset="-128"/>
                <a:ea typeface="Meiryo" panose="020B0604030504040204" pitchFamily="34" charset="-128"/>
              </a:rPr>
              <a:t>/home/</a:t>
            </a:r>
            <a:r>
              <a:rPr lang="en-US" altLang="ja-JP" sz="800" b="0" dirty="0" err="1">
                <a:latin typeface="Meiryo" panose="020B0604030504040204" pitchFamily="34" charset="-128"/>
                <a:ea typeface="Meiryo" panose="020B0604030504040204" pitchFamily="34" charset="-128"/>
              </a:rPr>
              <a:t>hiro</a:t>
            </a:r>
            <a:r>
              <a:rPr lang="en-US" altLang="ja-JP" sz="800" b="0" dirty="0">
                <a:latin typeface="Meiryo" panose="020B0604030504040204" pitchFamily="34" charset="-128"/>
                <a:ea typeface="Meiryo" panose="020B0604030504040204" pitchFamily="34" charset="-128"/>
              </a:rPr>
              <a:t>/dev</a:t>
            </a:r>
          </a:p>
          <a:p>
            <a:r>
              <a:rPr lang="en-US" altLang="ja-JP" sz="800" b="0" dirty="0">
                <a:latin typeface="Meiryo" panose="020B0604030504040204" pitchFamily="34" charset="-128"/>
                <a:ea typeface="Meiryo" panose="020B0604030504040204" pitchFamily="34" charset="-128"/>
              </a:rPr>
              <a:t>└── </a:t>
            </a:r>
            <a:r>
              <a:rPr lang="en-US" altLang="ja-JP" sz="800" b="0" dirty="0" err="1">
                <a:latin typeface="Meiryo" panose="020B0604030504040204" pitchFamily="34" charset="-128"/>
                <a:ea typeface="Meiryo" panose="020B0604030504040204" pitchFamily="34" charset="-128"/>
              </a:rPr>
              <a:t>onamae.com</a:t>
            </a:r>
            <a:endParaRPr lang="en-US" altLang="ja-JP" sz="800" b="0" dirty="0">
              <a:latin typeface="Meiryo" panose="020B0604030504040204" pitchFamily="34" charset="-128"/>
              <a:ea typeface="Meiryo" panose="020B0604030504040204" pitchFamily="34" charset="-128"/>
            </a:endParaRPr>
          </a:p>
          <a:p>
            <a:r>
              <a:rPr lang="en-US" altLang="ja-JP" sz="800" b="0" dirty="0">
                <a:latin typeface="Meiryo" panose="020B0604030504040204" pitchFamily="34" charset="-128"/>
                <a:ea typeface="Meiryo" panose="020B0604030504040204" pitchFamily="34" charset="-128"/>
              </a:rPr>
              <a:t>    ├── </a:t>
            </a:r>
            <a:r>
              <a:rPr lang="en-US" altLang="ja-JP" sz="800" b="0" dirty="0" err="1">
                <a:latin typeface="Meiryo" panose="020B0604030504040204" pitchFamily="34" charset="-128"/>
                <a:ea typeface="Meiryo" panose="020B0604030504040204" pitchFamily="34" charset="-128"/>
              </a:rPr>
              <a:t>datas</a:t>
            </a:r>
            <a:endParaRPr lang="en-US" altLang="ja-JP" sz="800" b="0" dirty="0">
              <a:latin typeface="Meiryo" panose="020B0604030504040204" pitchFamily="34" charset="-128"/>
              <a:ea typeface="Meiryo" panose="020B0604030504040204" pitchFamily="34" charset="-128"/>
            </a:endParaRPr>
          </a:p>
          <a:p>
            <a:r>
              <a:rPr lang="en-US" altLang="ja-JP" sz="800" b="0" dirty="0">
                <a:latin typeface="Meiryo" panose="020B0604030504040204" pitchFamily="34" charset="-128"/>
                <a:ea typeface="Meiryo" panose="020B0604030504040204" pitchFamily="34" charset="-128"/>
              </a:rPr>
              <a:t>    ├── </a:t>
            </a:r>
            <a:r>
              <a:rPr lang="en-US" altLang="ja-JP" sz="800" b="0" dirty="0" err="1">
                <a:latin typeface="Meiryo" panose="020B0604030504040204" pitchFamily="34" charset="-128"/>
                <a:ea typeface="Meiryo" panose="020B0604030504040204" pitchFamily="34" charset="-128"/>
              </a:rPr>
              <a:t>htdocs</a:t>
            </a:r>
            <a:endParaRPr lang="en-US" altLang="ja-JP" sz="800" b="0" dirty="0">
              <a:latin typeface="Meiryo" panose="020B0604030504040204" pitchFamily="34" charset="-128"/>
              <a:ea typeface="Meiryo" panose="020B0604030504040204" pitchFamily="34" charset="-128"/>
            </a:endParaRPr>
          </a:p>
          <a:p>
            <a:r>
              <a:rPr lang="en-US" altLang="ja-JP" sz="800" b="0" dirty="0">
                <a:latin typeface="Meiryo" panose="020B0604030504040204" pitchFamily="34" charset="-128"/>
                <a:ea typeface="Meiryo" panose="020B0604030504040204" pitchFamily="34" charset="-128"/>
              </a:rPr>
              <a:t>    │         └── </a:t>
            </a:r>
            <a:r>
              <a:rPr lang="en-US" altLang="ja-JP" sz="800" b="0" dirty="0" err="1">
                <a:latin typeface="Meiryo" panose="020B0604030504040204" pitchFamily="34" charset="-128"/>
                <a:ea typeface="Meiryo" panose="020B0604030504040204" pitchFamily="34" charset="-128"/>
              </a:rPr>
              <a:t>index.php</a:t>
            </a:r>
            <a:endParaRPr lang="en-US" altLang="ja-JP" sz="800" b="0" dirty="0">
              <a:latin typeface="Meiryo" panose="020B0604030504040204" pitchFamily="34" charset="-128"/>
              <a:ea typeface="Meiryo" panose="020B0604030504040204" pitchFamily="34" charset="-128"/>
            </a:endParaRPr>
          </a:p>
          <a:p>
            <a:r>
              <a:rPr lang="en-US" altLang="ja-JP" sz="800" b="0" dirty="0">
                <a:latin typeface="Meiryo" panose="020B0604030504040204" pitchFamily="34" charset="-128"/>
                <a:ea typeface="Meiryo" panose="020B0604030504040204" pitchFamily="34" charset="-128"/>
              </a:rPr>
              <a:t>    ├── library</a:t>
            </a:r>
          </a:p>
          <a:p>
            <a:r>
              <a:rPr lang="en-US" altLang="ja-JP" sz="800" b="0" dirty="0">
                <a:latin typeface="Meiryo" panose="020B0604030504040204" pitchFamily="34" charset="-128"/>
                <a:ea typeface="Meiryo" panose="020B0604030504040204" pitchFamily="34" charset="-128"/>
              </a:rPr>
              <a:t>    │         └── </a:t>
            </a:r>
            <a:r>
              <a:rPr lang="en-US" altLang="ja-JP" sz="800" b="0" dirty="0" err="1">
                <a:latin typeface="Meiryo" panose="020B0604030504040204" pitchFamily="34" charset="-128"/>
                <a:ea typeface="Meiryo" panose="020B0604030504040204" pitchFamily="34" charset="-128"/>
              </a:rPr>
              <a:t>lib.php</a:t>
            </a:r>
            <a:r>
              <a:rPr lang="en-US" altLang="ja-JP" sz="800" b="0" dirty="0">
                <a:latin typeface="Meiryo" panose="020B0604030504040204" pitchFamily="34" charset="-128"/>
                <a:ea typeface="Meiryo" panose="020B0604030504040204" pitchFamily="34" charset="-128"/>
              </a:rPr>
              <a:t> </a:t>
            </a:r>
          </a:p>
          <a:p>
            <a:r>
              <a:rPr lang="en-US" altLang="ja-JP" sz="800" b="0" dirty="0">
                <a:latin typeface="Meiryo" panose="020B0604030504040204" pitchFamily="34" charset="-128"/>
                <a:ea typeface="Meiryo" panose="020B0604030504040204" pitchFamily="34" charset="-128"/>
              </a:rPr>
              <a:t>    └── var</a:t>
            </a:r>
            <a:endParaRPr kumimoji="1" lang="ja-JP" altLang="en-US" sz="800" b="0">
              <a:latin typeface="Meiryo" panose="020B0604030504040204" pitchFamily="34" charset="-128"/>
              <a:ea typeface="Meiryo" panose="020B0604030504040204" pitchFamily="34" charset="-128"/>
            </a:endParaRPr>
          </a:p>
        </p:txBody>
      </p:sp>
      <p:sp>
        <p:nvSpPr>
          <p:cNvPr id="2" name="左中かっこ 1">
            <a:extLst>
              <a:ext uri="{FF2B5EF4-FFF2-40B4-BE49-F238E27FC236}">
                <a16:creationId xmlns:a16="http://schemas.microsoft.com/office/drawing/2014/main" id="{6D4E05CC-0033-9447-9632-8DC0659F19F6}"/>
              </a:ext>
            </a:extLst>
          </p:cNvPr>
          <p:cNvSpPr/>
          <p:nvPr/>
        </p:nvSpPr>
        <p:spPr>
          <a:xfrm>
            <a:off x="7642621" y="2748981"/>
            <a:ext cx="296523" cy="911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4034997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a:extLst>
              <a:ext uri="{FF2B5EF4-FFF2-40B4-BE49-F238E27FC236}">
                <a16:creationId xmlns:a16="http://schemas.microsoft.com/office/drawing/2014/main" id="{FC73EF1B-BC6B-CF43-9287-3E6499DF6F39}"/>
              </a:ext>
            </a:extLst>
          </p:cNvPr>
          <p:cNvSpPr>
            <a:spLocks noGrp="1"/>
          </p:cNvSpPr>
          <p:nvPr>
            <p:ph idx="1"/>
          </p:nvPr>
        </p:nvSpPr>
        <p:spPr>
          <a:xfrm>
            <a:off x="1167453" y="1040191"/>
            <a:ext cx="9857094" cy="1270587"/>
          </a:xfrm>
        </p:spPr>
        <p:txBody>
          <a:bodyPr/>
          <a:lstStyle/>
          <a:p>
            <a:pPr marL="342900" indent="-342900">
              <a:buFont typeface="Arial" panose="020B0604020202020204" pitchFamily="34" charset="0"/>
              <a:buChar char="•"/>
            </a:pPr>
            <a:r>
              <a:rPr lang="ja-JP" altLang="en-US"/>
              <a:t>それらをまとめてパッケージ化したものがコンテナである</a:t>
            </a:r>
            <a:endParaRPr lang="en-US" altLang="ja-JP" dirty="0"/>
          </a:p>
          <a:p>
            <a:endParaRPr lang="en-US" altLang="ja-JP" dirty="0"/>
          </a:p>
          <a:p>
            <a:pPr marL="342900" indent="-342900">
              <a:buFont typeface="Arial" panose="020B0604020202020204" pitchFamily="34" charset="0"/>
              <a:buChar char="•"/>
            </a:pPr>
            <a:endParaRPr lang="ja-JP" altLang="en-US"/>
          </a:p>
        </p:txBody>
      </p:sp>
      <p:sp>
        <p:nvSpPr>
          <p:cNvPr id="3" name="タイトル 2">
            <a:extLst>
              <a:ext uri="{FF2B5EF4-FFF2-40B4-BE49-F238E27FC236}">
                <a16:creationId xmlns:a16="http://schemas.microsoft.com/office/drawing/2014/main" id="{ADC07195-A372-504A-9B21-A79B0B537A07}"/>
              </a:ext>
            </a:extLst>
          </p:cNvPr>
          <p:cNvSpPr>
            <a:spLocks noGrp="1"/>
          </p:cNvSpPr>
          <p:nvPr>
            <p:ph type="title"/>
          </p:nvPr>
        </p:nvSpPr>
        <p:spPr>
          <a:xfrm>
            <a:off x="344181" y="282763"/>
            <a:ext cx="9829800" cy="273050"/>
          </a:xfrm>
        </p:spPr>
        <p:txBody>
          <a:bodyPr/>
          <a:lstStyle/>
          <a:p>
            <a:r>
              <a:rPr lang="ja-JP" altLang="en-US"/>
              <a:t>コンテナの実体</a:t>
            </a:r>
          </a:p>
        </p:txBody>
      </p:sp>
      <p:sp>
        <p:nvSpPr>
          <p:cNvPr id="9" name="テキスト ボックス 8">
            <a:extLst>
              <a:ext uri="{FF2B5EF4-FFF2-40B4-BE49-F238E27FC236}">
                <a16:creationId xmlns:a16="http://schemas.microsoft.com/office/drawing/2014/main" id="{E0BE3AD1-DBB1-AC48-B14D-E1C2506B9CA3}"/>
              </a:ext>
            </a:extLst>
          </p:cNvPr>
          <p:cNvSpPr txBox="1"/>
          <p:nvPr/>
        </p:nvSpPr>
        <p:spPr>
          <a:xfrm>
            <a:off x="5236263" y="2014973"/>
            <a:ext cx="1719469" cy="369332"/>
          </a:xfrm>
          <a:prstGeom prst="rect">
            <a:avLst/>
          </a:prstGeom>
          <a:noFill/>
        </p:spPr>
        <p:txBody>
          <a:bodyPr wrap="square" rtlCol="0">
            <a:spAutoFit/>
          </a:bodyPr>
          <a:lstStyle/>
          <a:p>
            <a:pPr algn="ctr"/>
            <a:r>
              <a:rPr kumimoji="1" lang="ja-JP" altLang="en-US">
                <a:latin typeface="+mj-ea"/>
                <a:ea typeface="+mj-ea"/>
              </a:rPr>
              <a:t>コンテナ</a:t>
            </a:r>
          </a:p>
        </p:txBody>
      </p:sp>
      <p:sp>
        <p:nvSpPr>
          <p:cNvPr id="19" name="テキスト ボックス 18">
            <a:extLst>
              <a:ext uri="{FF2B5EF4-FFF2-40B4-BE49-F238E27FC236}">
                <a16:creationId xmlns:a16="http://schemas.microsoft.com/office/drawing/2014/main" id="{52C67892-B6ED-5446-A4C2-375F5AB0BE56}"/>
              </a:ext>
            </a:extLst>
          </p:cNvPr>
          <p:cNvSpPr txBox="1"/>
          <p:nvPr/>
        </p:nvSpPr>
        <p:spPr>
          <a:xfrm>
            <a:off x="8267310" y="2730655"/>
            <a:ext cx="2143340" cy="1077218"/>
          </a:xfrm>
          <a:prstGeom prst="rect">
            <a:avLst/>
          </a:prstGeom>
          <a:noFill/>
        </p:spPr>
        <p:txBody>
          <a:bodyPr wrap="square" rtlCol="0">
            <a:spAutoFit/>
          </a:bodyPr>
          <a:lstStyle/>
          <a:p>
            <a:r>
              <a:rPr lang="en-US" altLang="ja-JP" sz="800" b="0" dirty="0">
                <a:latin typeface="Meiryo" panose="020B0604030504040204" pitchFamily="34" charset="-128"/>
                <a:ea typeface="Meiryo" panose="020B0604030504040204" pitchFamily="34" charset="-128"/>
              </a:rPr>
              <a:t>/home/</a:t>
            </a:r>
            <a:r>
              <a:rPr lang="en-US" altLang="ja-JP" sz="800" b="0" dirty="0" err="1">
                <a:latin typeface="Meiryo" panose="020B0604030504040204" pitchFamily="34" charset="-128"/>
                <a:ea typeface="Meiryo" panose="020B0604030504040204" pitchFamily="34" charset="-128"/>
              </a:rPr>
              <a:t>hiro</a:t>
            </a:r>
            <a:r>
              <a:rPr lang="en-US" altLang="ja-JP" sz="800" b="0" dirty="0">
                <a:latin typeface="Meiryo" panose="020B0604030504040204" pitchFamily="34" charset="-128"/>
                <a:ea typeface="Meiryo" panose="020B0604030504040204" pitchFamily="34" charset="-128"/>
              </a:rPr>
              <a:t>/dev</a:t>
            </a:r>
          </a:p>
          <a:p>
            <a:r>
              <a:rPr lang="en-US" altLang="ja-JP" sz="800" b="0" dirty="0">
                <a:latin typeface="Meiryo" panose="020B0604030504040204" pitchFamily="34" charset="-128"/>
                <a:ea typeface="Meiryo" panose="020B0604030504040204" pitchFamily="34" charset="-128"/>
              </a:rPr>
              <a:t>└── </a:t>
            </a:r>
            <a:r>
              <a:rPr lang="en-US" altLang="ja-JP" sz="800" b="0" dirty="0" err="1">
                <a:latin typeface="Meiryo" panose="020B0604030504040204" pitchFamily="34" charset="-128"/>
                <a:ea typeface="Meiryo" panose="020B0604030504040204" pitchFamily="34" charset="-128"/>
              </a:rPr>
              <a:t>onamae.com</a:t>
            </a:r>
            <a:endParaRPr lang="en-US" altLang="ja-JP" sz="800" b="0" dirty="0">
              <a:latin typeface="Meiryo" panose="020B0604030504040204" pitchFamily="34" charset="-128"/>
              <a:ea typeface="Meiryo" panose="020B0604030504040204" pitchFamily="34" charset="-128"/>
            </a:endParaRPr>
          </a:p>
          <a:p>
            <a:r>
              <a:rPr lang="en-US" altLang="ja-JP" sz="800" b="0" dirty="0">
                <a:latin typeface="Meiryo" panose="020B0604030504040204" pitchFamily="34" charset="-128"/>
                <a:ea typeface="Meiryo" panose="020B0604030504040204" pitchFamily="34" charset="-128"/>
              </a:rPr>
              <a:t>    ├── </a:t>
            </a:r>
            <a:r>
              <a:rPr lang="en-US" altLang="ja-JP" sz="800" b="0" dirty="0" err="1">
                <a:latin typeface="Meiryo" panose="020B0604030504040204" pitchFamily="34" charset="-128"/>
                <a:ea typeface="Meiryo" panose="020B0604030504040204" pitchFamily="34" charset="-128"/>
              </a:rPr>
              <a:t>datas</a:t>
            </a:r>
            <a:endParaRPr lang="en-US" altLang="ja-JP" sz="800" b="0" dirty="0">
              <a:latin typeface="Meiryo" panose="020B0604030504040204" pitchFamily="34" charset="-128"/>
              <a:ea typeface="Meiryo" panose="020B0604030504040204" pitchFamily="34" charset="-128"/>
            </a:endParaRPr>
          </a:p>
          <a:p>
            <a:r>
              <a:rPr lang="en-US" altLang="ja-JP" sz="800" b="0" dirty="0">
                <a:latin typeface="Meiryo" panose="020B0604030504040204" pitchFamily="34" charset="-128"/>
                <a:ea typeface="Meiryo" panose="020B0604030504040204" pitchFamily="34" charset="-128"/>
              </a:rPr>
              <a:t>    ├── </a:t>
            </a:r>
            <a:r>
              <a:rPr lang="en-US" altLang="ja-JP" sz="800" b="0" dirty="0" err="1">
                <a:latin typeface="Meiryo" panose="020B0604030504040204" pitchFamily="34" charset="-128"/>
                <a:ea typeface="Meiryo" panose="020B0604030504040204" pitchFamily="34" charset="-128"/>
              </a:rPr>
              <a:t>htdocs</a:t>
            </a:r>
            <a:endParaRPr lang="en-US" altLang="ja-JP" sz="800" b="0" dirty="0">
              <a:latin typeface="Meiryo" panose="020B0604030504040204" pitchFamily="34" charset="-128"/>
              <a:ea typeface="Meiryo" panose="020B0604030504040204" pitchFamily="34" charset="-128"/>
            </a:endParaRPr>
          </a:p>
          <a:p>
            <a:r>
              <a:rPr lang="en-US" altLang="ja-JP" sz="800" b="0" dirty="0">
                <a:latin typeface="Meiryo" panose="020B0604030504040204" pitchFamily="34" charset="-128"/>
                <a:ea typeface="Meiryo" panose="020B0604030504040204" pitchFamily="34" charset="-128"/>
              </a:rPr>
              <a:t>    │         └── </a:t>
            </a:r>
            <a:r>
              <a:rPr lang="en-US" altLang="ja-JP" sz="800" b="0" dirty="0" err="1">
                <a:latin typeface="Meiryo" panose="020B0604030504040204" pitchFamily="34" charset="-128"/>
                <a:ea typeface="Meiryo" panose="020B0604030504040204" pitchFamily="34" charset="-128"/>
              </a:rPr>
              <a:t>index.php</a:t>
            </a:r>
            <a:endParaRPr lang="en-US" altLang="ja-JP" sz="800" b="0" dirty="0">
              <a:latin typeface="Meiryo" panose="020B0604030504040204" pitchFamily="34" charset="-128"/>
              <a:ea typeface="Meiryo" panose="020B0604030504040204" pitchFamily="34" charset="-128"/>
            </a:endParaRPr>
          </a:p>
          <a:p>
            <a:r>
              <a:rPr lang="en-US" altLang="ja-JP" sz="800" b="0" dirty="0">
                <a:latin typeface="Meiryo" panose="020B0604030504040204" pitchFamily="34" charset="-128"/>
                <a:ea typeface="Meiryo" panose="020B0604030504040204" pitchFamily="34" charset="-128"/>
              </a:rPr>
              <a:t>    ├── library</a:t>
            </a:r>
          </a:p>
          <a:p>
            <a:r>
              <a:rPr lang="en-US" altLang="ja-JP" sz="800" b="0" dirty="0">
                <a:latin typeface="Meiryo" panose="020B0604030504040204" pitchFamily="34" charset="-128"/>
                <a:ea typeface="Meiryo" panose="020B0604030504040204" pitchFamily="34" charset="-128"/>
              </a:rPr>
              <a:t>    │         └── </a:t>
            </a:r>
            <a:r>
              <a:rPr lang="en-US" altLang="ja-JP" sz="800" b="0" dirty="0" err="1">
                <a:latin typeface="Meiryo" panose="020B0604030504040204" pitchFamily="34" charset="-128"/>
                <a:ea typeface="Meiryo" panose="020B0604030504040204" pitchFamily="34" charset="-128"/>
              </a:rPr>
              <a:t>lib.php</a:t>
            </a:r>
            <a:r>
              <a:rPr lang="en-US" altLang="ja-JP" sz="800" b="0" dirty="0">
                <a:latin typeface="Meiryo" panose="020B0604030504040204" pitchFamily="34" charset="-128"/>
                <a:ea typeface="Meiryo" panose="020B0604030504040204" pitchFamily="34" charset="-128"/>
              </a:rPr>
              <a:t> </a:t>
            </a:r>
          </a:p>
          <a:p>
            <a:r>
              <a:rPr lang="en-US" altLang="ja-JP" sz="800" b="0" dirty="0">
                <a:latin typeface="Meiryo" panose="020B0604030504040204" pitchFamily="34" charset="-128"/>
                <a:ea typeface="Meiryo" panose="020B0604030504040204" pitchFamily="34" charset="-128"/>
              </a:rPr>
              <a:t>    └── var</a:t>
            </a:r>
            <a:endParaRPr kumimoji="1" lang="ja-JP" altLang="en-US" sz="800" b="0">
              <a:latin typeface="Meiryo" panose="020B0604030504040204" pitchFamily="34" charset="-128"/>
              <a:ea typeface="Meiryo" panose="020B0604030504040204" pitchFamily="34" charset="-128"/>
            </a:endParaRPr>
          </a:p>
        </p:txBody>
      </p:sp>
      <p:sp>
        <p:nvSpPr>
          <p:cNvPr id="2" name="左中かっこ 1">
            <a:extLst>
              <a:ext uri="{FF2B5EF4-FFF2-40B4-BE49-F238E27FC236}">
                <a16:creationId xmlns:a16="http://schemas.microsoft.com/office/drawing/2014/main" id="{6D4E05CC-0033-9447-9632-8DC0659F19F6}"/>
              </a:ext>
            </a:extLst>
          </p:cNvPr>
          <p:cNvSpPr/>
          <p:nvPr/>
        </p:nvSpPr>
        <p:spPr>
          <a:xfrm>
            <a:off x="7642621" y="2748981"/>
            <a:ext cx="296523" cy="911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54B8E68-3B0C-DD4E-A75F-F09754DE3FB4}"/>
              </a:ext>
            </a:extLst>
          </p:cNvPr>
          <p:cNvSpPr txBox="1"/>
          <p:nvPr/>
        </p:nvSpPr>
        <p:spPr>
          <a:xfrm>
            <a:off x="8017611" y="5390216"/>
            <a:ext cx="1348446" cy="369332"/>
          </a:xfrm>
          <a:prstGeom prst="rect">
            <a:avLst/>
          </a:prstGeom>
          <a:noFill/>
        </p:spPr>
        <p:txBody>
          <a:bodyPr wrap="none" rtlCol="0">
            <a:spAutoFit/>
          </a:bodyPr>
          <a:lstStyle/>
          <a:p>
            <a:r>
              <a:rPr kumimoji="1" lang="ja-JP" altLang="en-US" b="0">
                <a:solidFill>
                  <a:srgbClr val="D62825"/>
                </a:solidFill>
                <a:latin typeface="+mn-ea"/>
                <a:ea typeface="+mn-ea"/>
              </a:rPr>
              <a:t>これは</a:t>
            </a:r>
            <a:r>
              <a:rPr kumimoji="1" lang="en-US" altLang="ja-JP" b="0" dirty="0">
                <a:solidFill>
                  <a:srgbClr val="D62825"/>
                </a:solidFill>
                <a:latin typeface="+mn-ea"/>
                <a:ea typeface="+mn-ea"/>
              </a:rPr>
              <a:t>…</a:t>
            </a:r>
            <a:r>
              <a:rPr kumimoji="1" lang="ja-JP" altLang="en-US" b="0">
                <a:solidFill>
                  <a:srgbClr val="D62825"/>
                </a:solidFill>
                <a:latin typeface="+mn-ea"/>
                <a:ea typeface="+mn-ea"/>
              </a:rPr>
              <a:t>？</a:t>
            </a:r>
          </a:p>
        </p:txBody>
      </p:sp>
      <p:sp>
        <p:nvSpPr>
          <p:cNvPr id="14" name="左矢印 13">
            <a:extLst>
              <a:ext uri="{FF2B5EF4-FFF2-40B4-BE49-F238E27FC236}">
                <a16:creationId xmlns:a16="http://schemas.microsoft.com/office/drawing/2014/main" id="{2D1767C5-5E1E-1846-97B3-B6F6E1996E21}"/>
              </a:ext>
            </a:extLst>
          </p:cNvPr>
          <p:cNvSpPr/>
          <p:nvPr/>
        </p:nvSpPr>
        <p:spPr>
          <a:xfrm>
            <a:off x="7617814" y="5377448"/>
            <a:ext cx="404562" cy="290146"/>
          </a:xfrm>
          <a:prstGeom prst="leftArrow">
            <a:avLst/>
          </a:prstGeom>
          <a:solidFill>
            <a:srgbClr val="D628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62825"/>
              </a:solidFill>
            </a:endParaRPr>
          </a:p>
        </p:txBody>
      </p:sp>
      <p:sp>
        <p:nvSpPr>
          <p:cNvPr id="56" name="角丸四角形 55">
            <a:extLst>
              <a:ext uri="{FF2B5EF4-FFF2-40B4-BE49-F238E27FC236}">
                <a16:creationId xmlns:a16="http://schemas.microsoft.com/office/drawing/2014/main" id="{DE2400D8-5C71-5446-A40E-11078B59CFC0}"/>
              </a:ext>
            </a:extLst>
          </p:cNvPr>
          <p:cNvSpPr/>
          <p:nvPr/>
        </p:nvSpPr>
        <p:spPr>
          <a:xfrm>
            <a:off x="5030968" y="2522199"/>
            <a:ext cx="2143340" cy="2505237"/>
          </a:xfrm>
          <a:prstGeom prst="roundRect">
            <a:avLst>
              <a:gd name="adj" fmla="val 2431"/>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角丸四角形 56">
            <a:extLst>
              <a:ext uri="{FF2B5EF4-FFF2-40B4-BE49-F238E27FC236}">
                <a16:creationId xmlns:a16="http://schemas.microsoft.com/office/drawing/2014/main" id="{1E439F56-DD3E-9848-AFE9-5A28DFE3AB99}"/>
              </a:ext>
            </a:extLst>
          </p:cNvPr>
          <p:cNvSpPr/>
          <p:nvPr/>
        </p:nvSpPr>
        <p:spPr>
          <a:xfrm>
            <a:off x="5127772" y="3949261"/>
            <a:ext cx="1936449" cy="955774"/>
          </a:xfrm>
          <a:prstGeom prst="roundRect">
            <a:avLst>
              <a:gd name="adj" fmla="val 490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FF79CA60-1D47-B147-A52D-F4E322B848B9}"/>
              </a:ext>
            </a:extLst>
          </p:cNvPr>
          <p:cNvSpPr txBox="1"/>
          <p:nvPr/>
        </p:nvSpPr>
        <p:spPr>
          <a:xfrm>
            <a:off x="5368541" y="4058044"/>
            <a:ext cx="1405054" cy="369332"/>
          </a:xfrm>
          <a:prstGeom prst="rect">
            <a:avLst/>
          </a:prstGeom>
          <a:noFill/>
        </p:spPr>
        <p:txBody>
          <a:bodyPr wrap="square" rtlCol="0">
            <a:spAutoFit/>
          </a:bodyPr>
          <a:lstStyle/>
          <a:p>
            <a:pPr algn="ctr"/>
            <a:r>
              <a:rPr kumimoji="1" lang="ja-JP" altLang="en-US" b="0">
                <a:latin typeface="+mn-ea"/>
                <a:ea typeface="+mn-ea"/>
              </a:rPr>
              <a:t>実行環境</a:t>
            </a:r>
          </a:p>
        </p:txBody>
      </p:sp>
      <p:sp>
        <p:nvSpPr>
          <p:cNvPr id="59" name="角丸四角形 58">
            <a:extLst>
              <a:ext uri="{FF2B5EF4-FFF2-40B4-BE49-F238E27FC236}">
                <a16:creationId xmlns:a16="http://schemas.microsoft.com/office/drawing/2014/main" id="{3F0C7818-339D-B04B-98C2-936D2105337D}"/>
              </a:ext>
            </a:extLst>
          </p:cNvPr>
          <p:cNvSpPr/>
          <p:nvPr/>
        </p:nvSpPr>
        <p:spPr>
          <a:xfrm>
            <a:off x="5154453" y="5127725"/>
            <a:ext cx="1936449" cy="686978"/>
          </a:xfrm>
          <a:prstGeom prst="roundRect">
            <a:avLst>
              <a:gd name="adj" fmla="val 490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15DF7D7B-8972-6D48-AC5C-1AE0C30D00A5}"/>
              </a:ext>
            </a:extLst>
          </p:cNvPr>
          <p:cNvSpPr txBox="1"/>
          <p:nvPr/>
        </p:nvSpPr>
        <p:spPr>
          <a:xfrm>
            <a:off x="5127772" y="5208160"/>
            <a:ext cx="1922782" cy="369332"/>
          </a:xfrm>
          <a:prstGeom prst="rect">
            <a:avLst/>
          </a:prstGeom>
          <a:noFill/>
        </p:spPr>
        <p:txBody>
          <a:bodyPr wrap="square" rtlCol="0">
            <a:spAutoFit/>
          </a:bodyPr>
          <a:lstStyle/>
          <a:p>
            <a:pPr algn="ctr"/>
            <a:r>
              <a:rPr kumimoji="1" lang="en-US" altLang="ja-JP" b="0" dirty="0">
                <a:latin typeface="+mn-ea"/>
                <a:ea typeface="+mn-ea"/>
              </a:rPr>
              <a:t>OS</a:t>
            </a:r>
            <a:endParaRPr kumimoji="1" lang="ja-JP" altLang="en-US" b="0">
              <a:latin typeface="+mn-ea"/>
              <a:ea typeface="+mn-ea"/>
            </a:endParaRPr>
          </a:p>
        </p:txBody>
      </p:sp>
      <p:pic>
        <p:nvPicPr>
          <p:cNvPr id="61" name="Picture 2" descr="PHP (プログラミング言語) - Wikipedia">
            <a:extLst>
              <a:ext uri="{FF2B5EF4-FFF2-40B4-BE49-F238E27FC236}">
                <a16:creationId xmlns:a16="http://schemas.microsoft.com/office/drawing/2014/main" id="{F3604CD2-070E-4542-9CF1-8C18F706E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368" y="4443069"/>
            <a:ext cx="621400" cy="33554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NGINX Plus｜高性能アプリケーション配信システム">
            <a:extLst>
              <a:ext uri="{FF2B5EF4-FFF2-40B4-BE49-F238E27FC236}">
                <a16:creationId xmlns:a16="http://schemas.microsoft.com/office/drawing/2014/main" id="{1A385937-B2E7-3A49-A3EB-EC827DBB9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5802" y="4264403"/>
            <a:ext cx="1159565" cy="668980"/>
          </a:xfrm>
          <a:prstGeom prst="rect">
            <a:avLst/>
          </a:prstGeom>
          <a:noFill/>
          <a:extLst>
            <a:ext uri="{909E8E84-426E-40DD-AFC4-6F175D3DCCD1}">
              <a14:hiddenFill xmlns:a14="http://schemas.microsoft.com/office/drawing/2010/main">
                <a:solidFill>
                  <a:srgbClr val="FFFFFF"/>
                </a:solidFill>
              </a14:hiddenFill>
            </a:ext>
          </a:extLst>
        </p:spPr>
      </p:pic>
      <p:pic>
        <p:nvPicPr>
          <p:cNvPr id="63" name="図 62" descr="ロゴ&#10;&#10;自動的に生成された説明">
            <a:extLst>
              <a:ext uri="{FF2B5EF4-FFF2-40B4-BE49-F238E27FC236}">
                <a16:creationId xmlns:a16="http://schemas.microsoft.com/office/drawing/2014/main" id="{1F9CDF91-A1A5-024C-9BB8-8908ECA5B5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3655" y="4428290"/>
            <a:ext cx="603885" cy="312322"/>
          </a:xfrm>
          <a:prstGeom prst="rect">
            <a:avLst/>
          </a:prstGeom>
        </p:spPr>
      </p:pic>
      <p:pic>
        <p:nvPicPr>
          <p:cNvPr id="64" name="Picture 24">
            <a:extLst>
              <a:ext uri="{FF2B5EF4-FFF2-40B4-BE49-F238E27FC236}">
                <a16:creationId xmlns:a16="http://schemas.microsoft.com/office/drawing/2014/main" id="{25FC4D55-D4DB-EF4B-AC76-5A1B83F41A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7602" y="5552737"/>
            <a:ext cx="834887" cy="222637"/>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6" descr="upload.wikimedia.org/wikipedia/commons/thumb/b/...">
            <a:extLst>
              <a:ext uri="{FF2B5EF4-FFF2-40B4-BE49-F238E27FC236}">
                <a16:creationId xmlns:a16="http://schemas.microsoft.com/office/drawing/2014/main" id="{15685BC9-027E-0F4A-936E-85D3F0372F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1510" y="5501151"/>
            <a:ext cx="929044" cy="313552"/>
          </a:xfrm>
          <a:prstGeom prst="rect">
            <a:avLst/>
          </a:prstGeom>
          <a:noFill/>
          <a:extLst>
            <a:ext uri="{909E8E84-426E-40DD-AFC4-6F175D3DCCD1}">
              <a14:hiddenFill xmlns:a14="http://schemas.microsoft.com/office/drawing/2010/main">
                <a:solidFill>
                  <a:srgbClr val="FFFFFF"/>
                </a:solidFill>
              </a14:hiddenFill>
            </a:ext>
          </a:extLst>
        </p:spPr>
      </p:pic>
      <p:grpSp>
        <p:nvGrpSpPr>
          <p:cNvPr id="66" name="グループ化 65">
            <a:extLst>
              <a:ext uri="{FF2B5EF4-FFF2-40B4-BE49-F238E27FC236}">
                <a16:creationId xmlns:a16="http://schemas.microsoft.com/office/drawing/2014/main" id="{C57C2392-FC43-D740-BF02-660BF9EEE0A9}"/>
              </a:ext>
            </a:extLst>
          </p:cNvPr>
          <p:cNvGrpSpPr/>
          <p:nvPr/>
        </p:nvGrpSpPr>
        <p:grpSpPr>
          <a:xfrm>
            <a:off x="5127772" y="2645264"/>
            <a:ext cx="1936450" cy="1184616"/>
            <a:chOff x="4049465" y="2854745"/>
            <a:chExt cx="1936450" cy="1184616"/>
          </a:xfrm>
        </p:grpSpPr>
        <p:sp>
          <p:nvSpPr>
            <p:cNvPr id="67" name="角丸四角形 66">
              <a:extLst>
                <a:ext uri="{FF2B5EF4-FFF2-40B4-BE49-F238E27FC236}">
                  <a16:creationId xmlns:a16="http://schemas.microsoft.com/office/drawing/2014/main" id="{1DD256AA-C997-8743-9204-BE4095D76131}"/>
                </a:ext>
              </a:extLst>
            </p:cNvPr>
            <p:cNvSpPr/>
            <p:nvPr/>
          </p:nvSpPr>
          <p:spPr>
            <a:xfrm>
              <a:off x="4049466" y="2854745"/>
              <a:ext cx="1936449" cy="1184616"/>
            </a:xfrm>
            <a:prstGeom prst="roundRect">
              <a:avLst>
                <a:gd name="adj" fmla="val 490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EA77EACE-5BBC-C648-A672-BF42FFA64BF8}"/>
                </a:ext>
              </a:extLst>
            </p:cNvPr>
            <p:cNvSpPr txBox="1"/>
            <p:nvPr/>
          </p:nvSpPr>
          <p:spPr>
            <a:xfrm>
              <a:off x="4049465" y="3109413"/>
              <a:ext cx="1936449" cy="369332"/>
            </a:xfrm>
            <a:prstGeom prst="rect">
              <a:avLst/>
            </a:prstGeom>
            <a:noFill/>
          </p:spPr>
          <p:txBody>
            <a:bodyPr wrap="square" rtlCol="0">
              <a:spAutoFit/>
            </a:bodyPr>
            <a:lstStyle/>
            <a:p>
              <a:pPr algn="ctr"/>
              <a:r>
                <a:rPr kumimoji="1" lang="en-US" altLang="ja-JP" b="0" dirty="0">
                  <a:latin typeface="+mn-ea"/>
                  <a:ea typeface="+mn-ea"/>
                </a:rPr>
                <a:t>Web</a:t>
              </a:r>
              <a:r>
                <a:rPr kumimoji="1" lang="ja-JP" altLang="en-US" b="0">
                  <a:latin typeface="+mn-ea"/>
                  <a:ea typeface="+mn-ea"/>
                </a:rPr>
                <a:t>アプリ</a:t>
              </a:r>
            </a:p>
          </p:txBody>
        </p:sp>
        <p:pic>
          <p:nvPicPr>
            <p:cNvPr id="69" name="図 68">
              <a:extLst>
                <a:ext uri="{FF2B5EF4-FFF2-40B4-BE49-F238E27FC236}">
                  <a16:creationId xmlns:a16="http://schemas.microsoft.com/office/drawing/2014/main" id="{C3C1B541-6BE7-404D-9CB8-7A88A782BF50}"/>
                </a:ext>
              </a:extLst>
            </p:cNvPr>
            <p:cNvPicPr>
              <a:picLocks noChangeAspect="1"/>
            </p:cNvPicPr>
            <p:nvPr/>
          </p:nvPicPr>
          <p:blipFill>
            <a:blip r:embed="rId7"/>
            <a:stretch>
              <a:fillRect/>
            </a:stretch>
          </p:blipFill>
          <p:spPr>
            <a:xfrm>
              <a:off x="4517779" y="3552272"/>
              <a:ext cx="1036680" cy="317915"/>
            </a:xfrm>
            <a:prstGeom prst="rect">
              <a:avLst/>
            </a:prstGeom>
          </p:spPr>
        </p:pic>
      </p:grpSp>
    </p:spTree>
    <p:extLst>
      <p:ext uri="{BB962C8B-B14F-4D97-AF65-F5344CB8AC3E}">
        <p14:creationId xmlns:p14="http://schemas.microsoft.com/office/powerpoint/2010/main" val="4151008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角丸四角形 36">
            <a:extLst>
              <a:ext uri="{FF2B5EF4-FFF2-40B4-BE49-F238E27FC236}">
                <a16:creationId xmlns:a16="http://schemas.microsoft.com/office/drawing/2014/main" id="{A3F4E3A5-0DD2-664A-AEBC-96DE22F35688}"/>
              </a:ext>
            </a:extLst>
          </p:cNvPr>
          <p:cNvSpPr/>
          <p:nvPr/>
        </p:nvSpPr>
        <p:spPr>
          <a:xfrm>
            <a:off x="5030969" y="5100963"/>
            <a:ext cx="2143339" cy="799211"/>
          </a:xfrm>
          <a:prstGeom prst="roundRect">
            <a:avLst>
              <a:gd name="adj" fmla="val 6497"/>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7" name="コンテンツ プレースホルダー 6">
            <a:extLst>
              <a:ext uri="{FF2B5EF4-FFF2-40B4-BE49-F238E27FC236}">
                <a16:creationId xmlns:a16="http://schemas.microsoft.com/office/drawing/2014/main" id="{FC73EF1B-BC6B-CF43-9287-3E6499DF6F39}"/>
              </a:ext>
            </a:extLst>
          </p:cNvPr>
          <p:cNvSpPr>
            <a:spLocks noGrp="1"/>
          </p:cNvSpPr>
          <p:nvPr>
            <p:ph idx="1"/>
          </p:nvPr>
        </p:nvSpPr>
        <p:spPr>
          <a:xfrm>
            <a:off x="1167453" y="1040191"/>
            <a:ext cx="9857094" cy="1270587"/>
          </a:xfrm>
        </p:spPr>
        <p:txBody>
          <a:bodyPr/>
          <a:lstStyle/>
          <a:p>
            <a:pPr marL="342900" indent="-342900">
              <a:buFont typeface="Arial" panose="020B0604020202020204" pitchFamily="34" charset="0"/>
              <a:buChar char="•"/>
            </a:pPr>
            <a:r>
              <a:rPr lang="ja-JP" altLang="en-US"/>
              <a:t>コンテナはホスト</a:t>
            </a:r>
            <a:r>
              <a:rPr lang="en-US" altLang="ja-JP" dirty="0"/>
              <a:t>OS(</a:t>
            </a:r>
            <a:r>
              <a:rPr lang="ja-JP" altLang="en-US"/>
              <a:t>のカーネル</a:t>
            </a:r>
            <a:r>
              <a:rPr lang="en-US" altLang="ja-JP" dirty="0"/>
              <a:t>)</a:t>
            </a:r>
            <a:r>
              <a:rPr lang="ja-JP" altLang="en-US"/>
              <a:t>を共用するのでコンテナには含まない</a:t>
            </a:r>
            <a:endParaRPr lang="en-US" altLang="ja-JP" dirty="0"/>
          </a:p>
          <a:p>
            <a:pPr marL="342900" indent="-342900">
              <a:buFont typeface="Arial" panose="020B0604020202020204" pitchFamily="34" charset="0"/>
              <a:buChar char="•"/>
            </a:pPr>
            <a:r>
              <a:rPr lang="ja-JP" altLang="en-US">
                <a:solidFill>
                  <a:srgbClr val="C00000"/>
                </a:solidFill>
              </a:rPr>
              <a:t>ホスト</a:t>
            </a:r>
            <a:r>
              <a:rPr lang="en-US" altLang="ja-JP" dirty="0">
                <a:solidFill>
                  <a:srgbClr val="C00000"/>
                </a:solidFill>
              </a:rPr>
              <a:t>OS</a:t>
            </a:r>
            <a:r>
              <a:rPr lang="ja-JP" altLang="en-US">
                <a:solidFill>
                  <a:srgbClr val="C00000"/>
                </a:solidFill>
              </a:rPr>
              <a:t>？？？</a:t>
            </a:r>
            <a:endParaRPr lang="en-US" altLang="ja-JP" dirty="0">
              <a:solidFill>
                <a:srgbClr val="C00000"/>
              </a:solidFill>
            </a:endParaRPr>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endParaRPr lang="en-US" altLang="ja-JP" dirty="0"/>
          </a:p>
          <a:p>
            <a:pPr marL="342900" indent="-342900">
              <a:buFont typeface="Arial" panose="020B0604020202020204" pitchFamily="34" charset="0"/>
              <a:buChar char="•"/>
            </a:pPr>
            <a:endParaRPr lang="en-US" altLang="ja-JP" sz="1200" dirty="0"/>
          </a:p>
          <a:p>
            <a:pPr marL="342900" indent="-342900">
              <a:buFont typeface="Arial" panose="020B0604020202020204" pitchFamily="34" charset="0"/>
              <a:buChar char="•"/>
            </a:pPr>
            <a:endParaRPr lang="en-US" altLang="ja-JP" sz="1200" dirty="0"/>
          </a:p>
          <a:p>
            <a:endParaRPr lang="en-US" altLang="ja-JP" sz="1200" dirty="0"/>
          </a:p>
          <a:p>
            <a:endParaRPr lang="en-US" altLang="ja-JP" sz="1200" dirty="0"/>
          </a:p>
          <a:p>
            <a:pPr marL="342900" indent="-342900">
              <a:buFont typeface="Arial" panose="020B0604020202020204" pitchFamily="34" charset="0"/>
              <a:buChar char="•"/>
            </a:pPr>
            <a:endParaRPr lang="en-US" altLang="ja-JP" sz="1200" dirty="0"/>
          </a:p>
          <a:p>
            <a:pPr marL="342900" indent="-342900">
              <a:buFont typeface="Arial" panose="020B0604020202020204" pitchFamily="34" charset="0"/>
              <a:buChar char="•"/>
            </a:pPr>
            <a:endParaRPr lang="en-US" altLang="ja-JP" dirty="0"/>
          </a:p>
        </p:txBody>
      </p:sp>
      <p:sp>
        <p:nvSpPr>
          <p:cNvPr id="3" name="タイトル 2">
            <a:extLst>
              <a:ext uri="{FF2B5EF4-FFF2-40B4-BE49-F238E27FC236}">
                <a16:creationId xmlns:a16="http://schemas.microsoft.com/office/drawing/2014/main" id="{ADC07195-A372-504A-9B21-A79B0B537A07}"/>
              </a:ext>
            </a:extLst>
          </p:cNvPr>
          <p:cNvSpPr>
            <a:spLocks noGrp="1"/>
          </p:cNvSpPr>
          <p:nvPr>
            <p:ph type="title"/>
          </p:nvPr>
        </p:nvSpPr>
        <p:spPr>
          <a:xfrm>
            <a:off x="344181" y="282763"/>
            <a:ext cx="9829800" cy="273050"/>
          </a:xfrm>
        </p:spPr>
        <p:txBody>
          <a:bodyPr/>
          <a:lstStyle/>
          <a:p>
            <a:r>
              <a:rPr lang="ja-JP" altLang="en-US"/>
              <a:t>コンテナの実体</a:t>
            </a:r>
          </a:p>
        </p:txBody>
      </p:sp>
      <p:sp>
        <p:nvSpPr>
          <p:cNvPr id="9" name="テキスト ボックス 8">
            <a:extLst>
              <a:ext uri="{FF2B5EF4-FFF2-40B4-BE49-F238E27FC236}">
                <a16:creationId xmlns:a16="http://schemas.microsoft.com/office/drawing/2014/main" id="{E0BE3AD1-DBB1-AC48-B14D-E1C2506B9CA3}"/>
              </a:ext>
            </a:extLst>
          </p:cNvPr>
          <p:cNvSpPr txBox="1"/>
          <p:nvPr/>
        </p:nvSpPr>
        <p:spPr>
          <a:xfrm>
            <a:off x="5236263" y="2014973"/>
            <a:ext cx="1719469" cy="369332"/>
          </a:xfrm>
          <a:prstGeom prst="rect">
            <a:avLst/>
          </a:prstGeom>
          <a:noFill/>
        </p:spPr>
        <p:txBody>
          <a:bodyPr wrap="square" rtlCol="0">
            <a:spAutoFit/>
          </a:bodyPr>
          <a:lstStyle/>
          <a:p>
            <a:pPr algn="ctr"/>
            <a:r>
              <a:rPr kumimoji="1" lang="ja-JP" altLang="en-US">
                <a:latin typeface="+mj-ea"/>
                <a:ea typeface="+mj-ea"/>
              </a:rPr>
              <a:t>コンテナ</a:t>
            </a:r>
          </a:p>
        </p:txBody>
      </p:sp>
      <p:sp>
        <p:nvSpPr>
          <p:cNvPr id="19" name="テキスト ボックス 18">
            <a:extLst>
              <a:ext uri="{FF2B5EF4-FFF2-40B4-BE49-F238E27FC236}">
                <a16:creationId xmlns:a16="http://schemas.microsoft.com/office/drawing/2014/main" id="{52C67892-B6ED-5446-A4C2-375F5AB0BE56}"/>
              </a:ext>
            </a:extLst>
          </p:cNvPr>
          <p:cNvSpPr txBox="1"/>
          <p:nvPr/>
        </p:nvSpPr>
        <p:spPr>
          <a:xfrm>
            <a:off x="8267310" y="2730655"/>
            <a:ext cx="2143340" cy="1077218"/>
          </a:xfrm>
          <a:prstGeom prst="rect">
            <a:avLst/>
          </a:prstGeom>
          <a:noFill/>
        </p:spPr>
        <p:txBody>
          <a:bodyPr wrap="square" rtlCol="0">
            <a:spAutoFit/>
          </a:bodyPr>
          <a:lstStyle/>
          <a:p>
            <a:r>
              <a:rPr lang="en-US" altLang="ja-JP" sz="800" b="0" dirty="0">
                <a:latin typeface="Meiryo" panose="020B0604030504040204" pitchFamily="34" charset="-128"/>
                <a:ea typeface="Meiryo" panose="020B0604030504040204" pitchFamily="34" charset="-128"/>
              </a:rPr>
              <a:t>/home/</a:t>
            </a:r>
            <a:r>
              <a:rPr lang="en-US" altLang="ja-JP" sz="800" b="0" dirty="0" err="1">
                <a:latin typeface="Meiryo" panose="020B0604030504040204" pitchFamily="34" charset="-128"/>
                <a:ea typeface="Meiryo" panose="020B0604030504040204" pitchFamily="34" charset="-128"/>
              </a:rPr>
              <a:t>hiro</a:t>
            </a:r>
            <a:r>
              <a:rPr lang="en-US" altLang="ja-JP" sz="800" b="0" dirty="0">
                <a:latin typeface="Meiryo" panose="020B0604030504040204" pitchFamily="34" charset="-128"/>
                <a:ea typeface="Meiryo" panose="020B0604030504040204" pitchFamily="34" charset="-128"/>
              </a:rPr>
              <a:t>/dev</a:t>
            </a:r>
          </a:p>
          <a:p>
            <a:r>
              <a:rPr lang="en-US" altLang="ja-JP" sz="800" b="0" dirty="0">
                <a:latin typeface="Meiryo" panose="020B0604030504040204" pitchFamily="34" charset="-128"/>
                <a:ea typeface="Meiryo" panose="020B0604030504040204" pitchFamily="34" charset="-128"/>
              </a:rPr>
              <a:t>└── </a:t>
            </a:r>
            <a:r>
              <a:rPr lang="en-US" altLang="ja-JP" sz="800" b="0" dirty="0" err="1">
                <a:latin typeface="Meiryo" panose="020B0604030504040204" pitchFamily="34" charset="-128"/>
                <a:ea typeface="Meiryo" panose="020B0604030504040204" pitchFamily="34" charset="-128"/>
              </a:rPr>
              <a:t>onamae.com</a:t>
            </a:r>
            <a:endParaRPr lang="en-US" altLang="ja-JP" sz="800" b="0" dirty="0">
              <a:latin typeface="Meiryo" panose="020B0604030504040204" pitchFamily="34" charset="-128"/>
              <a:ea typeface="Meiryo" panose="020B0604030504040204" pitchFamily="34" charset="-128"/>
            </a:endParaRPr>
          </a:p>
          <a:p>
            <a:r>
              <a:rPr lang="en-US" altLang="ja-JP" sz="800" b="0" dirty="0">
                <a:latin typeface="Meiryo" panose="020B0604030504040204" pitchFamily="34" charset="-128"/>
                <a:ea typeface="Meiryo" panose="020B0604030504040204" pitchFamily="34" charset="-128"/>
              </a:rPr>
              <a:t>    ├── </a:t>
            </a:r>
            <a:r>
              <a:rPr lang="en-US" altLang="ja-JP" sz="800" b="0" dirty="0" err="1">
                <a:latin typeface="Meiryo" panose="020B0604030504040204" pitchFamily="34" charset="-128"/>
                <a:ea typeface="Meiryo" panose="020B0604030504040204" pitchFamily="34" charset="-128"/>
              </a:rPr>
              <a:t>datas</a:t>
            </a:r>
            <a:endParaRPr lang="en-US" altLang="ja-JP" sz="800" b="0" dirty="0">
              <a:latin typeface="Meiryo" panose="020B0604030504040204" pitchFamily="34" charset="-128"/>
              <a:ea typeface="Meiryo" panose="020B0604030504040204" pitchFamily="34" charset="-128"/>
            </a:endParaRPr>
          </a:p>
          <a:p>
            <a:r>
              <a:rPr lang="en-US" altLang="ja-JP" sz="800" b="0" dirty="0">
                <a:latin typeface="Meiryo" panose="020B0604030504040204" pitchFamily="34" charset="-128"/>
                <a:ea typeface="Meiryo" panose="020B0604030504040204" pitchFamily="34" charset="-128"/>
              </a:rPr>
              <a:t>    ├── </a:t>
            </a:r>
            <a:r>
              <a:rPr lang="en-US" altLang="ja-JP" sz="800" b="0" dirty="0" err="1">
                <a:latin typeface="Meiryo" panose="020B0604030504040204" pitchFamily="34" charset="-128"/>
                <a:ea typeface="Meiryo" panose="020B0604030504040204" pitchFamily="34" charset="-128"/>
              </a:rPr>
              <a:t>htdocs</a:t>
            </a:r>
            <a:endParaRPr lang="en-US" altLang="ja-JP" sz="800" b="0" dirty="0">
              <a:latin typeface="Meiryo" panose="020B0604030504040204" pitchFamily="34" charset="-128"/>
              <a:ea typeface="Meiryo" panose="020B0604030504040204" pitchFamily="34" charset="-128"/>
            </a:endParaRPr>
          </a:p>
          <a:p>
            <a:r>
              <a:rPr lang="en-US" altLang="ja-JP" sz="800" b="0" dirty="0">
                <a:latin typeface="Meiryo" panose="020B0604030504040204" pitchFamily="34" charset="-128"/>
                <a:ea typeface="Meiryo" panose="020B0604030504040204" pitchFamily="34" charset="-128"/>
              </a:rPr>
              <a:t>    │         └── </a:t>
            </a:r>
            <a:r>
              <a:rPr lang="en-US" altLang="ja-JP" sz="800" b="0" dirty="0" err="1">
                <a:latin typeface="Meiryo" panose="020B0604030504040204" pitchFamily="34" charset="-128"/>
                <a:ea typeface="Meiryo" panose="020B0604030504040204" pitchFamily="34" charset="-128"/>
              </a:rPr>
              <a:t>index.php</a:t>
            </a:r>
            <a:endParaRPr lang="en-US" altLang="ja-JP" sz="800" b="0" dirty="0">
              <a:latin typeface="Meiryo" panose="020B0604030504040204" pitchFamily="34" charset="-128"/>
              <a:ea typeface="Meiryo" panose="020B0604030504040204" pitchFamily="34" charset="-128"/>
            </a:endParaRPr>
          </a:p>
          <a:p>
            <a:r>
              <a:rPr lang="en-US" altLang="ja-JP" sz="800" b="0" dirty="0">
                <a:latin typeface="Meiryo" panose="020B0604030504040204" pitchFamily="34" charset="-128"/>
                <a:ea typeface="Meiryo" panose="020B0604030504040204" pitchFamily="34" charset="-128"/>
              </a:rPr>
              <a:t>    ├── library</a:t>
            </a:r>
          </a:p>
          <a:p>
            <a:r>
              <a:rPr lang="en-US" altLang="ja-JP" sz="800" b="0" dirty="0">
                <a:latin typeface="Meiryo" panose="020B0604030504040204" pitchFamily="34" charset="-128"/>
                <a:ea typeface="Meiryo" panose="020B0604030504040204" pitchFamily="34" charset="-128"/>
              </a:rPr>
              <a:t>    │         └── </a:t>
            </a:r>
            <a:r>
              <a:rPr lang="en-US" altLang="ja-JP" sz="800" b="0" dirty="0" err="1">
                <a:latin typeface="Meiryo" panose="020B0604030504040204" pitchFamily="34" charset="-128"/>
                <a:ea typeface="Meiryo" panose="020B0604030504040204" pitchFamily="34" charset="-128"/>
              </a:rPr>
              <a:t>lib.php</a:t>
            </a:r>
            <a:r>
              <a:rPr lang="en-US" altLang="ja-JP" sz="800" b="0" dirty="0">
                <a:latin typeface="Meiryo" panose="020B0604030504040204" pitchFamily="34" charset="-128"/>
                <a:ea typeface="Meiryo" panose="020B0604030504040204" pitchFamily="34" charset="-128"/>
              </a:rPr>
              <a:t> </a:t>
            </a:r>
          </a:p>
          <a:p>
            <a:r>
              <a:rPr lang="en-US" altLang="ja-JP" sz="800" b="0" dirty="0">
                <a:latin typeface="Meiryo" panose="020B0604030504040204" pitchFamily="34" charset="-128"/>
                <a:ea typeface="Meiryo" panose="020B0604030504040204" pitchFamily="34" charset="-128"/>
              </a:rPr>
              <a:t>    └── var</a:t>
            </a:r>
            <a:endParaRPr kumimoji="1" lang="ja-JP" altLang="en-US" sz="800" b="0">
              <a:latin typeface="Meiryo" panose="020B0604030504040204" pitchFamily="34" charset="-128"/>
              <a:ea typeface="Meiryo" panose="020B0604030504040204" pitchFamily="34" charset="-128"/>
            </a:endParaRPr>
          </a:p>
        </p:txBody>
      </p:sp>
      <p:sp>
        <p:nvSpPr>
          <p:cNvPr id="2" name="左中かっこ 1">
            <a:extLst>
              <a:ext uri="{FF2B5EF4-FFF2-40B4-BE49-F238E27FC236}">
                <a16:creationId xmlns:a16="http://schemas.microsoft.com/office/drawing/2014/main" id="{6D4E05CC-0033-9447-9632-8DC0659F19F6}"/>
              </a:ext>
            </a:extLst>
          </p:cNvPr>
          <p:cNvSpPr/>
          <p:nvPr/>
        </p:nvSpPr>
        <p:spPr>
          <a:xfrm>
            <a:off x="7642621" y="2748981"/>
            <a:ext cx="296523" cy="91172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3" name="角丸四角形 22">
            <a:extLst>
              <a:ext uri="{FF2B5EF4-FFF2-40B4-BE49-F238E27FC236}">
                <a16:creationId xmlns:a16="http://schemas.microsoft.com/office/drawing/2014/main" id="{E6102F01-2401-F541-8EF5-45C1BCE256C9}"/>
              </a:ext>
            </a:extLst>
          </p:cNvPr>
          <p:cNvSpPr/>
          <p:nvPr/>
        </p:nvSpPr>
        <p:spPr>
          <a:xfrm>
            <a:off x="5030968" y="2522199"/>
            <a:ext cx="2143340" cy="2505237"/>
          </a:xfrm>
          <a:prstGeom prst="roundRect">
            <a:avLst>
              <a:gd name="adj" fmla="val 2431"/>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角丸四角形 23">
            <a:extLst>
              <a:ext uri="{FF2B5EF4-FFF2-40B4-BE49-F238E27FC236}">
                <a16:creationId xmlns:a16="http://schemas.microsoft.com/office/drawing/2014/main" id="{8164F34C-CDB8-D943-A537-B6F5E6102DB7}"/>
              </a:ext>
            </a:extLst>
          </p:cNvPr>
          <p:cNvSpPr/>
          <p:nvPr/>
        </p:nvSpPr>
        <p:spPr>
          <a:xfrm>
            <a:off x="5127772" y="3949261"/>
            <a:ext cx="1936449" cy="955774"/>
          </a:xfrm>
          <a:prstGeom prst="roundRect">
            <a:avLst>
              <a:gd name="adj" fmla="val 490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C5388646-0727-7740-AC23-0DF7F2F3CF6F}"/>
              </a:ext>
            </a:extLst>
          </p:cNvPr>
          <p:cNvSpPr txBox="1"/>
          <p:nvPr/>
        </p:nvSpPr>
        <p:spPr>
          <a:xfrm>
            <a:off x="5368541" y="4058044"/>
            <a:ext cx="1405054" cy="369332"/>
          </a:xfrm>
          <a:prstGeom prst="rect">
            <a:avLst/>
          </a:prstGeom>
          <a:noFill/>
        </p:spPr>
        <p:txBody>
          <a:bodyPr wrap="square" rtlCol="0">
            <a:spAutoFit/>
          </a:bodyPr>
          <a:lstStyle/>
          <a:p>
            <a:pPr algn="ctr"/>
            <a:r>
              <a:rPr kumimoji="1" lang="ja-JP" altLang="en-US" b="0">
                <a:latin typeface="+mn-ea"/>
                <a:ea typeface="+mn-ea"/>
              </a:rPr>
              <a:t>実行環境</a:t>
            </a:r>
          </a:p>
        </p:txBody>
      </p:sp>
      <p:sp>
        <p:nvSpPr>
          <p:cNvPr id="26" name="角丸四角形 25">
            <a:extLst>
              <a:ext uri="{FF2B5EF4-FFF2-40B4-BE49-F238E27FC236}">
                <a16:creationId xmlns:a16="http://schemas.microsoft.com/office/drawing/2014/main" id="{3E014B14-DE63-AC49-BA5B-6D9E5ADB87D7}"/>
              </a:ext>
            </a:extLst>
          </p:cNvPr>
          <p:cNvSpPr/>
          <p:nvPr/>
        </p:nvSpPr>
        <p:spPr>
          <a:xfrm>
            <a:off x="5127773" y="5127725"/>
            <a:ext cx="1963130" cy="686978"/>
          </a:xfrm>
          <a:prstGeom prst="roundRect">
            <a:avLst>
              <a:gd name="adj" fmla="val 490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BFB87A5B-EF1B-E746-B820-3380D73F99F8}"/>
              </a:ext>
            </a:extLst>
          </p:cNvPr>
          <p:cNvSpPr txBox="1"/>
          <p:nvPr/>
        </p:nvSpPr>
        <p:spPr>
          <a:xfrm>
            <a:off x="5127772" y="5208160"/>
            <a:ext cx="1922782" cy="369332"/>
          </a:xfrm>
          <a:prstGeom prst="rect">
            <a:avLst/>
          </a:prstGeom>
          <a:noFill/>
        </p:spPr>
        <p:txBody>
          <a:bodyPr wrap="square" rtlCol="0">
            <a:spAutoFit/>
          </a:bodyPr>
          <a:lstStyle/>
          <a:p>
            <a:pPr algn="ctr"/>
            <a:r>
              <a:rPr kumimoji="1" lang="en-US" altLang="ja-JP" b="0" dirty="0">
                <a:latin typeface="+mn-ea"/>
                <a:ea typeface="+mn-ea"/>
              </a:rPr>
              <a:t>OS</a:t>
            </a:r>
            <a:endParaRPr kumimoji="1" lang="ja-JP" altLang="en-US" b="0">
              <a:latin typeface="+mn-ea"/>
              <a:ea typeface="+mn-ea"/>
            </a:endParaRPr>
          </a:p>
        </p:txBody>
      </p:sp>
      <p:pic>
        <p:nvPicPr>
          <p:cNvPr id="28" name="Picture 2" descr="PHP (プログラミング言語) - Wikipedia">
            <a:extLst>
              <a:ext uri="{FF2B5EF4-FFF2-40B4-BE49-F238E27FC236}">
                <a16:creationId xmlns:a16="http://schemas.microsoft.com/office/drawing/2014/main" id="{B1E14599-D61C-8B42-A02C-C2C0728674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368" y="4443069"/>
            <a:ext cx="621400" cy="33554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NGINX Plus｜高性能アプリケーション配信システム">
            <a:extLst>
              <a:ext uri="{FF2B5EF4-FFF2-40B4-BE49-F238E27FC236}">
                <a16:creationId xmlns:a16="http://schemas.microsoft.com/office/drawing/2014/main" id="{EB1FD553-CACB-9747-9A31-4C382AC1E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5802" y="4264403"/>
            <a:ext cx="1159565" cy="668980"/>
          </a:xfrm>
          <a:prstGeom prst="rect">
            <a:avLst/>
          </a:prstGeom>
          <a:noFill/>
          <a:extLst>
            <a:ext uri="{909E8E84-426E-40DD-AFC4-6F175D3DCCD1}">
              <a14:hiddenFill xmlns:a14="http://schemas.microsoft.com/office/drawing/2010/main">
                <a:solidFill>
                  <a:srgbClr val="FFFFFF"/>
                </a:solidFill>
              </a14:hiddenFill>
            </a:ext>
          </a:extLst>
        </p:spPr>
      </p:pic>
      <p:pic>
        <p:nvPicPr>
          <p:cNvPr id="30" name="図 29" descr="ロゴ&#10;&#10;自動的に生成された説明">
            <a:extLst>
              <a:ext uri="{FF2B5EF4-FFF2-40B4-BE49-F238E27FC236}">
                <a16:creationId xmlns:a16="http://schemas.microsoft.com/office/drawing/2014/main" id="{BB72767F-CC40-F542-A8AC-19D1048F60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3655" y="4428290"/>
            <a:ext cx="603885" cy="312322"/>
          </a:xfrm>
          <a:prstGeom prst="rect">
            <a:avLst/>
          </a:prstGeom>
        </p:spPr>
      </p:pic>
      <p:pic>
        <p:nvPicPr>
          <p:cNvPr id="31" name="Picture 24">
            <a:extLst>
              <a:ext uri="{FF2B5EF4-FFF2-40B4-BE49-F238E27FC236}">
                <a16:creationId xmlns:a16="http://schemas.microsoft.com/office/drawing/2014/main" id="{FF08A77F-BE7D-AF43-948C-BCCF087171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7602" y="5552737"/>
            <a:ext cx="834887" cy="22263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6" descr="upload.wikimedia.org/wikipedia/commons/thumb/b/...">
            <a:extLst>
              <a:ext uri="{FF2B5EF4-FFF2-40B4-BE49-F238E27FC236}">
                <a16:creationId xmlns:a16="http://schemas.microsoft.com/office/drawing/2014/main" id="{28A4B02D-93A1-6A4A-B47E-AEE5D18857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1510" y="5501151"/>
            <a:ext cx="929044" cy="313552"/>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グループ化 32">
            <a:extLst>
              <a:ext uri="{FF2B5EF4-FFF2-40B4-BE49-F238E27FC236}">
                <a16:creationId xmlns:a16="http://schemas.microsoft.com/office/drawing/2014/main" id="{63A940E3-7FD5-C04F-8F0F-4EB7EF595DB6}"/>
              </a:ext>
            </a:extLst>
          </p:cNvPr>
          <p:cNvGrpSpPr/>
          <p:nvPr/>
        </p:nvGrpSpPr>
        <p:grpSpPr>
          <a:xfrm>
            <a:off x="5127772" y="2645264"/>
            <a:ext cx="1936450" cy="1184616"/>
            <a:chOff x="4049465" y="2854745"/>
            <a:chExt cx="1936450" cy="1184616"/>
          </a:xfrm>
        </p:grpSpPr>
        <p:sp>
          <p:nvSpPr>
            <p:cNvPr id="34" name="角丸四角形 33">
              <a:extLst>
                <a:ext uri="{FF2B5EF4-FFF2-40B4-BE49-F238E27FC236}">
                  <a16:creationId xmlns:a16="http://schemas.microsoft.com/office/drawing/2014/main" id="{7C54755C-BEBA-E14B-B13B-4EF097FA7FF2}"/>
                </a:ext>
              </a:extLst>
            </p:cNvPr>
            <p:cNvSpPr/>
            <p:nvPr/>
          </p:nvSpPr>
          <p:spPr>
            <a:xfrm>
              <a:off x="4049466" y="2854745"/>
              <a:ext cx="1936449" cy="1184616"/>
            </a:xfrm>
            <a:prstGeom prst="roundRect">
              <a:avLst>
                <a:gd name="adj" fmla="val 490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2F2DC833-CE5B-2344-BCD9-C3385B64184F}"/>
                </a:ext>
              </a:extLst>
            </p:cNvPr>
            <p:cNvSpPr txBox="1"/>
            <p:nvPr/>
          </p:nvSpPr>
          <p:spPr>
            <a:xfrm>
              <a:off x="4049465" y="3109413"/>
              <a:ext cx="1936449" cy="369332"/>
            </a:xfrm>
            <a:prstGeom prst="rect">
              <a:avLst/>
            </a:prstGeom>
            <a:noFill/>
          </p:spPr>
          <p:txBody>
            <a:bodyPr wrap="square" rtlCol="0">
              <a:spAutoFit/>
            </a:bodyPr>
            <a:lstStyle/>
            <a:p>
              <a:pPr algn="ctr"/>
              <a:r>
                <a:rPr kumimoji="1" lang="en-US" altLang="ja-JP" b="0" dirty="0">
                  <a:latin typeface="+mn-ea"/>
                  <a:ea typeface="+mn-ea"/>
                </a:rPr>
                <a:t>Web</a:t>
              </a:r>
              <a:r>
                <a:rPr kumimoji="1" lang="ja-JP" altLang="en-US" b="0">
                  <a:latin typeface="+mn-ea"/>
                  <a:ea typeface="+mn-ea"/>
                </a:rPr>
                <a:t>アプリ</a:t>
              </a:r>
            </a:p>
          </p:txBody>
        </p:sp>
        <p:pic>
          <p:nvPicPr>
            <p:cNvPr id="36" name="図 35">
              <a:extLst>
                <a:ext uri="{FF2B5EF4-FFF2-40B4-BE49-F238E27FC236}">
                  <a16:creationId xmlns:a16="http://schemas.microsoft.com/office/drawing/2014/main" id="{D6E8CA9E-677E-994B-A3AE-BB08F87E1334}"/>
                </a:ext>
              </a:extLst>
            </p:cNvPr>
            <p:cNvPicPr>
              <a:picLocks noChangeAspect="1"/>
            </p:cNvPicPr>
            <p:nvPr/>
          </p:nvPicPr>
          <p:blipFill>
            <a:blip r:embed="rId7"/>
            <a:stretch>
              <a:fillRect/>
            </a:stretch>
          </p:blipFill>
          <p:spPr>
            <a:xfrm>
              <a:off x="4517779" y="3552272"/>
              <a:ext cx="1036680" cy="317915"/>
            </a:xfrm>
            <a:prstGeom prst="rect">
              <a:avLst/>
            </a:prstGeom>
          </p:spPr>
        </p:pic>
      </p:grpSp>
      <p:sp>
        <p:nvSpPr>
          <p:cNvPr id="4" name="テキスト ボックス 3">
            <a:extLst>
              <a:ext uri="{FF2B5EF4-FFF2-40B4-BE49-F238E27FC236}">
                <a16:creationId xmlns:a16="http://schemas.microsoft.com/office/drawing/2014/main" id="{8DCE2EDD-634C-FC46-8398-F1681812F03A}"/>
              </a:ext>
            </a:extLst>
          </p:cNvPr>
          <p:cNvSpPr txBox="1"/>
          <p:nvPr/>
        </p:nvSpPr>
        <p:spPr>
          <a:xfrm>
            <a:off x="5551996" y="5984914"/>
            <a:ext cx="1199367" cy="369332"/>
          </a:xfrm>
          <a:prstGeom prst="rect">
            <a:avLst/>
          </a:prstGeom>
          <a:noFill/>
        </p:spPr>
        <p:txBody>
          <a:bodyPr wrap="none" rtlCol="0">
            <a:spAutoFit/>
          </a:bodyPr>
          <a:lstStyle/>
          <a:p>
            <a:r>
              <a:rPr kumimoji="1" lang="ja-JP" altLang="en-US" b="0">
                <a:latin typeface="+mn-ea"/>
                <a:ea typeface="+mn-ea"/>
              </a:rPr>
              <a:t>ホスト</a:t>
            </a:r>
            <a:r>
              <a:rPr kumimoji="1" lang="en-US" altLang="ja-JP" b="0" dirty="0">
                <a:latin typeface="+mn-ea"/>
                <a:ea typeface="+mn-ea"/>
              </a:rPr>
              <a:t>OS</a:t>
            </a:r>
            <a:endParaRPr kumimoji="1" lang="ja-JP" altLang="en-US" b="0">
              <a:latin typeface="+mn-ea"/>
              <a:ea typeface="+mn-ea"/>
            </a:endParaRPr>
          </a:p>
        </p:txBody>
      </p:sp>
    </p:spTree>
    <p:extLst>
      <p:ext uri="{BB962C8B-B14F-4D97-AF65-F5344CB8AC3E}">
        <p14:creationId xmlns:p14="http://schemas.microsoft.com/office/powerpoint/2010/main" val="1144263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角丸四角形 36">
            <a:extLst>
              <a:ext uri="{FF2B5EF4-FFF2-40B4-BE49-F238E27FC236}">
                <a16:creationId xmlns:a16="http://schemas.microsoft.com/office/drawing/2014/main" id="{A3F4E3A5-0DD2-664A-AEBC-96DE22F35688}"/>
              </a:ext>
            </a:extLst>
          </p:cNvPr>
          <p:cNvSpPr/>
          <p:nvPr/>
        </p:nvSpPr>
        <p:spPr>
          <a:xfrm>
            <a:off x="3017520" y="5584360"/>
            <a:ext cx="6156960" cy="438215"/>
          </a:xfrm>
          <a:prstGeom prst="roundRect">
            <a:avLst>
              <a:gd name="adj" fmla="val 6497"/>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lumMod val="75000"/>
                    <a:lumOff val="25000"/>
                  </a:schemeClr>
                </a:solidFill>
                <a:latin typeface="Meiryo" panose="020B0604030504040204" pitchFamily="34" charset="-128"/>
                <a:ea typeface="Meiryo" panose="020B0604030504040204" pitchFamily="34" charset="-128"/>
              </a:rPr>
              <a:t>Windows/ macOS/ Linux</a:t>
            </a:r>
            <a:endParaRPr kumimoji="1" lang="ja-JP" altLang="en-US">
              <a:solidFill>
                <a:schemeClr val="tx1">
                  <a:lumMod val="75000"/>
                  <a:lumOff val="25000"/>
                </a:schemeClr>
              </a:solidFill>
              <a:latin typeface="Meiryo" panose="020B0604030504040204" pitchFamily="34" charset="-128"/>
              <a:ea typeface="Meiryo" panose="020B0604030504040204" pitchFamily="34" charset="-128"/>
            </a:endParaRPr>
          </a:p>
        </p:txBody>
      </p:sp>
      <p:sp>
        <p:nvSpPr>
          <p:cNvPr id="3" name="タイトル 2">
            <a:extLst>
              <a:ext uri="{FF2B5EF4-FFF2-40B4-BE49-F238E27FC236}">
                <a16:creationId xmlns:a16="http://schemas.microsoft.com/office/drawing/2014/main" id="{ADC07195-A372-504A-9B21-A79B0B537A07}"/>
              </a:ext>
            </a:extLst>
          </p:cNvPr>
          <p:cNvSpPr>
            <a:spLocks noGrp="1"/>
          </p:cNvSpPr>
          <p:nvPr>
            <p:ph type="title"/>
          </p:nvPr>
        </p:nvSpPr>
        <p:spPr>
          <a:xfrm>
            <a:off x="344181" y="282763"/>
            <a:ext cx="9829800" cy="273050"/>
          </a:xfrm>
        </p:spPr>
        <p:txBody>
          <a:bodyPr/>
          <a:lstStyle/>
          <a:p>
            <a:r>
              <a:rPr lang="ja-JP" altLang="en-US"/>
              <a:t>コンテナの実体</a:t>
            </a:r>
          </a:p>
        </p:txBody>
      </p:sp>
      <p:sp>
        <p:nvSpPr>
          <p:cNvPr id="23" name="角丸四角形 22">
            <a:extLst>
              <a:ext uri="{FF2B5EF4-FFF2-40B4-BE49-F238E27FC236}">
                <a16:creationId xmlns:a16="http://schemas.microsoft.com/office/drawing/2014/main" id="{E6102F01-2401-F541-8EF5-45C1BCE256C9}"/>
              </a:ext>
            </a:extLst>
          </p:cNvPr>
          <p:cNvSpPr/>
          <p:nvPr/>
        </p:nvSpPr>
        <p:spPr>
          <a:xfrm>
            <a:off x="5030968" y="2522199"/>
            <a:ext cx="2143340" cy="2505237"/>
          </a:xfrm>
          <a:prstGeom prst="roundRect">
            <a:avLst>
              <a:gd name="adj" fmla="val 2431"/>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角丸四角形 23">
            <a:extLst>
              <a:ext uri="{FF2B5EF4-FFF2-40B4-BE49-F238E27FC236}">
                <a16:creationId xmlns:a16="http://schemas.microsoft.com/office/drawing/2014/main" id="{8164F34C-CDB8-D943-A537-B6F5E6102DB7}"/>
              </a:ext>
            </a:extLst>
          </p:cNvPr>
          <p:cNvSpPr/>
          <p:nvPr/>
        </p:nvSpPr>
        <p:spPr>
          <a:xfrm>
            <a:off x="5127772" y="3949261"/>
            <a:ext cx="1936449" cy="955774"/>
          </a:xfrm>
          <a:prstGeom prst="roundRect">
            <a:avLst>
              <a:gd name="adj" fmla="val 490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C5388646-0727-7740-AC23-0DF7F2F3CF6F}"/>
              </a:ext>
            </a:extLst>
          </p:cNvPr>
          <p:cNvSpPr txBox="1"/>
          <p:nvPr/>
        </p:nvSpPr>
        <p:spPr>
          <a:xfrm>
            <a:off x="5368541" y="4058044"/>
            <a:ext cx="1405054" cy="369332"/>
          </a:xfrm>
          <a:prstGeom prst="rect">
            <a:avLst/>
          </a:prstGeom>
          <a:noFill/>
        </p:spPr>
        <p:txBody>
          <a:bodyPr wrap="square" rtlCol="0">
            <a:spAutoFit/>
          </a:bodyPr>
          <a:lstStyle/>
          <a:p>
            <a:pPr algn="ctr"/>
            <a:r>
              <a:rPr kumimoji="1" lang="ja-JP" altLang="en-US" b="0">
                <a:latin typeface="+mn-ea"/>
                <a:ea typeface="+mn-ea"/>
              </a:rPr>
              <a:t>実行環境</a:t>
            </a:r>
          </a:p>
        </p:txBody>
      </p:sp>
      <p:pic>
        <p:nvPicPr>
          <p:cNvPr id="28" name="Picture 2" descr="PHP (プログラミング言語) - Wikipedia">
            <a:extLst>
              <a:ext uri="{FF2B5EF4-FFF2-40B4-BE49-F238E27FC236}">
                <a16:creationId xmlns:a16="http://schemas.microsoft.com/office/drawing/2014/main" id="{B1E14599-D61C-8B42-A02C-C2C0728674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368" y="4443069"/>
            <a:ext cx="621400" cy="33554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NGINX Plus｜高性能アプリケーション配信システム">
            <a:extLst>
              <a:ext uri="{FF2B5EF4-FFF2-40B4-BE49-F238E27FC236}">
                <a16:creationId xmlns:a16="http://schemas.microsoft.com/office/drawing/2014/main" id="{EB1FD553-CACB-9747-9A31-4C382AC1E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5802" y="4264403"/>
            <a:ext cx="1159565" cy="668980"/>
          </a:xfrm>
          <a:prstGeom prst="rect">
            <a:avLst/>
          </a:prstGeom>
          <a:noFill/>
          <a:extLst>
            <a:ext uri="{909E8E84-426E-40DD-AFC4-6F175D3DCCD1}">
              <a14:hiddenFill xmlns:a14="http://schemas.microsoft.com/office/drawing/2010/main">
                <a:solidFill>
                  <a:srgbClr val="FFFFFF"/>
                </a:solidFill>
              </a14:hiddenFill>
            </a:ext>
          </a:extLst>
        </p:spPr>
      </p:pic>
      <p:pic>
        <p:nvPicPr>
          <p:cNvPr id="30" name="図 29" descr="ロゴ&#10;&#10;自動的に生成された説明">
            <a:extLst>
              <a:ext uri="{FF2B5EF4-FFF2-40B4-BE49-F238E27FC236}">
                <a16:creationId xmlns:a16="http://schemas.microsoft.com/office/drawing/2014/main" id="{BB72767F-CC40-F542-A8AC-19D1048F60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3655" y="4428290"/>
            <a:ext cx="603885" cy="312322"/>
          </a:xfrm>
          <a:prstGeom prst="rect">
            <a:avLst/>
          </a:prstGeom>
        </p:spPr>
      </p:pic>
      <p:grpSp>
        <p:nvGrpSpPr>
          <p:cNvPr id="33" name="グループ化 32">
            <a:extLst>
              <a:ext uri="{FF2B5EF4-FFF2-40B4-BE49-F238E27FC236}">
                <a16:creationId xmlns:a16="http://schemas.microsoft.com/office/drawing/2014/main" id="{63A940E3-7FD5-C04F-8F0F-4EB7EF595DB6}"/>
              </a:ext>
            </a:extLst>
          </p:cNvPr>
          <p:cNvGrpSpPr/>
          <p:nvPr/>
        </p:nvGrpSpPr>
        <p:grpSpPr>
          <a:xfrm>
            <a:off x="5127772" y="2645264"/>
            <a:ext cx="1936450" cy="1184616"/>
            <a:chOff x="4049465" y="2854745"/>
            <a:chExt cx="1936450" cy="1184616"/>
          </a:xfrm>
        </p:grpSpPr>
        <p:sp>
          <p:nvSpPr>
            <p:cNvPr id="34" name="角丸四角形 33">
              <a:extLst>
                <a:ext uri="{FF2B5EF4-FFF2-40B4-BE49-F238E27FC236}">
                  <a16:creationId xmlns:a16="http://schemas.microsoft.com/office/drawing/2014/main" id="{7C54755C-BEBA-E14B-B13B-4EF097FA7FF2}"/>
                </a:ext>
              </a:extLst>
            </p:cNvPr>
            <p:cNvSpPr/>
            <p:nvPr/>
          </p:nvSpPr>
          <p:spPr>
            <a:xfrm>
              <a:off x="4049466" y="2854745"/>
              <a:ext cx="1936449" cy="1184616"/>
            </a:xfrm>
            <a:prstGeom prst="roundRect">
              <a:avLst>
                <a:gd name="adj" fmla="val 490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2F2DC833-CE5B-2344-BCD9-C3385B64184F}"/>
                </a:ext>
              </a:extLst>
            </p:cNvPr>
            <p:cNvSpPr txBox="1"/>
            <p:nvPr/>
          </p:nvSpPr>
          <p:spPr>
            <a:xfrm>
              <a:off x="4049465" y="3109413"/>
              <a:ext cx="1936449" cy="369332"/>
            </a:xfrm>
            <a:prstGeom prst="rect">
              <a:avLst/>
            </a:prstGeom>
            <a:noFill/>
          </p:spPr>
          <p:txBody>
            <a:bodyPr wrap="square" rtlCol="0">
              <a:spAutoFit/>
            </a:bodyPr>
            <a:lstStyle/>
            <a:p>
              <a:pPr algn="ctr"/>
              <a:r>
                <a:rPr kumimoji="1" lang="en-US" altLang="ja-JP" b="0" dirty="0">
                  <a:latin typeface="+mn-ea"/>
                  <a:ea typeface="+mn-ea"/>
                </a:rPr>
                <a:t>Web</a:t>
              </a:r>
              <a:r>
                <a:rPr kumimoji="1" lang="ja-JP" altLang="en-US" b="0">
                  <a:latin typeface="+mn-ea"/>
                  <a:ea typeface="+mn-ea"/>
                </a:rPr>
                <a:t>アプリ</a:t>
              </a:r>
            </a:p>
          </p:txBody>
        </p:sp>
        <p:pic>
          <p:nvPicPr>
            <p:cNvPr id="36" name="図 35">
              <a:extLst>
                <a:ext uri="{FF2B5EF4-FFF2-40B4-BE49-F238E27FC236}">
                  <a16:creationId xmlns:a16="http://schemas.microsoft.com/office/drawing/2014/main" id="{D6E8CA9E-677E-994B-A3AE-BB08F87E1334}"/>
                </a:ext>
              </a:extLst>
            </p:cNvPr>
            <p:cNvPicPr>
              <a:picLocks noChangeAspect="1"/>
            </p:cNvPicPr>
            <p:nvPr/>
          </p:nvPicPr>
          <p:blipFill>
            <a:blip r:embed="rId5"/>
            <a:stretch>
              <a:fillRect/>
            </a:stretch>
          </p:blipFill>
          <p:spPr>
            <a:xfrm>
              <a:off x="4517779" y="3552272"/>
              <a:ext cx="1036680" cy="317915"/>
            </a:xfrm>
            <a:prstGeom prst="rect">
              <a:avLst/>
            </a:prstGeom>
          </p:spPr>
        </p:pic>
      </p:grpSp>
      <p:sp>
        <p:nvSpPr>
          <p:cNvPr id="6" name="コンテンツ プレースホルダー 5">
            <a:extLst>
              <a:ext uri="{FF2B5EF4-FFF2-40B4-BE49-F238E27FC236}">
                <a16:creationId xmlns:a16="http://schemas.microsoft.com/office/drawing/2014/main" id="{3BF270FD-2A2B-134F-9FE7-CBC7A9922E85}"/>
              </a:ext>
            </a:extLst>
          </p:cNvPr>
          <p:cNvSpPr>
            <a:spLocks noGrp="1"/>
          </p:cNvSpPr>
          <p:nvPr>
            <p:ph idx="1"/>
          </p:nvPr>
        </p:nvSpPr>
        <p:spPr>
          <a:xfrm>
            <a:off x="1167453" y="1040191"/>
            <a:ext cx="9857094" cy="955879"/>
          </a:xfrm>
        </p:spPr>
        <p:txBody>
          <a:bodyPr/>
          <a:lstStyle/>
          <a:p>
            <a:pPr marL="342900" indent="-342900">
              <a:buFont typeface="Arial" panose="020B0604020202020204" pitchFamily="34" charset="0"/>
              <a:buChar char="•"/>
            </a:pPr>
            <a:r>
              <a:rPr lang="en-US" altLang="ja-JP" dirty="0"/>
              <a:t>Docker</a:t>
            </a:r>
            <a:r>
              <a:rPr lang="ja-JP" altLang="en-US"/>
              <a:t>は</a:t>
            </a:r>
            <a:r>
              <a:rPr lang="en-US" altLang="ja-JP" dirty="0"/>
              <a:t>Windows, macOS, Linux</a:t>
            </a:r>
            <a:r>
              <a:rPr lang="ja-JP" altLang="en-US"/>
              <a:t>などにインストールできる</a:t>
            </a:r>
            <a:endParaRPr lang="en-US" altLang="ja-JP" dirty="0"/>
          </a:p>
          <a:p>
            <a:pPr marL="342900" indent="-342900">
              <a:buFont typeface="Arial" panose="020B0604020202020204" pitchFamily="34" charset="0"/>
              <a:buChar char="•"/>
            </a:pPr>
            <a:r>
              <a:rPr lang="en-US" altLang="ja-JP" dirty="0"/>
              <a:t>Docker</a:t>
            </a:r>
            <a:r>
              <a:rPr lang="ja-JP" altLang="en-US"/>
              <a:t>がインストールされていればどの環境でもコンテナが動く</a:t>
            </a:r>
          </a:p>
        </p:txBody>
      </p:sp>
      <p:sp>
        <p:nvSpPr>
          <p:cNvPr id="40" name="角丸四角形 39">
            <a:extLst>
              <a:ext uri="{FF2B5EF4-FFF2-40B4-BE49-F238E27FC236}">
                <a16:creationId xmlns:a16="http://schemas.microsoft.com/office/drawing/2014/main" id="{DF2C8B05-30B5-3747-86BF-5DA73A8A6542}"/>
              </a:ext>
            </a:extLst>
          </p:cNvPr>
          <p:cNvSpPr/>
          <p:nvPr/>
        </p:nvSpPr>
        <p:spPr>
          <a:xfrm>
            <a:off x="5024196" y="5116717"/>
            <a:ext cx="2150112" cy="367249"/>
          </a:xfrm>
          <a:prstGeom prst="roundRect">
            <a:avLst/>
          </a:prstGeom>
          <a:solidFill>
            <a:srgbClr val="71BCE9"/>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Meiryo" panose="020B0604030504040204" pitchFamily="34" charset="-128"/>
                <a:ea typeface="Meiryo" panose="020B0604030504040204" pitchFamily="34" charset="-128"/>
              </a:rPr>
              <a:t>Docker</a:t>
            </a:r>
            <a:endParaRPr kumimoji="1" lang="ja-JP" altLang="en-US">
              <a:latin typeface="Meiryo" panose="020B0604030504040204" pitchFamily="34" charset="-128"/>
              <a:ea typeface="Meiryo" panose="020B0604030504040204" pitchFamily="34" charset="-128"/>
            </a:endParaRPr>
          </a:p>
        </p:txBody>
      </p:sp>
      <p:pic>
        <p:nvPicPr>
          <p:cNvPr id="41" name="図 40" descr="ロゴ&#10;&#10;自動的に生成された説明">
            <a:extLst>
              <a:ext uri="{FF2B5EF4-FFF2-40B4-BE49-F238E27FC236}">
                <a16:creationId xmlns:a16="http://schemas.microsoft.com/office/drawing/2014/main" id="{E870FF63-43F2-DE4B-9099-1A5757A6BD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42122" y="5165330"/>
            <a:ext cx="337005" cy="280596"/>
          </a:xfrm>
          <a:prstGeom prst="rect">
            <a:avLst/>
          </a:prstGeom>
        </p:spPr>
      </p:pic>
    </p:spTree>
    <p:extLst>
      <p:ext uri="{BB962C8B-B14F-4D97-AF65-F5344CB8AC3E}">
        <p14:creationId xmlns:p14="http://schemas.microsoft.com/office/powerpoint/2010/main" val="911571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ADC07195-A372-504A-9B21-A79B0B537A07}"/>
              </a:ext>
            </a:extLst>
          </p:cNvPr>
          <p:cNvSpPr>
            <a:spLocks noGrp="1"/>
          </p:cNvSpPr>
          <p:nvPr>
            <p:ph type="title"/>
          </p:nvPr>
        </p:nvSpPr>
        <p:spPr/>
        <p:txBody>
          <a:bodyPr/>
          <a:lstStyle/>
          <a:p>
            <a:r>
              <a:rPr kumimoji="1" lang="ja-JP" altLang="en-US"/>
              <a:t>コンテナの実体</a:t>
            </a:r>
          </a:p>
        </p:txBody>
      </p:sp>
      <p:pic>
        <p:nvPicPr>
          <p:cNvPr id="39" name="図 38">
            <a:extLst>
              <a:ext uri="{FF2B5EF4-FFF2-40B4-BE49-F238E27FC236}">
                <a16:creationId xmlns:a16="http://schemas.microsoft.com/office/drawing/2014/main" id="{84BFAF8E-D9A7-4242-8444-51262A981CD0}"/>
              </a:ext>
            </a:extLst>
          </p:cNvPr>
          <p:cNvPicPr>
            <a:picLocks noChangeAspect="1"/>
          </p:cNvPicPr>
          <p:nvPr/>
        </p:nvPicPr>
        <p:blipFill>
          <a:blip r:embed="rId2"/>
          <a:stretch>
            <a:fillRect/>
          </a:stretch>
        </p:blipFill>
        <p:spPr>
          <a:xfrm>
            <a:off x="6241409" y="2831838"/>
            <a:ext cx="4541725" cy="2776400"/>
          </a:xfrm>
          <a:prstGeom prst="rect">
            <a:avLst/>
          </a:prstGeom>
          <a:ln>
            <a:solidFill>
              <a:schemeClr val="accent1">
                <a:shade val="50000"/>
              </a:schemeClr>
            </a:solidFill>
          </a:ln>
        </p:spPr>
      </p:pic>
      <p:sp>
        <p:nvSpPr>
          <p:cNvPr id="46" name="コンテンツ プレースホルダー 6">
            <a:extLst>
              <a:ext uri="{FF2B5EF4-FFF2-40B4-BE49-F238E27FC236}">
                <a16:creationId xmlns:a16="http://schemas.microsoft.com/office/drawing/2014/main" id="{C73E05A6-451B-6642-BF4A-4A5E43D1836F}"/>
              </a:ext>
            </a:extLst>
          </p:cNvPr>
          <p:cNvSpPr>
            <a:spLocks noGrp="1"/>
          </p:cNvSpPr>
          <p:nvPr>
            <p:ph idx="1"/>
          </p:nvPr>
        </p:nvSpPr>
        <p:spPr>
          <a:xfrm>
            <a:off x="1167453" y="1040191"/>
            <a:ext cx="9857094" cy="1270587"/>
          </a:xfrm>
        </p:spPr>
        <p:txBody>
          <a:bodyPr/>
          <a:lstStyle/>
          <a:p>
            <a:pPr marL="342900" indent="-342900">
              <a:buFont typeface="Arial" panose="020B0604020202020204" pitchFamily="34" charset="0"/>
              <a:buChar char="•"/>
            </a:pPr>
            <a:r>
              <a:rPr lang="ja-JP" altLang="en-US"/>
              <a:t>そのコンテナを動作させるものをコンテナランタイムと呼ぶ</a:t>
            </a:r>
            <a:endParaRPr lang="en-US" altLang="ja-JP" dirty="0"/>
          </a:p>
          <a:p>
            <a:pPr marL="342900" indent="-342900">
              <a:buFont typeface="Arial" panose="020B0604020202020204" pitchFamily="34" charset="0"/>
              <a:buChar char="•"/>
            </a:pPr>
            <a:r>
              <a:rPr lang="en-US" altLang="ja-JP" dirty="0"/>
              <a:t>Docker</a:t>
            </a:r>
            <a:r>
              <a:rPr lang="ja-JP" altLang="en-US"/>
              <a:t>はコンテナランタイムの一つ</a:t>
            </a:r>
            <a:endParaRPr lang="en-US" altLang="ja-JP" dirty="0"/>
          </a:p>
        </p:txBody>
      </p:sp>
      <p:sp>
        <p:nvSpPr>
          <p:cNvPr id="2" name="テキスト ボックス 1">
            <a:extLst>
              <a:ext uri="{FF2B5EF4-FFF2-40B4-BE49-F238E27FC236}">
                <a16:creationId xmlns:a16="http://schemas.microsoft.com/office/drawing/2014/main" id="{11CEBF63-37C0-4F45-B57B-62B877DADB4B}"/>
              </a:ext>
            </a:extLst>
          </p:cNvPr>
          <p:cNvSpPr txBox="1"/>
          <p:nvPr/>
        </p:nvSpPr>
        <p:spPr>
          <a:xfrm>
            <a:off x="0" y="6023330"/>
            <a:ext cx="12192000" cy="369332"/>
          </a:xfrm>
          <a:prstGeom prst="rect">
            <a:avLst/>
          </a:prstGeom>
          <a:noFill/>
        </p:spPr>
        <p:txBody>
          <a:bodyPr wrap="square" rtlCol="0">
            <a:spAutoFit/>
          </a:bodyPr>
          <a:lstStyle/>
          <a:p>
            <a:pPr algn="ctr"/>
            <a:r>
              <a:rPr kumimoji="1" lang="ja-JP" altLang="en-US" b="0">
                <a:solidFill>
                  <a:srgbClr val="D62825"/>
                </a:solidFill>
                <a:latin typeface="+mn-ea"/>
                <a:ea typeface="+mn-ea"/>
              </a:rPr>
              <a:t>コンテナには</a:t>
            </a:r>
            <a:r>
              <a:rPr kumimoji="1" lang="en-US" altLang="ja-JP" b="0" dirty="0">
                <a:solidFill>
                  <a:srgbClr val="D62825"/>
                </a:solidFill>
                <a:latin typeface="+mn-ea"/>
                <a:ea typeface="+mn-ea"/>
              </a:rPr>
              <a:t>Web</a:t>
            </a:r>
            <a:r>
              <a:rPr lang="ja-JP" altLang="en-US" b="0">
                <a:solidFill>
                  <a:srgbClr val="D62825"/>
                </a:solidFill>
                <a:latin typeface="+mn-ea"/>
                <a:ea typeface="+mn-ea"/>
              </a:rPr>
              <a:t>アプリを実行するために必要なものがすべて含まれている</a:t>
            </a:r>
            <a:endParaRPr kumimoji="1" lang="ja-JP" altLang="en-US" b="0">
              <a:solidFill>
                <a:srgbClr val="D62825"/>
              </a:solidFill>
              <a:latin typeface="+mn-ea"/>
              <a:ea typeface="+mn-ea"/>
            </a:endParaRPr>
          </a:p>
        </p:txBody>
      </p:sp>
      <p:sp>
        <p:nvSpPr>
          <p:cNvPr id="20" name="角丸四角形 19">
            <a:extLst>
              <a:ext uri="{FF2B5EF4-FFF2-40B4-BE49-F238E27FC236}">
                <a16:creationId xmlns:a16="http://schemas.microsoft.com/office/drawing/2014/main" id="{FDD0119B-46A1-7D4A-A2A3-94943F4C2F1A}"/>
              </a:ext>
            </a:extLst>
          </p:cNvPr>
          <p:cNvSpPr/>
          <p:nvPr/>
        </p:nvSpPr>
        <p:spPr>
          <a:xfrm>
            <a:off x="2430008" y="2663048"/>
            <a:ext cx="2143340" cy="2505237"/>
          </a:xfrm>
          <a:prstGeom prst="roundRect">
            <a:avLst>
              <a:gd name="adj" fmla="val 2431"/>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a:extLst>
              <a:ext uri="{FF2B5EF4-FFF2-40B4-BE49-F238E27FC236}">
                <a16:creationId xmlns:a16="http://schemas.microsoft.com/office/drawing/2014/main" id="{ABE1AEF4-391B-C147-9508-3AACA1D31A0E}"/>
              </a:ext>
            </a:extLst>
          </p:cNvPr>
          <p:cNvSpPr/>
          <p:nvPr/>
        </p:nvSpPr>
        <p:spPr>
          <a:xfrm>
            <a:off x="2526812" y="4090110"/>
            <a:ext cx="1936449" cy="955774"/>
          </a:xfrm>
          <a:prstGeom prst="roundRect">
            <a:avLst>
              <a:gd name="adj" fmla="val 490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7670E97C-4921-1947-9B96-E6062B978018}"/>
              </a:ext>
            </a:extLst>
          </p:cNvPr>
          <p:cNvSpPr txBox="1"/>
          <p:nvPr/>
        </p:nvSpPr>
        <p:spPr>
          <a:xfrm>
            <a:off x="2767581" y="4198893"/>
            <a:ext cx="1405054" cy="369332"/>
          </a:xfrm>
          <a:prstGeom prst="rect">
            <a:avLst/>
          </a:prstGeom>
          <a:noFill/>
        </p:spPr>
        <p:txBody>
          <a:bodyPr wrap="square" rtlCol="0">
            <a:spAutoFit/>
          </a:bodyPr>
          <a:lstStyle/>
          <a:p>
            <a:pPr algn="ctr"/>
            <a:r>
              <a:rPr kumimoji="1" lang="ja-JP" altLang="en-US" b="0">
                <a:latin typeface="+mn-ea"/>
                <a:ea typeface="+mn-ea"/>
              </a:rPr>
              <a:t>実行環境</a:t>
            </a:r>
          </a:p>
        </p:txBody>
      </p:sp>
      <p:pic>
        <p:nvPicPr>
          <p:cNvPr id="27" name="Picture 2" descr="PHP (プログラミング言語) - Wikipedia">
            <a:extLst>
              <a:ext uri="{FF2B5EF4-FFF2-40B4-BE49-F238E27FC236}">
                <a16:creationId xmlns:a16="http://schemas.microsoft.com/office/drawing/2014/main" id="{43D205E2-79E4-5648-AE02-0D97C1F2FF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9408" y="4583918"/>
            <a:ext cx="621400" cy="33554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NGINX Plus｜高性能アプリケーション配信システム">
            <a:extLst>
              <a:ext uri="{FF2B5EF4-FFF2-40B4-BE49-F238E27FC236}">
                <a16:creationId xmlns:a16="http://schemas.microsoft.com/office/drawing/2014/main" id="{529B12BB-E02F-924B-8A3C-B21B89A6D8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4842" y="4405252"/>
            <a:ext cx="1159565" cy="668980"/>
          </a:xfrm>
          <a:prstGeom prst="rect">
            <a:avLst/>
          </a:prstGeom>
          <a:noFill/>
          <a:extLst>
            <a:ext uri="{909E8E84-426E-40DD-AFC4-6F175D3DCCD1}">
              <a14:hiddenFill xmlns:a14="http://schemas.microsoft.com/office/drawing/2010/main">
                <a:solidFill>
                  <a:srgbClr val="FFFFFF"/>
                </a:solidFill>
              </a14:hiddenFill>
            </a:ext>
          </a:extLst>
        </p:spPr>
      </p:pic>
      <p:pic>
        <p:nvPicPr>
          <p:cNvPr id="30" name="図 29" descr="ロゴ&#10;&#10;自動的に生成された説明">
            <a:extLst>
              <a:ext uri="{FF2B5EF4-FFF2-40B4-BE49-F238E27FC236}">
                <a16:creationId xmlns:a16="http://schemas.microsoft.com/office/drawing/2014/main" id="{B28BFC59-B2A7-8041-B854-C1053E135C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32695" y="4569139"/>
            <a:ext cx="603885" cy="312322"/>
          </a:xfrm>
          <a:prstGeom prst="rect">
            <a:avLst/>
          </a:prstGeom>
        </p:spPr>
      </p:pic>
      <p:grpSp>
        <p:nvGrpSpPr>
          <p:cNvPr id="32" name="グループ化 31">
            <a:extLst>
              <a:ext uri="{FF2B5EF4-FFF2-40B4-BE49-F238E27FC236}">
                <a16:creationId xmlns:a16="http://schemas.microsoft.com/office/drawing/2014/main" id="{C9AA5D83-C652-3D49-BF8E-A83D5F7C7A7A}"/>
              </a:ext>
            </a:extLst>
          </p:cNvPr>
          <p:cNvGrpSpPr/>
          <p:nvPr/>
        </p:nvGrpSpPr>
        <p:grpSpPr>
          <a:xfrm>
            <a:off x="2526812" y="2786113"/>
            <a:ext cx="1936450" cy="1184616"/>
            <a:chOff x="4049465" y="2854745"/>
            <a:chExt cx="1936450" cy="1184616"/>
          </a:xfrm>
        </p:grpSpPr>
        <p:sp>
          <p:nvSpPr>
            <p:cNvPr id="33" name="角丸四角形 32">
              <a:extLst>
                <a:ext uri="{FF2B5EF4-FFF2-40B4-BE49-F238E27FC236}">
                  <a16:creationId xmlns:a16="http://schemas.microsoft.com/office/drawing/2014/main" id="{5187E6BB-1812-4740-87A2-F5EBDD1AA283}"/>
                </a:ext>
              </a:extLst>
            </p:cNvPr>
            <p:cNvSpPr/>
            <p:nvPr/>
          </p:nvSpPr>
          <p:spPr>
            <a:xfrm>
              <a:off x="4049466" y="2854745"/>
              <a:ext cx="1936449" cy="1184616"/>
            </a:xfrm>
            <a:prstGeom prst="roundRect">
              <a:avLst>
                <a:gd name="adj" fmla="val 490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BADFF749-FD0E-E348-925C-EC54186163AC}"/>
                </a:ext>
              </a:extLst>
            </p:cNvPr>
            <p:cNvSpPr txBox="1"/>
            <p:nvPr/>
          </p:nvSpPr>
          <p:spPr>
            <a:xfrm>
              <a:off x="4049465" y="3109413"/>
              <a:ext cx="1936449" cy="369332"/>
            </a:xfrm>
            <a:prstGeom prst="rect">
              <a:avLst/>
            </a:prstGeom>
            <a:noFill/>
          </p:spPr>
          <p:txBody>
            <a:bodyPr wrap="square" rtlCol="0">
              <a:spAutoFit/>
            </a:bodyPr>
            <a:lstStyle/>
            <a:p>
              <a:pPr algn="ctr"/>
              <a:r>
                <a:rPr kumimoji="1" lang="en-US" altLang="ja-JP" b="0" dirty="0">
                  <a:latin typeface="+mn-ea"/>
                  <a:ea typeface="+mn-ea"/>
                </a:rPr>
                <a:t>Web</a:t>
              </a:r>
              <a:r>
                <a:rPr kumimoji="1" lang="ja-JP" altLang="en-US" b="0">
                  <a:latin typeface="+mn-ea"/>
                  <a:ea typeface="+mn-ea"/>
                </a:rPr>
                <a:t>アプリ</a:t>
              </a:r>
            </a:p>
          </p:txBody>
        </p:sp>
        <p:pic>
          <p:nvPicPr>
            <p:cNvPr id="35" name="図 34">
              <a:extLst>
                <a:ext uri="{FF2B5EF4-FFF2-40B4-BE49-F238E27FC236}">
                  <a16:creationId xmlns:a16="http://schemas.microsoft.com/office/drawing/2014/main" id="{41A02434-04E6-514F-A9BA-7AAA55270468}"/>
                </a:ext>
              </a:extLst>
            </p:cNvPr>
            <p:cNvPicPr>
              <a:picLocks noChangeAspect="1"/>
            </p:cNvPicPr>
            <p:nvPr/>
          </p:nvPicPr>
          <p:blipFill>
            <a:blip r:embed="rId6"/>
            <a:stretch>
              <a:fillRect/>
            </a:stretch>
          </p:blipFill>
          <p:spPr>
            <a:xfrm>
              <a:off x="4517779" y="3552272"/>
              <a:ext cx="1036680" cy="317915"/>
            </a:xfrm>
            <a:prstGeom prst="rect">
              <a:avLst/>
            </a:prstGeom>
          </p:spPr>
        </p:pic>
      </p:grpSp>
      <p:sp>
        <p:nvSpPr>
          <p:cNvPr id="36" name="角丸四角形 35">
            <a:extLst>
              <a:ext uri="{FF2B5EF4-FFF2-40B4-BE49-F238E27FC236}">
                <a16:creationId xmlns:a16="http://schemas.microsoft.com/office/drawing/2014/main" id="{54351B31-C9CB-0048-B6C4-AAE8AF6D6C52}"/>
              </a:ext>
            </a:extLst>
          </p:cNvPr>
          <p:cNvSpPr/>
          <p:nvPr/>
        </p:nvSpPr>
        <p:spPr>
          <a:xfrm>
            <a:off x="2423236" y="5257566"/>
            <a:ext cx="2150112" cy="367249"/>
          </a:xfrm>
          <a:prstGeom prst="roundRect">
            <a:avLst/>
          </a:prstGeom>
          <a:solidFill>
            <a:srgbClr val="71BCE9"/>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Meiryo" panose="020B0604030504040204" pitchFamily="34" charset="-128"/>
                <a:ea typeface="Meiryo" panose="020B0604030504040204" pitchFamily="34" charset="-128"/>
              </a:rPr>
              <a:t>Docker</a:t>
            </a:r>
            <a:endParaRPr kumimoji="1" lang="ja-JP" altLang="en-US">
              <a:latin typeface="Meiryo" panose="020B0604030504040204" pitchFamily="34" charset="-128"/>
              <a:ea typeface="Meiryo" panose="020B0604030504040204" pitchFamily="34" charset="-128"/>
            </a:endParaRPr>
          </a:p>
        </p:txBody>
      </p:sp>
      <p:pic>
        <p:nvPicPr>
          <p:cNvPr id="37" name="図 36" descr="ロゴ&#10;&#10;自動的に生成された説明">
            <a:extLst>
              <a:ext uri="{FF2B5EF4-FFF2-40B4-BE49-F238E27FC236}">
                <a16:creationId xmlns:a16="http://schemas.microsoft.com/office/drawing/2014/main" id="{F124DEE6-F3FB-8B46-B984-E1D1A8E3464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41162" y="5306179"/>
            <a:ext cx="337005" cy="280596"/>
          </a:xfrm>
          <a:prstGeom prst="rect">
            <a:avLst/>
          </a:prstGeom>
        </p:spPr>
      </p:pic>
    </p:spTree>
    <p:extLst>
      <p:ext uri="{BB962C8B-B14F-4D97-AF65-F5344CB8AC3E}">
        <p14:creationId xmlns:p14="http://schemas.microsoft.com/office/powerpoint/2010/main" val="1855672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ADC07195-A372-504A-9B21-A79B0B537A07}"/>
              </a:ext>
            </a:extLst>
          </p:cNvPr>
          <p:cNvSpPr>
            <a:spLocks noGrp="1"/>
          </p:cNvSpPr>
          <p:nvPr>
            <p:ph type="title"/>
          </p:nvPr>
        </p:nvSpPr>
        <p:spPr/>
        <p:txBody>
          <a:bodyPr/>
          <a:lstStyle/>
          <a:p>
            <a:r>
              <a:rPr kumimoji="1" lang="ja-JP" altLang="en-US"/>
              <a:t>実際の運用</a:t>
            </a:r>
          </a:p>
        </p:txBody>
      </p:sp>
      <p:sp>
        <p:nvSpPr>
          <p:cNvPr id="46" name="コンテンツ プレースホルダー 6">
            <a:extLst>
              <a:ext uri="{FF2B5EF4-FFF2-40B4-BE49-F238E27FC236}">
                <a16:creationId xmlns:a16="http://schemas.microsoft.com/office/drawing/2014/main" id="{C73E05A6-451B-6642-BF4A-4A5E43D1836F}"/>
              </a:ext>
            </a:extLst>
          </p:cNvPr>
          <p:cNvSpPr>
            <a:spLocks noGrp="1"/>
          </p:cNvSpPr>
          <p:nvPr>
            <p:ph idx="1"/>
          </p:nvPr>
        </p:nvSpPr>
        <p:spPr>
          <a:xfrm>
            <a:off x="1167453" y="1040191"/>
            <a:ext cx="9857094" cy="1270587"/>
          </a:xfrm>
        </p:spPr>
        <p:txBody>
          <a:bodyPr/>
          <a:lstStyle/>
          <a:p>
            <a:pPr marL="342900" indent="-342900">
              <a:buFont typeface="Arial" panose="020B0604020202020204" pitchFamily="34" charset="0"/>
              <a:buChar char="•"/>
            </a:pPr>
            <a:r>
              <a:rPr lang="ja-JP" altLang="en-US"/>
              <a:t>実運用では複数のコンテナが連携してシステムを構成する</a:t>
            </a:r>
            <a:endParaRPr lang="en-US" altLang="ja-JP" dirty="0"/>
          </a:p>
          <a:p>
            <a:pPr marL="342900" indent="-342900">
              <a:buFont typeface="Arial" panose="020B0604020202020204" pitchFamily="34" charset="0"/>
              <a:buChar char="•"/>
            </a:pPr>
            <a:r>
              <a:rPr lang="ja-JP" altLang="en-US"/>
              <a:t>一つのコンテナに一つの機能を割り当てる</a:t>
            </a:r>
            <a:endParaRPr lang="en-US" altLang="ja-JP" dirty="0"/>
          </a:p>
          <a:p>
            <a:pPr marL="342900" indent="-342900">
              <a:buFont typeface="Arial" panose="020B0604020202020204" pitchFamily="34" charset="0"/>
              <a:buChar char="•"/>
            </a:pPr>
            <a:endParaRPr lang="en-US" altLang="ja-JP" dirty="0"/>
          </a:p>
        </p:txBody>
      </p:sp>
      <p:sp>
        <p:nvSpPr>
          <p:cNvPr id="2" name="角丸四角形 1">
            <a:extLst>
              <a:ext uri="{FF2B5EF4-FFF2-40B4-BE49-F238E27FC236}">
                <a16:creationId xmlns:a16="http://schemas.microsoft.com/office/drawing/2014/main" id="{4F58FE13-8809-EE42-8136-9B41326AB2C8}"/>
              </a:ext>
            </a:extLst>
          </p:cNvPr>
          <p:cNvSpPr/>
          <p:nvPr/>
        </p:nvSpPr>
        <p:spPr>
          <a:xfrm>
            <a:off x="1812287" y="4811436"/>
            <a:ext cx="8925339" cy="618890"/>
          </a:xfrm>
          <a:prstGeom prst="roundRect">
            <a:avLst/>
          </a:prstGeom>
          <a:solidFill>
            <a:srgbClr val="71BCE9"/>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Meiryo" panose="020B0604030504040204" pitchFamily="34" charset="-128"/>
                <a:ea typeface="Meiryo" panose="020B0604030504040204" pitchFamily="34" charset="-128"/>
              </a:rPr>
              <a:t>Docker</a:t>
            </a:r>
            <a:endParaRPr kumimoji="1" lang="ja-JP" altLang="en-US">
              <a:latin typeface="Meiryo" panose="020B0604030504040204" pitchFamily="34" charset="-128"/>
              <a:ea typeface="Meiryo" panose="020B0604030504040204" pitchFamily="34" charset="-128"/>
            </a:endParaRPr>
          </a:p>
        </p:txBody>
      </p:sp>
      <p:pic>
        <p:nvPicPr>
          <p:cNvPr id="40" name="図 39" descr="ロゴ&#10;&#10;自動的に生成された説明">
            <a:extLst>
              <a:ext uri="{FF2B5EF4-FFF2-40B4-BE49-F238E27FC236}">
                <a16:creationId xmlns:a16="http://schemas.microsoft.com/office/drawing/2014/main" id="{E40AC2C2-0DF6-B247-BFD2-DB2CFE908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879" y="4859398"/>
            <a:ext cx="628098" cy="522966"/>
          </a:xfrm>
          <a:prstGeom prst="rect">
            <a:avLst/>
          </a:prstGeom>
        </p:spPr>
      </p:pic>
      <p:sp>
        <p:nvSpPr>
          <p:cNvPr id="41" name="角丸四角形 40">
            <a:extLst>
              <a:ext uri="{FF2B5EF4-FFF2-40B4-BE49-F238E27FC236}">
                <a16:creationId xmlns:a16="http://schemas.microsoft.com/office/drawing/2014/main" id="{A04C6115-8883-3C4B-A7CF-6221E0D1ABE7}"/>
              </a:ext>
            </a:extLst>
          </p:cNvPr>
          <p:cNvSpPr/>
          <p:nvPr/>
        </p:nvSpPr>
        <p:spPr>
          <a:xfrm>
            <a:off x="1812286" y="5617542"/>
            <a:ext cx="8925339" cy="618890"/>
          </a:xfrm>
          <a:prstGeom prst="roundRect">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lumMod val="75000"/>
                    <a:lumOff val="25000"/>
                  </a:schemeClr>
                </a:solidFill>
                <a:latin typeface="Meiryo" panose="020B0604030504040204" pitchFamily="34" charset="-128"/>
                <a:ea typeface="Meiryo" panose="020B0604030504040204" pitchFamily="34" charset="-128"/>
              </a:rPr>
              <a:t>サーバー</a:t>
            </a:r>
            <a:r>
              <a:rPr lang="en-US" altLang="ja-JP" dirty="0">
                <a:solidFill>
                  <a:schemeClr val="tx1">
                    <a:lumMod val="75000"/>
                    <a:lumOff val="25000"/>
                  </a:schemeClr>
                </a:solidFill>
                <a:latin typeface="Meiryo" panose="020B0604030504040204" pitchFamily="34" charset="-128"/>
                <a:ea typeface="Meiryo" panose="020B0604030504040204" pitchFamily="34" charset="-128"/>
              </a:rPr>
              <a:t> / </a:t>
            </a:r>
            <a:r>
              <a:rPr lang="ja-JP" altLang="en-US">
                <a:solidFill>
                  <a:schemeClr val="tx1">
                    <a:lumMod val="75000"/>
                    <a:lumOff val="25000"/>
                  </a:schemeClr>
                </a:solidFill>
                <a:latin typeface="Meiryo" panose="020B0604030504040204" pitchFamily="34" charset="-128"/>
                <a:ea typeface="Meiryo" panose="020B0604030504040204" pitchFamily="34" charset="-128"/>
              </a:rPr>
              <a:t>インフラ</a:t>
            </a:r>
            <a:r>
              <a:rPr lang="en-US" altLang="ja-JP" dirty="0">
                <a:solidFill>
                  <a:schemeClr val="tx1">
                    <a:lumMod val="75000"/>
                    <a:lumOff val="25000"/>
                  </a:schemeClr>
                </a:solidFill>
                <a:latin typeface="Meiryo" panose="020B0604030504040204" pitchFamily="34" charset="-128"/>
                <a:ea typeface="Meiryo" panose="020B0604030504040204" pitchFamily="34" charset="-128"/>
              </a:rPr>
              <a:t> / PC</a:t>
            </a:r>
            <a:endParaRPr kumimoji="1" lang="ja-JP" altLang="en-US">
              <a:solidFill>
                <a:schemeClr val="tx1">
                  <a:lumMod val="75000"/>
                  <a:lumOff val="25000"/>
                </a:schemeClr>
              </a:solidFill>
              <a:latin typeface="Meiryo" panose="020B0604030504040204" pitchFamily="34" charset="-128"/>
              <a:ea typeface="Meiryo" panose="020B0604030504040204" pitchFamily="34" charset="-128"/>
            </a:endParaRPr>
          </a:p>
        </p:txBody>
      </p:sp>
      <p:pic>
        <p:nvPicPr>
          <p:cNvPr id="12" name="図 11" descr="コンピュータ が含まれている画像&#10;&#10;自動的に生成された説明">
            <a:extLst>
              <a:ext uri="{FF2B5EF4-FFF2-40B4-BE49-F238E27FC236}">
                <a16:creationId xmlns:a16="http://schemas.microsoft.com/office/drawing/2014/main" id="{22DFF7F2-41F8-E443-86A6-41D1F897A49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256564" y="5559198"/>
            <a:ext cx="555634" cy="786274"/>
          </a:xfrm>
          <a:prstGeom prst="rect">
            <a:avLst/>
          </a:prstGeom>
        </p:spPr>
      </p:pic>
      <p:sp>
        <p:nvSpPr>
          <p:cNvPr id="14" name="テキスト ボックス 13">
            <a:extLst>
              <a:ext uri="{FF2B5EF4-FFF2-40B4-BE49-F238E27FC236}">
                <a16:creationId xmlns:a16="http://schemas.microsoft.com/office/drawing/2014/main" id="{F44A43CC-3D60-C74B-B8EC-2D0A0F149990}"/>
              </a:ext>
            </a:extLst>
          </p:cNvPr>
          <p:cNvSpPr txBox="1"/>
          <p:nvPr/>
        </p:nvSpPr>
        <p:spPr>
          <a:xfrm>
            <a:off x="9843990" y="3329500"/>
            <a:ext cx="535724" cy="369332"/>
          </a:xfrm>
          <a:prstGeom prst="rect">
            <a:avLst/>
          </a:prstGeom>
          <a:noFill/>
        </p:spPr>
        <p:txBody>
          <a:bodyPr wrap="none" rtlCol="0">
            <a:spAutoFit/>
          </a:bodyPr>
          <a:lstStyle/>
          <a:p>
            <a:r>
              <a:rPr lang="ja-JP" altLang="en-US"/>
              <a:t>・・・</a:t>
            </a:r>
            <a:endParaRPr kumimoji="1" lang="ja-JP" altLang="en-US"/>
          </a:p>
        </p:txBody>
      </p:sp>
      <p:sp>
        <p:nvSpPr>
          <p:cNvPr id="89" name="角丸四角形 88">
            <a:extLst>
              <a:ext uri="{FF2B5EF4-FFF2-40B4-BE49-F238E27FC236}">
                <a16:creationId xmlns:a16="http://schemas.microsoft.com/office/drawing/2014/main" id="{115F33AB-8E44-124C-828A-A4B966F1F6A4}"/>
              </a:ext>
            </a:extLst>
          </p:cNvPr>
          <p:cNvSpPr/>
          <p:nvPr/>
        </p:nvSpPr>
        <p:spPr>
          <a:xfrm>
            <a:off x="1812286" y="2192271"/>
            <a:ext cx="2143340" cy="2505237"/>
          </a:xfrm>
          <a:prstGeom prst="roundRect">
            <a:avLst>
              <a:gd name="adj" fmla="val 2431"/>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角丸四角形 95">
            <a:extLst>
              <a:ext uri="{FF2B5EF4-FFF2-40B4-BE49-F238E27FC236}">
                <a16:creationId xmlns:a16="http://schemas.microsoft.com/office/drawing/2014/main" id="{7043F89C-6D73-B647-B436-26C3DA3FABC8}"/>
              </a:ext>
            </a:extLst>
          </p:cNvPr>
          <p:cNvSpPr/>
          <p:nvPr/>
        </p:nvSpPr>
        <p:spPr>
          <a:xfrm>
            <a:off x="1909091" y="2315335"/>
            <a:ext cx="1936449" cy="2231887"/>
          </a:xfrm>
          <a:prstGeom prst="roundRect">
            <a:avLst>
              <a:gd name="adj" fmla="val 490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a:extLst>
              <a:ext uri="{FF2B5EF4-FFF2-40B4-BE49-F238E27FC236}">
                <a16:creationId xmlns:a16="http://schemas.microsoft.com/office/drawing/2014/main" id="{6400B266-7C33-3245-8DB3-E15ADC0CFB87}"/>
              </a:ext>
            </a:extLst>
          </p:cNvPr>
          <p:cNvSpPr txBox="1"/>
          <p:nvPr/>
        </p:nvSpPr>
        <p:spPr>
          <a:xfrm>
            <a:off x="1909090" y="2570004"/>
            <a:ext cx="1936449" cy="369332"/>
          </a:xfrm>
          <a:prstGeom prst="rect">
            <a:avLst/>
          </a:prstGeom>
          <a:noFill/>
        </p:spPr>
        <p:txBody>
          <a:bodyPr wrap="square" rtlCol="0">
            <a:spAutoFit/>
          </a:bodyPr>
          <a:lstStyle/>
          <a:p>
            <a:pPr algn="ctr"/>
            <a:r>
              <a:rPr lang="en-US" altLang="ja-JP" b="0" dirty="0">
                <a:latin typeface="+mn-ea"/>
                <a:ea typeface="+mn-ea"/>
              </a:rPr>
              <a:t>Web</a:t>
            </a:r>
            <a:r>
              <a:rPr lang="ja-JP" altLang="en-US" b="0">
                <a:latin typeface="+mn-ea"/>
                <a:ea typeface="+mn-ea"/>
              </a:rPr>
              <a:t>サーバ</a:t>
            </a:r>
            <a:endParaRPr kumimoji="1" lang="ja-JP" altLang="en-US" b="0">
              <a:latin typeface="+mn-ea"/>
              <a:ea typeface="+mn-ea"/>
            </a:endParaRPr>
          </a:p>
        </p:txBody>
      </p:sp>
      <p:sp>
        <p:nvSpPr>
          <p:cNvPr id="121" name="角丸四角形 120">
            <a:extLst>
              <a:ext uri="{FF2B5EF4-FFF2-40B4-BE49-F238E27FC236}">
                <a16:creationId xmlns:a16="http://schemas.microsoft.com/office/drawing/2014/main" id="{2D6FF7D0-5FF8-0547-93A0-3A4C433467C3}"/>
              </a:ext>
            </a:extLst>
          </p:cNvPr>
          <p:cNvSpPr/>
          <p:nvPr/>
        </p:nvSpPr>
        <p:spPr>
          <a:xfrm>
            <a:off x="4812198" y="2186541"/>
            <a:ext cx="2143340" cy="2505237"/>
          </a:xfrm>
          <a:prstGeom prst="roundRect">
            <a:avLst>
              <a:gd name="adj" fmla="val 2431"/>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角丸四角形 121">
            <a:extLst>
              <a:ext uri="{FF2B5EF4-FFF2-40B4-BE49-F238E27FC236}">
                <a16:creationId xmlns:a16="http://schemas.microsoft.com/office/drawing/2014/main" id="{6458113D-4C4B-A447-B403-6F8BDD962205}"/>
              </a:ext>
            </a:extLst>
          </p:cNvPr>
          <p:cNvSpPr/>
          <p:nvPr/>
        </p:nvSpPr>
        <p:spPr>
          <a:xfrm>
            <a:off x="4909002" y="3613603"/>
            <a:ext cx="1936449" cy="955774"/>
          </a:xfrm>
          <a:prstGeom prst="roundRect">
            <a:avLst>
              <a:gd name="adj" fmla="val 490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テキスト ボックス 122">
            <a:extLst>
              <a:ext uri="{FF2B5EF4-FFF2-40B4-BE49-F238E27FC236}">
                <a16:creationId xmlns:a16="http://schemas.microsoft.com/office/drawing/2014/main" id="{18438D38-B9DB-F941-B137-766DEDB99FBE}"/>
              </a:ext>
            </a:extLst>
          </p:cNvPr>
          <p:cNvSpPr txBox="1"/>
          <p:nvPr/>
        </p:nvSpPr>
        <p:spPr>
          <a:xfrm>
            <a:off x="5149771" y="3722386"/>
            <a:ext cx="1405054" cy="369332"/>
          </a:xfrm>
          <a:prstGeom prst="rect">
            <a:avLst/>
          </a:prstGeom>
          <a:noFill/>
        </p:spPr>
        <p:txBody>
          <a:bodyPr wrap="square" rtlCol="0">
            <a:spAutoFit/>
          </a:bodyPr>
          <a:lstStyle/>
          <a:p>
            <a:pPr algn="ctr"/>
            <a:r>
              <a:rPr kumimoji="1" lang="ja-JP" altLang="en-US" b="0">
                <a:latin typeface="+mn-ea"/>
                <a:ea typeface="+mn-ea"/>
              </a:rPr>
              <a:t>実行環境</a:t>
            </a:r>
          </a:p>
        </p:txBody>
      </p:sp>
      <p:pic>
        <p:nvPicPr>
          <p:cNvPr id="124" name="Picture 2" descr="PHP (プログラミング言語) - Wikipedia">
            <a:extLst>
              <a:ext uri="{FF2B5EF4-FFF2-40B4-BE49-F238E27FC236}">
                <a16:creationId xmlns:a16="http://schemas.microsoft.com/office/drawing/2014/main" id="{EDE075A2-E191-4F49-80C5-E8B1215162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1598" y="4107411"/>
            <a:ext cx="621400" cy="335540"/>
          </a:xfrm>
          <a:prstGeom prst="rect">
            <a:avLst/>
          </a:prstGeom>
          <a:noFill/>
          <a:extLst>
            <a:ext uri="{909E8E84-426E-40DD-AFC4-6F175D3DCCD1}">
              <a14:hiddenFill xmlns:a14="http://schemas.microsoft.com/office/drawing/2010/main">
                <a:solidFill>
                  <a:srgbClr val="FFFFFF"/>
                </a:solidFill>
              </a14:hiddenFill>
            </a:ext>
          </a:extLst>
        </p:spPr>
      </p:pic>
      <p:grpSp>
        <p:nvGrpSpPr>
          <p:cNvPr id="127" name="グループ化 126">
            <a:extLst>
              <a:ext uri="{FF2B5EF4-FFF2-40B4-BE49-F238E27FC236}">
                <a16:creationId xmlns:a16="http://schemas.microsoft.com/office/drawing/2014/main" id="{5AAB38C1-2EDF-DA41-9B57-D8951501AF0F}"/>
              </a:ext>
            </a:extLst>
          </p:cNvPr>
          <p:cNvGrpSpPr/>
          <p:nvPr/>
        </p:nvGrpSpPr>
        <p:grpSpPr>
          <a:xfrm>
            <a:off x="4909002" y="2309606"/>
            <a:ext cx="1936450" cy="1184616"/>
            <a:chOff x="4049465" y="2854745"/>
            <a:chExt cx="1936450" cy="1184616"/>
          </a:xfrm>
        </p:grpSpPr>
        <p:sp>
          <p:nvSpPr>
            <p:cNvPr id="128" name="角丸四角形 127">
              <a:extLst>
                <a:ext uri="{FF2B5EF4-FFF2-40B4-BE49-F238E27FC236}">
                  <a16:creationId xmlns:a16="http://schemas.microsoft.com/office/drawing/2014/main" id="{7FBCAA05-B637-024D-A77A-667F09871AF5}"/>
                </a:ext>
              </a:extLst>
            </p:cNvPr>
            <p:cNvSpPr/>
            <p:nvPr/>
          </p:nvSpPr>
          <p:spPr>
            <a:xfrm>
              <a:off x="4049466" y="2854745"/>
              <a:ext cx="1936449" cy="1184616"/>
            </a:xfrm>
            <a:prstGeom prst="roundRect">
              <a:avLst>
                <a:gd name="adj" fmla="val 490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テキスト ボックス 128">
              <a:extLst>
                <a:ext uri="{FF2B5EF4-FFF2-40B4-BE49-F238E27FC236}">
                  <a16:creationId xmlns:a16="http://schemas.microsoft.com/office/drawing/2014/main" id="{A1E0BAD2-9E67-C048-AA64-5672670EF170}"/>
                </a:ext>
              </a:extLst>
            </p:cNvPr>
            <p:cNvSpPr txBox="1"/>
            <p:nvPr/>
          </p:nvSpPr>
          <p:spPr>
            <a:xfrm>
              <a:off x="4049465" y="3109413"/>
              <a:ext cx="1936449" cy="369332"/>
            </a:xfrm>
            <a:prstGeom prst="rect">
              <a:avLst/>
            </a:prstGeom>
            <a:noFill/>
          </p:spPr>
          <p:txBody>
            <a:bodyPr wrap="square" rtlCol="0">
              <a:spAutoFit/>
            </a:bodyPr>
            <a:lstStyle/>
            <a:p>
              <a:pPr algn="ctr"/>
              <a:r>
                <a:rPr kumimoji="1" lang="en-US" altLang="ja-JP" b="0" dirty="0">
                  <a:latin typeface="+mn-ea"/>
                  <a:ea typeface="+mn-ea"/>
                </a:rPr>
                <a:t>Web</a:t>
              </a:r>
              <a:r>
                <a:rPr kumimoji="1" lang="ja-JP" altLang="en-US" b="0">
                  <a:latin typeface="+mn-ea"/>
                  <a:ea typeface="+mn-ea"/>
                </a:rPr>
                <a:t>アプリ</a:t>
              </a:r>
            </a:p>
          </p:txBody>
        </p:sp>
        <p:pic>
          <p:nvPicPr>
            <p:cNvPr id="130" name="図 129">
              <a:extLst>
                <a:ext uri="{FF2B5EF4-FFF2-40B4-BE49-F238E27FC236}">
                  <a16:creationId xmlns:a16="http://schemas.microsoft.com/office/drawing/2014/main" id="{E7121272-5D7B-4248-927A-D2FE9E1F8449}"/>
                </a:ext>
              </a:extLst>
            </p:cNvPr>
            <p:cNvPicPr>
              <a:picLocks noChangeAspect="1"/>
            </p:cNvPicPr>
            <p:nvPr/>
          </p:nvPicPr>
          <p:blipFill>
            <a:blip r:embed="rId6"/>
            <a:stretch>
              <a:fillRect/>
            </a:stretch>
          </p:blipFill>
          <p:spPr>
            <a:xfrm>
              <a:off x="4517779" y="3552272"/>
              <a:ext cx="1036680" cy="317915"/>
            </a:xfrm>
            <a:prstGeom prst="rect">
              <a:avLst/>
            </a:prstGeom>
          </p:spPr>
        </p:pic>
      </p:grpSp>
      <p:sp>
        <p:nvSpPr>
          <p:cNvPr id="132" name="角丸四角形 131">
            <a:extLst>
              <a:ext uri="{FF2B5EF4-FFF2-40B4-BE49-F238E27FC236}">
                <a16:creationId xmlns:a16="http://schemas.microsoft.com/office/drawing/2014/main" id="{DC367610-43F2-294F-9788-F080AFF2D150}"/>
              </a:ext>
            </a:extLst>
          </p:cNvPr>
          <p:cNvSpPr/>
          <p:nvPr/>
        </p:nvSpPr>
        <p:spPr>
          <a:xfrm>
            <a:off x="7590563" y="2186541"/>
            <a:ext cx="2143340" cy="2505237"/>
          </a:xfrm>
          <a:prstGeom prst="roundRect">
            <a:avLst>
              <a:gd name="adj" fmla="val 2431"/>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角丸四角形 138">
            <a:extLst>
              <a:ext uri="{FF2B5EF4-FFF2-40B4-BE49-F238E27FC236}">
                <a16:creationId xmlns:a16="http://schemas.microsoft.com/office/drawing/2014/main" id="{2552EBFD-D9CC-0349-8DBC-C46FA8A6E341}"/>
              </a:ext>
            </a:extLst>
          </p:cNvPr>
          <p:cNvSpPr/>
          <p:nvPr/>
        </p:nvSpPr>
        <p:spPr>
          <a:xfrm>
            <a:off x="7687368" y="2309606"/>
            <a:ext cx="1936449" cy="2257862"/>
          </a:xfrm>
          <a:prstGeom prst="roundRect">
            <a:avLst>
              <a:gd name="adj" fmla="val 490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テキスト ボックス 139">
            <a:extLst>
              <a:ext uri="{FF2B5EF4-FFF2-40B4-BE49-F238E27FC236}">
                <a16:creationId xmlns:a16="http://schemas.microsoft.com/office/drawing/2014/main" id="{5692A8AA-EF59-C04C-85FB-CAE0908E44A8}"/>
              </a:ext>
            </a:extLst>
          </p:cNvPr>
          <p:cNvSpPr txBox="1"/>
          <p:nvPr/>
        </p:nvSpPr>
        <p:spPr>
          <a:xfrm>
            <a:off x="7687367" y="2564274"/>
            <a:ext cx="1936449" cy="369332"/>
          </a:xfrm>
          <a:prstGeom prst="rect">
            <a:avLst/>
          </a:prstGeom>
          <a:noFill/>
        </p:spPr>
        <p:txBody>
          <a:bodyPr wrap="square" rtlCol="0">
            <a:spAutoFit/>
          </a:bodyPr>
          <a:lstStyle/>
          <a:p>
            <a:pPr algn="ctr"/>
            <a:r>
              <a:rPr lang="ja-JP" altLang="en-US" b="0">
                <a:latin typeface="+mn-ea"/>
                <a:ea typeface="+mn-ea"/>
              </a:rPr>
              <a:t>データベース</a:t>
            </a:r>
            <a:endParaRPr kumimoji="1" lang="ja-JP" altLang="en-US" b="0">
              <a:latin typeface="+mn-ea"/>
              <a:ea typeface="+mn-ea"/>
            </a:endParaRPr>
          </a:p>
        </p:txBody>
      </p:sp>
      <p:pic>
        <p:nvPicPr>
          <p:cNvPr id="93" name="Picture 6" descr="NGINX Plus｜高性能アプリケーション配信システム">
            <a:extLst>
              <a:ext uri="{FF2B5EF4-FFF2-40B4-BE49-F238E27FC236}">
                <a16:creationId xmlns:a16="http://schemas.microsoft.com/office/drawing/2014/main" id="{BC9B2098-B0E1-2F42-8881-6F0A52C649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9303" y="3216389"/>
            <a:ext cx="1159565" cy="668980"/>
          </a:xfrm>
          <a:prstGeom prst="rect">
            <a:avLst/>
          </a:prstGeom>
          <a:noFill/>
          <a:extLst>
            <a:ext uri="{909E8E84-426E-40DD-AFC4-6F175D3DCCD1}">
              <a14:hiddenFill xmlns:a14="http://schemas.microsoft.com/office/drawing/2010/main">
                <a:solidFill>
                  <a:srgbClr val="FFFFFF"/>
                </a:solidFill>
              </a14:hiddenFill>
            </a:ext>
          </a:extLst>
        </p:spPr>
      </p:pic>
      <p:pic>
        <p:nvPicPr>
          <p:cNvPr id="137" name="図 136" descr="ロゴ&#10;&#10;自動的に生成された説明">
            <a:extLst>
              <a:ext uri="{FF2B5EF4-FFF2-40B4-BE49-F238E27FC236}">
                <a16:creationId xmlns:a16="http://schemas.microsoft.com/office/drawing/2014/main" id="{1D2604D2-57A9-3943-8985-E3D45E17DEB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53648" y="3403037"/>
            <a:ext cx="603885" cy="312322"/>
          </a:xfrm>
          <a:prstGeom prst="rect">
            <a:avLst/>
          </a:prstGeom>
        </p:spPr>
      </p:pic>
      <p:sp>
        <p:nvSpPr>
          <p:cNvPr id="7" name="左右矢印 6">
            <a:extLst>
              <a:ext uri="{FF2B5EF4-FFF2-40B4-BE49-F238E27FC236}">
                <a16:creationId xmlns:a16="http://schemas.microsoft.com/office/drawing/2014/main" id="{1CC93B62-2DA3-CA4D-9FD5-7FC84E8C81F5}"/>
              </a:ext>
            </a:extLst>
          </p:cNvPr>
          <p:cNvSpPr/>
          <p:nvPr/>
        </p:nvSpPr>
        <p:spPr>
          <a:xfrm>
            <a:off x="4138089" y="3272551"/>
            <a:ext cx="518160" cy="288555"/>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42" name="左右矢印 141">
            <a:extLst>
              <a:ext uri="{FF2B5EF4-FFF2-40B4-BE49-F238E27FC236}">
                <a16:creationId xmlns:a16="http://schemas.microsoft.com/office/drawing/2014/main" id="{26BAFA8C-55DA-014E-B362-CADF33E2B910}"/>
              </a:ext>
            </a:extLst>
          </p:cNvPr>
          <p:cNvSpPr/>
          <p:nvPr/>
        </p:nvSpPr>
        <p:spPr>
          <a:xfrm>
            <a:off x="7013970" y="3262324"/>
            <a:ext cx="518160" cy="288555"/>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9403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1E155-FC42-BB4C-9B35-97093EF2937C}"/>
              </a:ext>
            </a:extLst>
          </p:cNvPr>
          <p:cNvSpPr>
            <a:spLocks noGrp="1"/>
          </p:cNvSpPr>
          <p:nvPr>
            <p:ph type="title"/>
          </p:nvPr>
        </p:nvSpPr>
        <p:spPr/>
        <p:txBody>
          <a:bodyPr/>
          <a:lstStyle/>
          <a:p>
            <a:r>
              <a:rPr lang="ja-JP" altLang="en-US"/>
              <a:t>開発環境として</a:t>
            </a:r>
          </a:p>
        </p:txBody>
      </p:sp>
      <p:sp>
        <p:nvSpPr>
          <p:cNvPr id="3" name="コンテンツ プレースホルダー 2">
            <a:extLst>
              <a:ext uri="{FF2B5EF4-FFF2-40B4-BE49-F238E27FC236}">
                <a16:creationId xmlns:a16="http://schemas.microsoft.com/office/drawing/2014/main" id="{2CC025E0-798A-2547-852F-A888EC516F98}"/>
              </a:ext>
            </a:extLst>
          </p:cNvPr>
          <p:cNvSpPr>
            <a:spLocks noGrp="1"/>
          </p:cNvSpPr>
          <p:nvPr>
            <p:ph idx="1"/>
          </p:nvPr>
        </p:nvSpPr>
        <p:spPr/>
        <p:txBody>
          <a:bodyPr/>
          <a:lstStyle/>
          <a:p>
            <a:r>
              <a:rPr lang="ja-JP" altLang="en-US">
                <a:solidFill>
                  <a:srgbClr val="005BAC"/>
                </a:solidFill>
              </a:rPr>
              <a:t>開発環境として</a:t>
            </a:r>
            <a:r>
              <a:rPr lang="en-US" altLang="ja-JP" dirty="0">
                <a:solidFill>
                  <a:srgbClr val="005BAC"/>
                </a:solidFill>
              </a:rPr>
              <a:t>Docker</a:t>
            </a:r>
            <a:r>
              <a:rPr lang="ja-JP" altLang="en-US">
                <a:solidFill>
                  <a:srgbClr val="005BAC"/>
                </a:solidFill>
              </a:rPr>
              <a:t>を使うのも全然あり</a:t>
            </a:r>
            <a:endParaRPr lang="en-US" altLang="ja-JP" dirty="0">
              <a:solidFill>
                <a:srgbClr val="005BAC"/>
              </a:solidFill>
            </a:endParaRPr>
          </a:p>
          <a:p>
            <a:endParaRPr lang="en-US" altLang="ja-JP" dirty="0"/>
          </a:p>
          <a:p>
            <a:pPr marL="342900" indent="-342900">
              <a:buFont typeface="Arial" panose="020B0604020202020204" pitchFamily="34" charset="0"/>
              <a:buChar char="•"/>
            </a:pPr>
            <a:r>
              <a:rPr lang="en-US" altLang="ja-JP" dirty="0" err="1"/>
              <a:t>VSCode</a:t>
            </a:r>
            <a:r>
              <a:rPr lang="ja-JP" altLang="en-US"/>
              <a:t>の</a:t>
            </a:r>
            <a:r>
              <a:rPr lang="en-US" altLang="ja-JP" dirty="0"/>
              <a:t>Remote Development</a:t>
            </a:r>
          </a:p>
          <a:p>
            <a:pPr marL="342900" indent="-342900">
              <a:buFont typeface="Arial" panose="020B0604020202020204" pitchFamily="34" charset="0"/>
              <a:buChar char="•"/>
            </a:pPr>
            <a:r>
              <a:rPr lang="ja-JP" altLang="en-US"/>
              <a:t>コンテナ内に開発環境を作る</a:t>
            </a:r>
            <a:endParaRPr lang="en-US" altLang="ja-JP" dirty="0"/>
          </a:p>
          <a:p>
            <a:pPr marL="342900" indent="-342900">
              <a:buFont typeface="Arial" panose="020B0604020202020204" pitchFamily="34" charset="0"/>
              <a:buChar char="•"/>
            </a:pPr>
            <a:r>
              <a:rPr lang="ja-JP" altLang="en-US"/>
              <a:t>ローカルに開発環境を作る必要が無い</a:t>
            </a:r>
            <a:endParaRPr lang="en-US" altLang="ja-JP" dirty="0"/>
          </a:p>
          <a:p>
            <a:pPr marL="342900" indent="-342900">
              <a:buFont typeface="Arial" panose="020B0604020202020204" pitchFamily="34" charset="0"/>
              <a:buChar char="•"/>
            </a:pPr>
            <a:r>
              <a:rPr lang="en-US" altLang="ja-JP" dirty="0" err="1"/>
              <a:t>VSCode</a:t>
            </a:r>
            <a:r>
              <a:rPr lang="ja-JP" altLang="en-US"/>
              <a:t>が</a:t>
            </a:r>
            <a:r>
              <a:rPr lang="en-US" altLang="ja-JP" dirty="0"/>
              <a:t>(</a:t>
            </a:r>
            <a:r>
              <a:rPr lang="ja-JP" altLang="en-US"/>
              <a:t>ある程度</a:t>
            </a:r>
            <a:r>
              <a:rPr lang="en-US" altLang="ja-JP" dirty="0"/>
              <a:t>)</a:t>
            </a:r>
            <a:r>
              <a:rPr lang="ja-JP" altLang="en-US"/>
              <a:t>自動でやってくれる</a:t>
            </a:r>
            <a:endParaRPr lang="en-US" altLang="ja-JP" dirty="0"/>
          </a:p>
          <a:p>
            <a:pPr marL="342900" indent="-342900">
              <a:buFont typeface="Arial" panose="020B0604020202020204" pitchFamily="34" charset="0"/>
              <a:buChar char="•"/>
            </a:pPr>
            <a:r>
              <a:rPr lang="ja-JP" altLang="en-US"/>
              <a:t>マシンが変わっても</a:t>
            </a:r>
            <a:r>
              <a:rPr lang="en-US" altLang="ja-JP" dirty="0"/>
              <a:t>OK</a:t>
            </a:r>
          </a:p>
          <a:p>
            <a:endParaRPr lang="en-US" altLang="ja-JP" dirty="0"/>
          </a:p>
        </p:txBody>
      </p:sp>
      <p:pic>
        <p:nvPicPr>
          <p:cNvPr id="5" name="図 4">
            <a:extLst>
              <a:ext uri="{FF2B5EF4-FFF2-40B4-BE49-F238E27FC236}">
                <a16:creationId xmlns:a16="http://schemas.microsoft.com/office/drawing/2014/main" id="{D983E481-8D28-F447-888F-91954A9AEC1B}"/>
              </a:ext>
            </a:extLst>
          </p:cNvPr>
          <p:cNvPicPr>
            <a:picLocks noChangeAspect="1"/>
          </p:cNvPicPr>
          <p:nvPr/>
        </p:nvPicPr>
        <p:blipFill>
          <a:blip r:embed="rId2"/>
          <a:stretch>
            <a:fillRect/>
          </a:stretch>
        </p:blipFill>
        <p:spPr>
          <a:xfrm>
            <a:off x="6726622" y="1455683"/>
            <a:ext cx="4671402" cy="3946634"/>
          </a:xfrm>
          <a:prstGeom prst="rect">
            <a:avLst/>
          </a:prstGeom>
        </p:spPr>
      </p:pic>
      <p:sp>
        <p:nvSpPr>
          <p:cNvPr id="6" name="正方形/長方形 5">
            <a:extLst>
              <a:ext uri="{FF2B5EF4-FFF2-40B4-BE49-F238E27FC236}">
                <a16:creationId xmlns:a16="http://schemas.microsoft.com/office/drawing/2014/main" id="{A12272BA-5757-9841-BBD4-08F67C3F31CD}"/>
              </a:ext>
            </a:extLst>
          </p:cNvPr>
          <p:cNvSpPr/>
          <p:nvPr/>
        </p:nvSpPr>
        <p:spPr>
          <a:xfrm>
            <a:off x="6106059" y="5402317"/>
            <a:ext cx="5912527" cy="307777"/>
          </a:xfrm>
          <a:prstGeom prst="rect">
            <a:avLst/>
          </a:prstGeom>
        </p:spPr>
        <p:txBody>
          <a:bodyPr wrap="square">
            <a:spAutoFit/>
          </a:bodyPr>
          <a:lstStyle/>
          <a:p>
            <a:r>
              <a:rPr lang="ja-JP" altLang="en-US" sz="1400" b="0">
                <a:latin typeface="+mn-ea"/>
                <a:ea typeface="+mn-ea"/>
              </a:rPr>
              <a:t>https://code.visualstudio.com/docs/remote/remote-overview</a:t>
            </a:r>
          </a:p>
        </p:txBody>
      </p:sp>
    </p:spTree>
    <p:extLst>
      <p:ext uri="{BB962C8B-B14F-4D97-AF65-F5344CB8AC3E}">
        <p14:creationId xmlns:p14="http://schemas.microsoft.com/office/powerpoint/2010/main" val="1402551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4876A2-BC14-1644-9EA9-3653CAE7F1DC}"/>
              </a:ext>
            </a:extLst>
          </p:cNvPr>
          <p:cNvSpPr>
            <a:spLocks noGrp="1"/>
          </p:cNvSpPr>
          <p:nvPr>
            <p:ph type="title"/>
          </p:nvPr>
        </p:nvSpPr>
        <p:spPr/>
        <p:txBody>
          <a:bodyPr/>
          <a:lstStyle/>
          <a:p>
            <a:r>
              <a:rPr kumimoji="1" lang="en-US" altLang="ja-JP" dirty="0"/>
              <a:t>Docker</a:t>
            </a:r>
            <a:r>
              <a:rPr kumimoji="1" lang="ja-JP" altLang="en-US"/>
              <a:t>基礎</a:t>
            </a:r>
          </a:p>
        </p:txBody>
      </p:sp>
      <p:sp>
        <p:nvSpPr>
          <p:cNvPr id="3" name="コンテンツ プレースホルダー 2">
            <a:extLst>
              <a:ext uri="{FF2B5EF4-FFF2-40B4-BE49-F238E27FC236}">
                <a16:creationId xmlns:a16="http://schemas.microsoft.com/office/drawing/2014/main" id="{207D67BF-48B1-694C-A8FD-D269FF0EE992}"/>
              </a:ext>
            </a:extLst>
          </p:cNvPr>
          <p:cNvSpPr>
            <a:spLocks noGrp="1"/>
          </p:cNvSpPr>
          <p:nvPr>
            <p:ph idx="1"/>
          </p:nvPr>
        </p:nvSpPr>
        <p:spPr/>
        <p:txBody>
          <a:bodyPr/>
          <a:lstStyle/>
          <a:p>
            <a:r>
              <a:rPr kumimoji="1" lang="ja-JP" altLang="en-US" b="1">
                <a:solidFill>
                  <a:srgbClr val="005BAC"/>
                </a:solidFill>
              </a:rPr>
              <a:t>まとめ</a:t>
            </a:r>
            <a:endParaRPr kumimoji="1" lang="en-US" altLang="ja-JP" b="1" dirty="0">
              <a:solidFill>
                <a:srgbClr val="005BAC"/>
              </a:solidFill>
            </a:endParaRPr>
          </a:p>
          <a:p>
            <a:pPr marL="342900" indent="-342900">
              <a:buFont typeface="Arial" panose="020B0604020202020204" pitchFamily="34" charset="0"/>
              <a:buChar char="•"/>
            </a:pPr>
            <a:r>
              <a:rPr kumimoji="1" lang="ja-JP" altLang="en-US"/>
              <a:t>コンテナはアプリケーションとその実行環境をパッケージにしたもの</a:t>
            </a:r>
            <a:endParaRPr kumimoji="1" lang="en-US" altLang="ja-JP" dirty="0"/>
          </a:p>
          <a:p>
            <a:pPr marL="342900" indent="-342900">
              <a:buFont typeface="Arial" panose="020B0604020202020204" pitchFamily="34" charset="0"/>
              <a:buChar char="•"/>
            </a:pPr>
            <a:r>
              <a:rPr kumimoji="1" lang="en-US" altLang="ja-JP" dirty="0"/>
              <a:t>Docker</a:t>
            </a:r>
            <a:r>
              <a:rPr kumimoji="1" lang="ja-JP" altLang="en-US"/>
              <a:t>とはコンテナを動作させるランタイムの有名な実装の一つ</a:t>
            </a:r>
            <a:endParaRPr lang="en-US" altLang="ja-JP" dirty="0"/>
          </a:p>
          <a:p>
            <a:pPr marL="342900" indent="-342900">
              <a:buFont typeface="Arial" panose="020B0604020202020204" pitchFamily="34" charset="0"/>
              <a:buChar char="•"/>
            </a:pPr>
            <a:r>
              <a:rPr lang="ja-JP" altLang="en-US"/>
              <a:t>近年のアプリケーションは多くの依存関係を持っている</a:t>
            </a:r>
            <a:endParaRPr lang="en-US" altLang="ja-JP" dirty="0"/>
          </a:p>
          <a:p>
            <a:pPr marL="342900" indent="-342900">
              <a:buFont typeface="Arial" panose="020B0604020202020204" pitchFamily="34" charset="0"/>
              <a:buChar char="•"/>
            </a:pPr>
            <a:r>
              <a:rPr lang="ja-JP" altLang="en-US"/>
              <a:t>コンテナでアプリケーションの依存関係をシンプルにできる</a:t>
            </a:r>
            <a:endParaRPr lang="en-US" altLang="ja-JP" dirty="0"/>
          </a:p>
          <a:p>
            <a:pPr marL="342900" indent="-342900">
              <a:buFont typeface="Arial" panose="020B0604020202020204" pitchFamily="34" charset="0"/>
              <a:buChar char="•"/>
            </a:pPr>
            <a:r>
              <a:rPr lang="ja-JP" altLang="en-US"/>
              <a:t>それにより開発や運用の効率を上げることができる</a:t>
            </a:r>
            <a:endParaRPr kumimoji="1" lang="en-US" altLang="ja-JP" dirty="0"/>
          </a:p>
          <a:p>
            <a:endParaRPr kumimoji="1" lang="en-US" altLang="ja-JP" dirty="0"/>
          </a:p>
        </p:txBody>
      </p:sp>
    </p:spTree>
    <p:extLst>
      <p:ext uri="{BB962C8B-B14F-4D97-AF65-F5344CB8AC3E}">
        <p14:creationId xmlns:p14="http://schemas.microsoft.com/office/powerpoint/2010/main" val="3158246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AB681ED-10D5-1246-857A-EFB900B5897E}"/>
              </a:ext>
            </a:extLst>
          </p:cNvPr>
          <p:cNvSpPr>
            <a:spLocks noGrp="1"/>
          </p:cNvSpPr>
          <p:nvPr>
            <p:ph type="title"/>
          </p:nvPr>
        </p:nvSpPr>
        <p:spPr/>
        <p:txBody>
          <a:bodyPr/>
          <a:lstStyle/>
          <a:p>
            <a:r>
              <a:rPr kumimoji="1" lang="en-US" altLang="ja-JP" dirty="0"/>
              <a:t>Docker</a:t>
            </a:r>
            <a:r>
              <a:rPr lang="ja-JP" altLang="en-US"/>
              <a:t>を触ってみる</a:t>
            </a:r>
            <a:endParaRPr kumimoji="1" lang="ja-JP" altLang="en-US"/>
          </a:p>
        </p:txBody>
      </p:sp>
    </p:spTree>
    <p:extLst>
      <p:ext uri="{BB962C8B-B14F-4D97-AF65-F5344CB8AC3E}">
        <p14:creationId xmlns:p14="http://schemas.microsoft.com/office/powerpoint/2010/main" val="1166679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6FDD68-04B4-C444-B2BB-8CD0124F3540}"/>
              </a:ext>
            </a:extLst>
          </p:cNvPr>
          <p:cNvSpPr>
            <a:spLocks noGrp="1"/>
          </p:cNvSpPr>
          <p:nvPr>
            <p:ph type="title"/>
          </p:nvPr>
        </p:nvSpPr>
        <p:spPr/>
        <p:txBody>
          <a:bodyPr/>
          <a:lstStyle/>
          <a:p>
            <a:r>
              <a:rPr kumimoji="1" lang="ja-JP" altLang="en-US"/>
              <a:t>このセッションの目的</a:t>
            </a:r>
          </a:p>
        </p:txBody>
      </p:sp>
      <p:sp>
        <p:nvSpPr>
          <p:cNvPr id="3" name="コンテンツ プレースホルダー 2">
            <a:extLst>
              <a:ext uri="{FF2B5EF4-FFF2-40B4-BE49-F238E27FC236}">
                <a16:creationId xmlns:a16="http://schemas.microsoft.com/office/drawing/2014/main" id="{1D5D280C-F764-5949-9BBF-38C02E4084BB}"/>
              </a:ext>
            </a:extLst>
          </p:cNvPr>
          <p:cNvSpPr>
            <a:spLocks noGrp="1"/>
          </p:cNvSpPr>
          <p:nvPr>
            <p:ph idx="1"/>
          </p:nvPr>
        </p:nvSpPr>
        <p:spPr/>
        <p:txBody>
          <a:bodyPr/>
          <a:lstStyle/>
          <a:p>
            <a:r>
              <a:rPr kumimoji="1" lang="ja-JP" altLang="en-US" b="1">
                <a:solidFill>
                  <a:srgbClr val="005BAC"/>
                </a:solidFill>
              </a:rPr>
              <a:t>フロントエンドの人</a:t>
            </a:r>
            <a:r>
              <a:rPr lang="ja-JP" altLang="en-US" b="1">
                <a:solidFill>
                  <a:srgbClr val="005BAC"/>
                </a:solidFill>
              </a:rPr>
              <a:t>が</a:t>
            </a:r>
            <a:r>
              <a:rPr kumimoji="1" lang="ja-JP" altLang="en-US" b="1">
                <a:solidFill>
                  <a:srgbClr val="005BAC"/>
                </a:solidFill>
              </a:rPr>
              <a:t>コンテナ</a:t>
            </a:r>
            <a:r>
              <a:rPr kumimoji="1" lang="en-US" altLang="ja-JP" b="1" dirty="0">
                <a:solidFill>
                  <a:srgbClr val="005BAC"/>
                </a:solidFill>
              </a:rPr>
              <a:t>(Docker)</a:t>
            </a:r>
            <a:r>
              <a:rPr kumimoji="1" lang="ja-JP" altLang="en-US" b="1">
                <a:solidFill>
                  <a:srgbClr val="005BAC"/>
                </a:solidFill>
              </a:rPr>
              <a:t>の基礎的な理解を深める</a:t>
            </a:r>
            <a:endParaRPr kumimoji="1" lang="en-US" altLang="ja-JP" b="1" dirty="0">
              <a:solidFill>
                <a:srgbClr val="005BAC"/>
              </a:solidFill>
            </a:endParaRPr>
          </a:p>
          <a:p>
            <a:endParaRPr kumimoji="1" lang="en-US" altLang="ja-JP" dirty="0"/>
          </a:p>
          <a:p>
            <a:r>
              <a:rPr lang="ja-JP" altLang="en-US" b="1"/>
              <a:t>目次</a:t>
            </a:r>
            <a:endParaRPr kumimoji="1" lang="en-US" altLang="ja-JP" b="1" dirty="0"/>
          </a:p>
          <a:p>
            <a:pPr marL="342900" indent="-342900">
              <a:buFont typeface="Arial" panose="020B0604020202020204" pitchFamily="34" charset="0"/>
              <a:buChar char="•"/>
            </a:pPr>
            <a:r>
              <a:rPr kumimoji="1" lang="ja-JP" altLang="en-US"/>
              <a:t>コンテナと</a:t>
            </a:r>
            <a:r>
              <a:rPr kumimoji="1" lang="en-US" altLang="ja-JP" dirty="0"/>
              <a:t>Docker</a:t>
            </a:r>
            <a:r>
              <a:rPr kumimoji="1" lang="ja-JP" altLang="en-US"/>
              <a:t>。メリットやその必要性</a:t>
            </a:r>
            <a:endParaRPr kumimoji="1" lang="en-US" altLang="ja-JP" dirty="0"/>
          </a:p>
          <a:p>
            <a:pPr marL="342900" indent="-342900">
              <a:buFont typeface="Arial" panose="020B0604020202020204" pitchFamily="34" charset="0"/>
              <a:buChar char="•"/>
            </a:pPr>
            <a:r>
              <a:rPr kumimoji="1" lang="en-US" altLang="ja-JP" dirty="0"/>
              <a:t>Web</a:t>
            </a:r>
            <a:r>
              <a:rPr kumimoji="1" lang="ja-JP" altLang="en-US"/>
              <a:t>アプリを例に実際のコンテナの</a:t>
            </a:r>
            <a:r>
              <a:rPr lang="ja-JP" altLang="en-US"/>
              <a:t>例</a:t>
            </a:r>
            <a:endParaRPr lang="en-US" altLang="ja-JP" dirty="0"/>
          </a:p>
          <a:p>
            <a:pPr marL="342900" indent="-342900">
              <a:buFont typeface="Arial" panose="020B0604020202020204" pitchFamily="34" charset="0"/>
              <a:buChar char="•"/>
            </a:pPr>
            <a:r>
              <a:rPr kumimoji="1" lang="en-US" altLang="ja-JP" dirty="0"/>
              <a:t>Docker</a:t>
            </a:r>
            <a:r>
              <a:rPr kumimoji="1" lang="ja-JP" altLang="en-US"/>
              <a:t>基礎</a:t>
            </a:r>
            <a:endParaRPr kumimoji="1" lang="en-US" altLang="ja-JP" dirty="0"/>
          </a:p>
          <a:p>
            <a:pPr marL="342900" indent="-342900">
              <a:buFont typeface="Arial" panose="020B0604020202020204" pitchFamily="34" charset="0"/>
              <a:buChar char="•"/>
            </a:pPr>
            <a:r>
              <a:rPr kumimoji="1" lang="ja-JP" altLang="en-US"/>
              <a:t>ディスカッション</a:t>
            </a:r>
          </a:p>
        </p:txBody>
      </p:sp>
    </p:spTree>
    <p:extLst>
      <p:ext uri="{BB962C8B-B14F-4D97-AF65-F5344CB8AC3E}">
        <p14:creationId xmlns:p14="http://schemas.microsoft.com/office/powerpoint/2010/main" val="3732416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086D35-904C-804F-90C0-F61A06D77C44}"/>
              </a:ext>
            </a:extLst>
          </p:cNvPr>
          <p:cNvSpPr>
            <a:spLocks noGrp="1"/>
          </p:cNvSpPr>
          <p:nvPr>
            <p:ph type="title"/>
          </p:nvPr>
        </p:nvSpPr>
        <p:spPr/>
        <p:txBody>
          <a:bodyPr/>
          <a:lstStyle/>
          <a:p>
            <a:r>
              <a:rPr lang="en-US" altLang="ja-JP" dirty="0"/>
              <a:t>Docker</a:t>
            </a:r>
            <a:r>
              <a:rPr lang="ja-JP" altLang="en-US"/>
              <a:t>基礎</a:t>
            </a:r>
          </a:p>
        </p:txBody>
      </p:sp>
      <p:sp>
        <p:nvSpPr>
          <p:cNvPr id="6" name="コンテンツ プレースホルダー 5">
            <a:extLst>
              <a:ext uri="{FF2B5EF4-FFF2-40B4-BE49-F238E27FC236}">
                <a16:creationId xmlns:a16="http://schemas.microsoft.com/office/drawing/2014/main" id="{C524D7A0-A0F9-8440-BC83-35CB7A72597D}"/>
              </a:ext>
            </a:extLst>
          </p:cNvPr>
          <p:cNvSpPr>
            <a:spLocks noGrp="1"/>
          </p:cNvSpPr>
          <p:nvPr>
            <p:ph idx="1"/>
          </p:nvPr>
        </p:nvSpPr>
        <p:spPr>
          <a:xfrm>
            <a:off x="1167453" y="943961"/>
            <a:ext cx="9857094" cy="5467597"/>
          </a:xfrm>
        </p:spPr>
        <p:txBody>
          <a:bodyPr/>
          <a:lstStyle/>
          <a:p>
            <a:pPr marL="342900" indent="-342900">
              <a:buFont typeface="Arial" panose="020B0604020202020204" pitchFamily="34" charset="0"/>
              <a:buChar char="•"/>
            </a:pPr>
            <a:r>
              <a:rPr lang="en-US" altLang="ja-JP" dirty="0"/>
              <a:t>creative-docker-</a:t>
            </a:r>
            <a:r>
              <a:rPr lang="en-US" altLang="ja-JP" dirty="0" err="1"/>
              <a:t>vm</a:t>
            </a:r>
            <a:r>
              <a:rPr lang="ja-JP" altLang="en-US"/>
              <a:t>を</a:t>
            </a:r>
            <a:r>
              <a:rPr lang="en-US" altLang="ja-JP" dirty="0"/>
              <a:t>clone</a:t>
            </a:r>
          </a:p>
          <a:p>
            <a:pPr marL="800100" lvl="1" indent="-342900">
              <a:buFont typeface="Arial" panose="020B0604020202020204" pitchFamily="34" charset="0"/>
              <a:buChar char="•"/>
            </a:pPr>
            <a:r>
              <a:rPr lang="en-US" altLang="ja-JP" dirty="0"/>
              <a:t>git clone </a:t>
            </a:r>
          </a:p>
          <a:p>
            <a:pPr marL="342900" indent="-342900">
              <a:buFont typeface="Arial" panose="020B0604020202020204" pitchFamily="34" charset="0"/>
              <a:buChar char="•"/>
            </a:pPr>
            <a:r>
              <a:rPr lang="en-US" altLang="ja-JP" dirty="0"/>
              <a:t>Vagrant</a:t>
            </a:r>
            <a:r>
              <a:rPr lang="ja-JP" altLang="en-US"/>
              <a:t>で仮想マシンを立ち上げてログイン</a:t>
            </a:r>
            <a:endParaRPr lang="en-US" altLang="ja-JP" dirty="0"/>
          </a:p>
          <a:p>
            <a:pPr marL="800100" lvl="1" indent="-342900">
              <a:buFont typeface="Arial" panose="020B0604020202020204" pitchFamily="34" charset="0"/>
              <a:buChar char="•"/>
            </a:pPr>
            <a:r>
              <a:rPr lang="en-US" altLang="ja-JP" dirty="0"/>
              <a:t>vagrant up</a:t>
            </a:r>
          </a:p>
          <a:p>
            <a:pPr marL="800100" lvl="1" indent="-342900">
              <a:buFont typeface="Arial" panose="020B0604020202020204" pitchFamily="34" charset="0"/>
              <a:buChar char="•"/>
            </a:pPr>
            <a:r>
              <a:rPr lang="en-US" altLang="ja-JP" dirty="0"/>
              <a:t>vagrant </a:t>
            </a:r>
            <a:r>
              <a:rPr lang="en-US" altLang="ja-JP" dirty="0" err="1"/>
              <a:t>ssh</a:t>
            </a:r>
            <a:endParaRPr lang="en-US" altLang="ja-JP" dirty="0"/>
          </a:p>
          <a:p>
            <a:pPr marL="342900" indent="-342900">
              <a:buFont typeface="Arial" panose="020B0604020202020204" pitchFamily="34" charset="0"/>
              <a:buChar char="•"/>
            </a:pPr>
            <a:r>
              <a:rPr lang="en-US" altLang="ja-JP" dirty="0"/>
              <a:t>docker</a:t>
            </a:r>
            <a:r>
              <a:rPr lang="ja-JP" altLang="en-US"/>
              <a:t>で使う</a:t>
            </a:r>
            <a:r>
              <a:rPr lang="en-US" altLang="ja-JP" dirty="0"/>
              <a:t>CentOS</a:t>
            </a:r>
            <a:r>
              <a:rPr lang="ja-JP" altLang="en-US"/>
              <a:t>のコンテナイメージを取得する</a:t>
            </a:r>
            <a:endParaRPr lang="en-US" altLang="ja-JP" dirty="0"/>
          </a:p>
          <a:p>
            <a:pPr marL="800100" lvl="1" indent="-342900">
              <a:buFont typeface="Arial" panose="020B0604020202020204" pitchFamily="34" charset="0"/>
              <a:buChar char="•"/>
            </a:pPr>
            <a:r>
              <a:rPr lang="en-US" altLang="ja-JP" dirty="0"/>
              <a:t>docker pull centos</a:t>
            </a:r>
          </a:p>
          <a:p>
            <a:pPr marL="342900" indent="-342900">
              <a:buFont typeface="Arial" panose="020B0604020202020204" pitchFamily="34" charset="0"/>
              <a:buChar char="•"/>
            </a:pPr>
            <a:r>
              <a:rPr lang="ja-JP" altLang="en-US"/>
              <a:t>コンテナを作成して中に入る</a:t>
            </a:r>
            <a:endParaRPr lang="en-US" altLang="ja-JP" dirty="0"/>
          </a:p>
          <a:p>
            <a:pPr marL="800100" lvl="1" indent="-342900">
              <a:buFont typeface="Arial" panose="020B0604020202020204" pitchFamily="34" charset="0"/>
              <a:buChar char="•"/>
            </a:pPr>
            <a:r>
              <a:rPr lang="en-US" altLang="ja-JP" dirty="0"/>
              <a:t>docker run –</a:t>
            </a:r>
            <a:r>
              <a:rPr lang="en-US" altLang="ja-JP" dirty="0" err="1"/>
              <a:t>ti</a:t>
            </a:r>
            <a:r>
              <a:rPr lang="en-US" altLang="ja-JP" dirty="0"/>
              <a:t> --rm centos /bin/bash (</a:t>
            </a:r>
            <a:r>
              <a:rPr lang="ja-JP" altLang="en-US"/>
              <a:t>←このコマンドは後で説明します</a:t>
            </a:r>
            <a:r>
              <a:rPr lang="en-US" altLang="ja-JP" dirty="0"/>
              <a:t>)</a:t>
            </a:r>
          </a:p>
          <a:p>
            <a:pPr marL="800100" lvl="1" indent="-342900">
              <a:buFont typeface="Arial" panose="020B0604020202020204" pitchFamily="34" charset="0"/>
              <a:buChar char="•"/>
            </a:pPr>
            <a:r>
              <a:rPr lang="en-US" altLang="ja-JP" dirty="0"/>
              <a:t>cat /</a:t>
            </a:r>
            <a:r>
              <a:rPr lang="en-US" altLang="ja-JP" dirty="0" err="1"/>
              <a:t>etc</a:t>
            </a:r>
            <a:r>
              <a:rPr lang="en-US" altLang="ja-JP" dirty="0"/>
              <a:t>/</a:t>
            </a:r>
            <a:r>
              <a:rPr lang="en-US" altLang="ja-JP" dirty="0" err="1"/>
              <a:t>redhat</a:t>
            </a:r>
            <a:r>
              <a:rPr lang="en-US" altLang="ja-JP" dirty="0"/>
              <a:t>-release</a:t>
            </a:r>
          </a:p>
        </p:txBody>
      </p:sp>
    </p:spTree>
    <p:extLst>
      <p:ext uri="{BB962C8B-B14F-4D97-AF65-F5344CB8AC3E}">
        <p14:creationId xmlns:p14="http://schemas.microsoft.com/office/powerpoint/2010/main" val="3435559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086D35-904C-804F-90C0-F61A06D77C44}"/>
              </a:ext>
            </a:extLst>
          </p:cNvPr>
          <p:cNvSpPr>
            <a:spLocks noGrp="1"/>
          </p:cNvSpPr>
          <p:nvPr>
            <p:ph type="title"/>
          </p:nvPr>
        </p:nvSpPr>
        <p:spPr/>
        <p:txBody>
          <a:bodyPr/>
          <a:lstStyle/>
          <a:p>
            <a:r>
              <a:rPr lang="en-US" altLang="ja-JP" dirty="0"/>
              <a:t>Docker</a:t>
            </a:r>
            <a:r>
              <a:rPr lang="ja-JP" altLang="en-US"/>
              <a:t>基礎</a:t>
            </a:r>
          </a:p>
        </p:txBody>
      </p:sp>
      <p:sp>
        <p:nvSpPr>
          <p:cNvPr id="7" name="角丸四角形 6">
            <a:extLst>
              <a:ext uri="{FF2B5EF4-FFF2-40B4-BE49-F238E27FC236}">
                <a16:creationId xmlns:a16="http://schemas.microsoft.com/office/drawing/2014/main" id="{19D90554-6C87-E140-B2D8-AE8531579592}"/>
              </a:ext>
            </a:extLst>
          </p:cNvPr>
          <p:cNvSpPr/>
          <p:nvPr/>
        </p:nvSpPr>
        <p:spPr>
          <a:xfrm>
            <a:off x="2061543" y="1673618"/>
            <a:ext cx="8068914" cy="4451305"/>
          </a:xfrm>
          <a:prstGeom prst="roundRect">
            <a:avLst>
              <a:gd name="adj" fmla="val 1496"/>
            </a:avLst>
          </a:prstGeom>
          <a:solidFill>
            <a:schemeClr val="bg2"/>
          </a:solidFill>
          <a:ln w="254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角丸四角形 7">
            <a:extLst>
              <a:ext uri="{FF2B5EF4-FFF2-40B4-BE49-F238E27FC236}">
                <a16:creationId xmlns:a16="http://schemas.microsoft.com/office/drawing/2014/main" id="{15B37E71-20D9-C54E-89D4-09CB46A42860}"/>
              </a:ext>
            </a:extLst>
          </p:cNvPr>
          <p:cNvSpPr/>
          <p:nvPr/>
        </p:nvSpPr>
        <p:spPr>
          <a:xfrm>
            <a:off x="2361299" y="2280454"/>
            <a:ext cx="7425447" cy="2943039"/>
          </a:xfrm>
          <a:prstGeom prst="roundRect">
            <a:avLst>
              <a:gd name="adj" fmla="val 1496"/>
            </a:avLst>
          </a:prstGeom>
          <a:solidFill>
            <a:schemeClr val="accent5">
              <a:lumMod val="20000"/>
              <a:lumOff val="80000"/>
            </a:schemeClr>
          </a:solidFill>
          <a:ln w="25400">
            <a:solidFill>
              <a:schemeClr val="tx2">
                <a:lumMod val="60000"/>
                <a:lumOff val="40000"/>
              </a:schemeClr>
            </a:solidFill>
          </a:ln>
          <a:effectLst>
            <a:outerShdw blurRad="63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a:extLst>
              <a:ext uri="{FF2B5EF4-FFF2-40B4-BE49-F238E27FC236}">
                <a16:creationId xmlns:a16="http://schemas.microsoft.com/office/drawing/2014/main" id="{5EDF2A45-AFC1-A44F-A33D-BD205D7FD0DC}"/>
              </a:ext>
            </a:extLst>
          </p:cNvPr>
          <p:cNvSpPr/>
          <p:nvPr/>
        </p:nvSpPr>
        <p:spPr>
          <a:xfrm>
            <a:off x="2737436" y="2896952"/>
            <a:ext cx="6822331" cy="1528874"/>
          </a:xfrm>
          <a:prstGeom prst="roundRect">
            <a:avLst>
              <a:gd name="adj" fmla="val 1496"/>
            </a:avLst>
          </a:prstGeom>
          <a:solidFill>
            <a:schemeClr val="accent1">
              <a:lumMod val="20000"/>
              <a:lumOff val="80000"/>
            </a:schemeClr>
          </a:solidFill>
          <a:ln w="25400">
            <a:solidFill>
              <a:schemeClr val="accent1">
                <a:lumMod val="75000"/>
              </a:schemeClr>
            </a:solidFill>
          </a:ln>
          <a:effectLst>
            <a:outerShdw blurRad="63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929E4B96-1141-0140-B0A4-CBA4B4DC039E}"/>
              </a:ext>
            </a:extLst>
          </p:cNvPr>
          <p:cNvSpPr txBox="1"/>
          <p:nvPr/>
        </p:nvSpPr>
        <p:spPr>
          <a:xfrm>
            <a:off x="6453401" y="5694499"/>
            <a:ext cx="3106366" cy="307777"/>
          </a:xfrm>
          <a:prstGeom prst="rect">
            <a:avLst/>
          </a:prstGeom>
          <a:noFill/>
        </p:spPr>
        <p:txBody>
          <a:bodyPr wrap="square" rtlCol="0">
            <a:spAutoFit/>
          </a:bodyPr>
          <a:lstStyle/>
          <a:p>
            <a:pPr algn="r"/>
            <a:r>
              <a:rPr kumimoji="1" lang="ja-JP" altLang="en-US" sz="1400">
                <a:solidFill>
                  <a:srgbClr val="0070C0"/>
                </a:solidFill>
                <a:latin typeface="+mj-ea"/>
                <a:ea typeface="+mj-ea"/>
              </a:rPr>
              <a:t>ローカル</a:t>
            </a:r>
            <a:r>
              <a:rPr kumimoji="1" lang="en-US" altLang="ja-JP" sz="1400" dirty="0">
                <a:solidFill>
                  <a:srgbClr val="0070C0"/>
                </a:solidFill>
                <a:latin typeface="+mj-ea"/>
                <a:ea typeface="+mj-ea"/>
              </a:rPr>
              <a:t>PC(Mac, Windows)</a:t>
            </a:r>
            <a:endParaRPr kumimoji="1" lang="ja-JP" altLang="en-US" sz="1400">
              <a:solidFill>
                <a:srgbClr val="0070C0"/>
              </a:solidFill>
              <a:latin typeface="+mj-ea"/>
              <a:ea typeface="+mj-ea"/>
            </a:endParaRPr>
          </a:p>
        </p:txBody>
      </p:sp>
      <p:sp>
        <p:nvSpPr>
          <p:cNvPr id="14" name="テキスト ボックス 13">
            <a:extLst>
              <a:ext uri="{FF2B5EF4-FFF2-40B4-BE49-F238E27FC236}">
                <a16:creationId xmlns:a16="http://schemas.microsoft.com/office/drawing/2014/main" id="{197E664D-371B-FE44-A262-5EE72518F965}"/>
              </a:ext>
            </a:extLst>
          </p:cNvPr>
          <p:cNvSpPr txBox="1"/>
          <p:nvPr/>
        </p:nvSpPr>
        <p:spPr>
          <a:xfrm>
            <a:off x="7594149" y="4118049"/>
            <a:ext cx="1965618" cy="307777"/>
          </a:xfrm>
          <a:prstGeom prst="rect">
            <a:avLst/>
          </a:prstGeom>
          <a:noFill/>
        </p:spPr>
        <p:txBody>
          <a:bodyPr wrap="square" rtlCol="0">
            <a:spAutoFit/>
          </a:bodyPr>
          <a:lstStyle/>
          <a:p>
            <a:pPr algn="r"/>
            <a:r>
              <a:rPr lang="en-US" altLang="ja-JP" sz="1400" dirty="0">
                <a:solidFill>
                  <a:srgbClr val="0070C0"/>
                </a:solidFill>
                <a:latin typeface="+mj-ea"/>
                <a:ea typeface="+mj-ea"/>
              </a:rPr>
              <a:t>Docker(CentOS7)</a:t>
            </a:r>
            <a:endParaRPr kumimoji="1" lang="ja-JP" altLang="en-US" sz="1400">
              <a:solidFill>
                <a:srgbClr val="0070C0"/>
              </a:solidFill>
              <a:latin typeface="+mj-ea"/>
              <a:ea typeface="+mj-ea"/>
            </a:endParaRPr>
          </a:p>
        </p:txBody>
      </p:sp>
      <p:sp>
        <p:nvSpPr>
          <p:cNvPr id="20" name="テキスト ボックス 19">
            <a:extLst>
              <a:ext uri="{FF2B5EF4-FFF2-40B4-BE49-F238E27FC236}">
                <a16:creationId xmlns:a16="http://schemas.microsoft.com/office/drawing/2014/main" id="{11376BBD-7839-8B41-9C29-3F88D28E8E32}"/>
              </a:ext>
            </a:extLst>
          </p:cNvPr>
          <p:cNvSpPr txBox="1"/>
          <p:nvPr/>
        </p:nvSpPr>
        <p:spPr>
          <a:xfrm>
            <a:off x="5587641" y="4896832"/>
            <a:ext cx="3972126" cy="307777"/>
          </a:xfrm>
          <a:prstGeom prst="rect">
            <a:avLst/>
          </a:prstGeom>
          <a:noFill/>
        </p:spPr>
        <p:txBody>
          <a:bodyPr wrap="square" rtlCol="0">
            <a:spAutoFit/>
          </a:bodyPr>
          <a:lstStyle/>
          <a:p>
            <a:pPr algn="r"/>
            <a:r>
              <a:rPr lang="en-US" altLang="ja-JP" sz="1400" dirty="0">
                <a:solidFill>
                  <a:srgbClr val="0070C0"/>
                </a:solidFill>
                <a:latin typeface="+mj-ea"/>
              </a:rPr>
              <a:t>vagrant (</a:t>
            </a:r>
            <a:r>
              <a:rPr lang="en-US" altLang="ja-JP" sz="1400" dirty="0">
                <a:solidFill>
                  <a:srgbClr val="0070C0"/>
                </a:solidFill>
                <a:latin typeface="+mj-ea"/>
                <a:ea typeface="+mj-ea"/>
              </a:rPr>
              <a:t>creative-docker-</a:t>
            </a:r>
            <a:r>
              <a:rPr lang="en-US" altLang="ja-JP" sz="1400" dirty="0" err="1">
                <a:solidFill>
                  <a:srgbClr val="0070C0"/>
                </a:solidFill>
                <a:latin typeface="+mj-ea"/>
                <a:ea typeface="+mj-ea"/>
              </a:rPr>
              <a:t>vm</a:t>
            </a:r>
            <a:r>
              <a:rPr lang="en-US" altLang="ja-JP" sz="1400" dirty="0">
                <a:solidFill>
                  <a:srgbClr val="0070C0"/>
                </a:solidFill>
                <a:latin typeface="+mj-ea"/>
                <a:ea typeface="+mj-ea"/>
              </a:rPr>
              <a:t>)</a:t>
            </a:r>
            <a:endParaRPr kumimoji="1" lang="ja-JP" altLang="en-US" sz="1400">
              <a:solidFill>
                <a:srgbClr val="0070C0"/>
              </a:solidFill>
              <a:latin typeface="+mj-ea"/>
              <a:ea typeface="+mj-ea"/>
            </a:endParaRPr>
          </a:p>
        </p:txBody>
      </p:sp>
      <p:sp>
        <p:nvSpPr>
          <p:cNvPr id="21" name="テキスト ボックス 20">
            <a:extLst>
              <a:ext uri="{FF2B5EF4-FFF2-40B4-BE49-F238E27FC236}">
                <a16:creationId xmlns:a16="http://schemas.microsoft.com/office/drawing/2014/main" id="{F8D7DC1F-E06C-224A-BF32-2B706CD15F69}"/>
              </a:ext>
            </a:extLst>
          </p:cNvPr>
          <p:cNvSpPr txBox="1"/>
          <p:nvPr/>
        </p:nvSpPr>
        <p:spPr>
          <a:xfrm>
            <a:off x="3347034" y="5084993"/>
            <a:ext cx="1193259" cy="276999"/>
          </a:xfrm>
          <a:prstGeom prst="rect">
            <a:avLst/>
          </a:prstGeom>
          <a:solidFill>
            <a:schemeClr val="bg1">
              <a:alpha val="61000"/>
            </a:schemeClr>
          </a:solidFill>
        </p:spPr>
        <p:txBody>
          <a:bodyPr wrap="square" lIns="324000" rIns="90000" rtlCol="0">
            <a:spAutoFit/>
          </a:bodyPr>
          <a:lstStyle/>
          <a:p>
            <a:r>
              <a:rPr kumimoji="1" lang="en-US" altLang="ja-JP" sz="1200" b="0" dirty="0"/>
              <a:t>vagrant up</a:t>
            </a:r>
            <a:endParaRPr kumimoji="1" lang="ja-JP" altLang="en-US" sz="1200" b="0"/>
          </a:p>
        </p:txBody>
      </p:sp>
      <p:pic>
        <p:nvPicPr>
          <p:cNvPr id="22" name="図 21">
            <a:extLst>
              <a:ext uri="{FF2B5EF4-FFF2-40B4-BE49-F238E27FC236}">
                <a16:creationId xmlns:a16="http://schemas.microsoft.com/office/drawing/2014/main" id="{78915BCE-E101-8B42-A1F7-3F08B09F6ADF}"/>
              </a:ext>
            </a:extLst>
          </p:cNvPr>
          <p:cNvPicPr>
            <a:picLocks noChangeAspect="1"/>
          </p:cNvPicPr>
          <p:nvPr/>
        </p:nvPicPr>
        <p:blipFill>
          <a:blip r:embed="rId2"/>
          <a:stretch>
            <a:fillRect/>
          </a:stretch>
        </p:blipFill>
        <p:spPr>
          <a:xfrm>
            <a:off x="3347034" y="5091628"/>
            <a:ext cx="263728" cy="263728"/>
          </a:xfrm>
          <a:prstGeom prst="rect">
            <a:avLst/>
          </a:prstGeom>
          <a:noFill/>
        </p:spPr>
      </p:pic>
      <p:sp>
        <p:nvSpPr>
          <p:cNvPr id="25" name="テキスト ボックス 24">
            <a:extLst>
              <a:ext uri="{FF2B5EF4-FFF2-40B4-BE49-F238E27FC236}">
                <a16:creationId xmlns:a16="http://schemas.microsoft.com/office/drawing/2014/main" id="{7DBEB547-60C5-F848-850D-D6E74E008689}"/>
              </a:ext>
            </a:extLst>
          </p:cNvPr>
          <p:cNvSpPr txBox="1"/>
          <p:nvPr/>
        </p:nvSpPr>
        <p:spPr>
          <a:xfrm>
            <a:off x="3347034" y="4245830"/>
            <a:ext cx="2892358" cy="276999"/>
          </a:xfrm>
          <a:prstGeom prst="rect">
            <a:avLst/>
          </a:prstGeom>
          <a:solidFill>
            <a:schemeClr val="bg1">
              <a:alpha val="61000"/>
            </a:schemeClr>
          </a:solidFill>
        </p:spPr>
        <p:txBody>
          <a:bodyPr wrap="square" lIns="324000" rIns="90000" rtlCol="0">
            <a:spAutoFit/>
          </a:bodyPr>
          <a:lstStyle/>
          <a:p>
            <a:r>
              <a:rPr lang="en-US" altLang="ja-JP" sz="1200" b="0" dirty="0"/>
              <a:t>docker run –</a:t>
            </a:r>
            <a:r>
              <a:rPr lang="en-US" altLang="ja-JP" sz="1200" b="0" dirty="0" err="1"/>
              <a:t>ti</a:t>
            </a:r>
            <a:r>
              <a:rPr lang="en-US" altLang="ja-JP" sz="1200" b="0" dirty="0"/>
              <a:t> –rm centos /bin/bash</a:t>
            </a:r>
            <a:endParaRPr kumimoji="1" lang="ja-JP" altLang="en-US" sz="1200" b="0"/>
          </a:p>
        </p:txBody>
      </p:sp>
      <p:pic>
        <p:nvPicPr>
          <p:cNvPr id="26" name="図 25">
            <a:extLst>
              <a:ext uri="{FF2B5EF4-FFF2-40B4-BE49-F238E27FC236}">
                <a16:creationId xmlns:a16="http://schemas.microsoft.com/office/drawing/2014/main" id="{1258A067-6B31-7447-B9E0-A6CAD168CE15}"/>
              </a:ext>
            </a:extLst>
          </p:cNvPr>
          <p:cNvPicPr>
            <a:picLocks noChangeAspect="1"/>
          </p:cNvPicPr>
          <p:nvPr/>
        </p:nvPicPr>
        <p:blipFill>
          <a:blip r:embed="rId2"/>
          <a:stretch>
            <a:fillRect/>
          </a:stretch>
        </p:blipFill>
        <p:spPr>
          <a:xfrm>
            <a:off x="3347033" y="4252465"/>
            <a:ext cx="263728" cy="263728"/>
          </a:xfrm>
          <a:prstGeom prst="rect">
            <a:avLst/>
          </a:prstGeom>
          <a:noFill/>
        </p:spPr>
      </p:pic>
      <p:sp>
        <p:nvSpPr>
          <p:cNvPr id="27" name="左右矢印 26">
            <a:extLst>
              <a:ext uri="{FF2B5EF4-FFF2-40B4-BE49-F238E27FC236}">
                <a16:creationId xmlns:a16="http://schemas.microsoft.com/office/drawing/2014/main" id="{6BA04493-C2C6-0449-AD8B-39552FBF000A}"/>
              </a:ext>
            </a:extLst>
          </p:cNvPr>
          <p:cNvSpPr/>
          <p:nvPr/>
        </p:nvSpPr>
        <p:spPr>
          <a:xfrm rot="5400000">
            <a:off x="2886782" y="4234706"/>
            <a:ext cx="466543" cy="304800"/>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9" name="左右矢印 28">
            <a:extLst>
              <a:ext uri="{FF2B5EF4-FFF2-40B4-BE49-F238E27FC236}">
                <a16:creationId xmlns:a16="http://schemas.microsoft.com/office/drawing/2014/main" id="{04D76DE0-CE6F-814C-9ED9-1CE1E0DDEE72}"/>
              </a:ext>
            </a:extLst>
          </p:cNvPr>
          <p:cNvSpPr/>
          <p:nvPr/>
        </p:nvSpPr>
        <p:spPr>
          <a:xfrm rot="5400000">
            <a:off x="2886782" y="5050052"/>
            <a:ext cx="466543" cy="304800"/>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539457-FD87-D74F-A79A-3B38C63C64C3}"/>
              </a:ext>
            </a:extLst>
          </p:cNvPr>
          <p:cNvSpPr txBox="1"/>
          <p:nvPr/>
        </p:nvSpPr>
        <p:spPr>
          <a:xfrm>
            <a:off x="2539637" y="2395757"/>
            <a:ext cx="4001311" cy="369332"/>
          </a:xfrm>
          <a:prstGeom prst="rect">
            <a:avLst/>
          </a:prstGeom>
          <a:noFill/>
        </p:spPr>
        <p:txBody>
          <a:bodyPr wrap="square" rtlCol="0">
            <a:spAutoFit/>
          </a:bodyPr>
          <a:lstStyle/>
          <a:p>
            <a:r>
              <a:rPr kumimoji="1" lang="ja-JP" altLang="en-US">
                <a:solidFill>
                  <a:schemeClr val="accent5">
                    <a:lumMod val="60000"/>
                    <a:lumOff val="40000"/>
                  </a:schemeClr>
                </a:solidFill>
              </a:rPr>
              <a:t>ここは仮想マシン</a:t>
            </a:r>
            <a:r>
              <a:rPr kumimoji="1" lang="en-US" altLang="ja-JP" dirty="0">
                <a:solidFill>
                  <a:schemeClr val="accent5">
                    <a:lumMod val="60000"/>
                    <a:lumOff val="40000"/>
                  </a:schemeClr>
                </a:solidFill>
              </a:rPr>
              <a:t>(VM)</a:t>
            </a:r>
            <a:r>
              <a:rPr kumimoji="1" lang="ja-JP" altLang="en-US">
                <a:solidFill>
                  <a:schemeClr val="accent5">
                    <a:lumMod val="60000"/>
                    <a:lumOff val="40000"/>
                  </a:schemeClr>
                </a:solidFill>
              </a:rPr>
              <a:t>の中</a:t>
            </a:r>
            <a:endParaRPr kumimoji="1" lang="en-US" altLang="ja-JP" dirty="0">
              <a:solidFill>
                <a:schemeClr val="accent5">
                  <a:lumMod val="60000"/>
                  <a:lumOff val="40000"/>
                </a:schemeClr>
              </a:solidFill>
            </a:endParaRPr>
          </a:p>
        </p:txBody>
      </p:sp>
      <p:sp>
        <p:nvSpPr>
          <p:cNvPr id="32" name="テキスト ボックス 31">
            <a:extLst>
              <a:ext uri="{FF2B5EF4-FFF2-40B4-BE49-F238E27FC236}">
                <a16:creationId xmlns:a16="http://schemas.microsoft.com/office/drawing/2014/main" id="{F96DA8E7-512D-8845-9D3B-248B54DAA98B}"/>
              </a:ext>
            </a:extLst>
          </p:cNvPr>
          <p:cNvSpPr txBox="1"/>
          <p:nvPr/>
        </p:nvSpPr>
        <p:spPr>
          <a:xfrm>
            <a:off x="2938474" y="3085922"/>
            <a:ext cx="4001311" cy="369332"/>
          </a:xfrm>
          <a:prstGeom prst="rect">
            <a:avLst/>
          </a:prstGeom>
          <a:noFill/>
        </p:spPr>
        <p:txBody>
          <a:bodyPr wrap="square" rtlCol="0">
            <a:spAutoFit/>
          </a:bodyPr>
          <a:lstStyle/>
          <a:p>
            <a:r>
              <a:rPr kumimoji="1" lang="ja-JP" altLang="en-US">
                <a:solidFill>
                  <a:schemeClr val="accent1">
                    <a:lumMod val="60000"/>
                    <a:lumOff val="40000"/>
                  </a:schemeClr>
                </a:solidFill>
              </a:rPr>
              <a:t>ここはコンテナの中</a:t>
            </a:r>
            <a:endParaRPr kumimoji="1" lang="en-US" altLang="ja-JP" dirty="0">
              <a:solidFill>
                <a:schemeClr val="accent1">
                  <a:lumMod val="60000"/>
                  <a:lumOff val="40000"/>
                </a:schemeClr>
              </a:solidFill>
            </a:endParaRPr>
          </a:p>
        </p:txBody>
      </p:sp>
      <p:sp>
        <p:nvSpPr>
          <p:cNvPr id="33" name="コンテンツ プレースホルダー 5">
            <a:extLst>
              <a:ext uri="{FF2B5EF4-FFF2-40B4-BE49-F238E27FC236}">
                <a16:creationId xmlns:a16="http://schemas.microsoft.com/office/drawing/2014/main" id="{093DA4A7-1E5A-A447-A2EE-805AE08B2D1F}"/>
              </a:ext>
            </a:extLst>
          </p:cNvPr>
          <p:cNvSpPr>
            <a:spLocks noGrp="1"/>
          </p:cNvSpPr>
          <p:nvPr>
            <p:ph idx="1"/>
          </p:nvPr>
        </p:nvSpPr>
        <p:spPr>
          <a:xfrm>
            <a:off x="1167453" y="943961"/>
            <a:ext cx="9857094" cy="5467597"/>
          </a:xfrm>
        </p:spPr>
        <p:txBody>
          <a:bodyPr/>
          <a:lstStyle/>
          <a:p>
            <a:r>
              <a:rPr lang="ja-JP" altLang="en-US"/>
              <a:t>どんな環境になっているのか</a:t>
            </a:r>
            <a:r>
              <a:rPr lang="en-US" altLang="ja-JP" dirty="0"/>
              <a:t>(</a:t>
            </a:r>
            <a:r>
              <a:rPr lang="ja-JP" altLang="en-US"/>
              <a:t>イメージ図</a:t>
            </a:r>
            <a:r>
              <a:rPr lang="en-US" altLang="ja-JP" dirty="0"/>
              <a:t>)</a:t>
            </a:r>
          </a:p>
        </p:txBody>
      </p:sp>
    </p:spTree>
    <p:extLst>
      <p:ext uri="{BB962C8B-B14F-4D97-AF65-F5344CB8AC3E}">
        <p14:creationId xmlns:p14="http://schemas.microsoft.com/office/powerpoint/2010/main" val="2914437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0AD942-ECE0-0F48-8A5A-344BE1D500BA}"/>
              </a:ext>
            </a:extLst>
          </p:cNvPr>
          <p:cNvSpPr>
            <a:spLocks noGrp="1"/>
          </p:cNvSpPr>
          <p:nvPr>
            <p:ph type="title"/>
          </p:nvPr>
        </p:nvSpPr>
        <p:spPr/>
        <p:txBody>
          <a:bodyPr/>
          <a:lstStyle/>
          <a:p>
            <a:r>
              <a:rPr lang="en-US" altLang="ja-JP" dirty="0"/>
              <a:t>Docker</a:t>
            </a:r>
            <a:r>
              <a:rPr lang="ja-JP" altLang="en-US"/>
              <a:t>基礎</a:t>
            </a:r>
          </a:p>
        </p:txBody>
      </p:sp>
      <p:sp>
        <p:nvSpPr>
          <p:cNvPr id="3" name="コンテンツ プレースホルダー 2">
            <a:extLst>
              <a:ext uri="{FF2B5EF4-FFF2-40B4-BE49-F238E27FC236}">
                <a16:creationId xmlns:a16="http://schemas.microsoft.com/office/drawing/2014/main" id="{4A305AA9-18AE-5D4D-A3EF-1DED8403DBFF}"/>
              </a:ext>
            </a:extLst>
          </p:cNvPr>
          <p:cNvSpPr>
            <a:spLocks noGrp="1"/>
          </p:cNvSpPr>
          <p:nvPr>
            <p:ph idx="1"/>
          </p:nvPr>
        </p:nvSpPr>
        <p:spPr>
          <a:xfrm>
            <a:off x="344181" y="830297"/>
            <a:ext cx="9857094" cy="646331"/>
          </a:xfrm>
        </p:spPr>
        <p:txBody>
          <a:bodyPr/>
          <a:lstStyle/>
          <a:p>
            <a:r>
              <a:rPr lang="ja-JP" altLang="en-US" b="1">
                <a:solidFill>
                  <a:srgbClr val="005BAC"/>
                </a:solidFill>
              </a:rPr>
              <a:t>コンテナイメージを立ち上げるための最小限のコマンド</a:t>
            </a:r>
            <a:endParaRPr lang="en-US" altLang="ja-JP" b="1" dirty="0">
              <a:solidFill>
                <a:srgbClr val="005BAC"/>
              </a:solidFill>
            </a:endParaRPr>
          </a:p>
        </p:txBody>
      </p:sp>
      <p:sp>
        <p:nvSpPr>
          <p:cNvPr id="4" name="テキスト ボックス 3">
            <a:extLst>
              <a:ext uri="{FF2B5EF4-FFF2-40B4-BE49-F238E27FC236}">
                <a16:creationId xmlns:a16="http://schemas.microsoft.com/office/drawing/2014/main" id="{3DC29D87-A52F-F748-9032-2F1D87652217}"/>
              </a:ext>
            </a:extLst>
          </p:cNvPr>
          <p:cNvSpPr txBox="1"/>
          <p:nvPr/>
        </p:nvSpPr>
        <p:spPr>
          <a:xfrm>
            <a:off x="344181" y="1954788"/>
            <a:ext cx="11747414" cy="707886"/>
          </a:xfrm>
          <a:prstGeom prst="rect">
            <a:avLst/>
          </a:prstGeom>
          <a:noFill/>
        </p:spPr>
        <p:txBody>
          <a:bodyPr wrap="square" rtlCol="0">
            <a:spAutoFit/>
          </a:bodyPr>
          <a:lstStyle/>
          <a:p>
            <a:r>
              <a:rPr lang="en-US" altLang="ja-JP" sz="4000" dirty="0"/>
              <a:t>docker run –</a:t>
            </a:r>
            <a:r>
              <a:rPr lang="en-US" altLang="ja-JP" sz="4000" dirty="0" err="1"/>
              <a:t>ti</a:t>
            </a:r>
            <a:r>
              <a:rPr lang="en-US" altLang="ja-JP" sz="4000" dirty="0"/>
              <a:t> --rm centos /bin/bash</a:t>
            </a:r>
          </a:p>
        </p:txBody>
      </p:sp>
      <p:sp>
        <p:nvSpPr>
          <p:cNvPr id="5" name="テキスト ボックス 4">
            <a:extLst>
              <a:ext uri="{FF2B5EF4-FFF2-40B4-BE49-F238E27FC236}">
                <a16:creationId xmlns:a16="http://schemas.microsoft.com/office/drawing/2014/main" id="{52B2E8F1-3271-6649-944B-D769337D3DF0}"/>
              </a:ext>
            </a:extLst>
          </p:cNvPr>
          <p:cNvSpPr txBox="1"/>
          <p:nvPr/>
        </p:nvSpPr>
        <p:spPr>
          <a:xfrm>
            <a:off x="3229087" y="3832394"/>
            <a:ext cx="2872293" cy="369332"/>
          </a:xfrm>
          <a:prstGeom prst="rect">
            <a:avLst/>
          </a:prstGeom>
          <a:noFill/>
        </p:spPr>
        <p:txBody>
          <a:bodyPr wrap="square" rtlCol="0">
            <a:spAutoFit/>
          </a:bodyPr>
          <a:lstStyle/>
          <a:p>
            <a:r>
              <a:rPr lang="en-US" altLang="ja-JP" b="0" dirty="0">
                <a:latin typeface="+mn-ea"/>
                <a:ea typeface="+mn-ea"/>
              </a:rPr>
              <a:t>-t –</a:t>
            </a:r>
            <a:r>
              <a:rPr lang="en-US" altLang="ja-JP" b="0" dirty="0" err="1">
                <a:latin typeface="+mn-ea"/>
                <a:ea typeface="+mn-ea"/>
              </a:rPr>
              <a:t>i</a:t>
            </a:r>
            <a:r>
              <a:rPr lang="en-US" altLang="ja-JP" b="0" dirty="0">
                <a:latin typeface="+mn-ea"/>
                <a:ea typeface="+mn-ea"/>
              </a:rPr>
              <a:t> --rm</a:t>
            </a:r>
            <a:r>
              <a:rPr lang="ja-JP" altLang="en-US" b="0">
                <a:latin typeface="+mn-ea"/>
                <a:ea typeface="+mn-ea"/>
              </a:rPr>
              <a:t>はオプション</a:t>
            </a:r>
            <a:endParaRPr kumimoji="1" lang="ja-JP" altLang="en-US" b="0">
              <a:latin typeface="+mn-ea"/>
              <a:ea typeface="+mn-ea"/>
            </a:endParaRPr>
          </a:p>
        </p:txBody>
      </p:sp>
      <p:sp>
        <p:nvSpPr>
          <p:cNvPr id="6" name="テキスト ボックス 5">
            <a:extLst>
              <a:ext uri="{FF2B5EF4-FFF2-40B4-BE49-F238E27FC236}">
                <a16:creationId xmlns:a16="http://schemas.microsoft.com/office/drawing/2014/main" id="{1515984D-ADA6-2241-88BA-690508BBF6F3}"/>
              </a:ext>
            </a:extLst>
          </p:cNvPr>
          <p:cNvSpPr txBox="1"/>
          <p:nvPr/>
        </p:nvSpPr>
        <p:spPr>
          <a:xfrm>
            <a:off x="2309464" y="4698997"/>
            <a:ext cx="4935968" cy="369332"/>
          </a:xfrm>
          <a:prstGeom prst="rect">
            <a:avLst/>
          </a:prstGeom>
          <a:noFill/>
        </p:spPr>
        <p:txBody>
          <a:bodyPr wrap="square" rtlCol="0">
            <a:spAutoFit/>
          </a:bodyPr>
          <a:lstStyle/>
          <a:p>
            <a:r>
              <a:rPr kumimoji="1" lang="en-US" altLang="ja-JP" b="0" dirty="0">
                <a:latin typeface="+mn-ea"/>
                <a:ea typeface="+mn-ea"/>
              </a:rPr>
              <a:t>run</a:t>
            </a:r>
            <a:r>
              <a:rPr kumimoji="1" lang="ja-JP" altLang="en-US" b="0">
                <a:latin typeface="+mn-ea"/>
                <a:ea typeface="+mn-ea"/>
              </a:rPr>
              <a:t>はコンテナを作成</a:t>
            </a:r>
            <a:r>
              <a:rPr kumimoji="1" lang="en-US" altLang="ja-JP" b="0" dirty="0">
                <a:latin typeface="+mn-ea"/>
                <a:ea typeface="+mn-ea"/>
              </a:rPr>
              <a:t>/</a:t>
            </a:r>
            <a:r>
              <a:rPr kumimoji="1" lang="ja-JP" altLang="en-US" b="0">
                <a:latin typeface="+mn-ea"/>
                <a:ea typeface="+mn-ea"/>
              </a:rPr>
              <a:t>実行するサブコマンド</a:t>
            </a:r>
          </a:p>
        </p:txBody>
      </p:sp>
      <p:sp>
        <p:nvSpPr>
          <p:cNvPr id="7" name="テキスト ボックス 6">
            <a:extLst>
              <a:ext uri="{FF2B5EF4-FFF2-40B4-BE49-F238E27FC236}">
                <a16:creationId xmlns:a16="http://schemas.microsoft.com/office/drawing/2014/main" id="{A8FFDD8D-2053-644A-AC33-CF3F6510BB7B}"/>
              </a:ext>
            </a:extLst>
          </p:cNvPr>
          <p:cNvSpPr txBox="1"/>
          <p:nvPr/>
        </p:nvSpPr>
        <p:spPr>
          <a:xfrm>
            <a:off x="5026510" y="3322191"/>
            <a:ext cx="5147471" cy="369332"/>
          </a:xfrm>
          <a:prstGeom prst="rect">
            <a:avLst/>
          </a:prstGeom>
          <a:noFill/>
        </p:spPr>
        <p:txBody>
          <a:bodyPr wrap="square" rtlCol="0">
            <a:spAutoFit/>
          </a:bodyPr>
          <a:lstStyle/>
          <a:p>
            <a:r>
              <a:rPr lang="en-US" altLang="ja-JP" b="0" dirty="0">
                <a:latin typeface="+mn-ea"/>
                <a:ea typeface="+mn-ea"/>
              </a:rPr>
              <a:t>centos</a:t>
            </a:r>
            <a:r>
              <a:rPr lang="ja-JP" altLang="en-US" b="0">
                <a:latin typeface="+mn-ea"/>
                <a:ea typeface="+mn-ea"/>
              </a:rPr>
              <a:t>イメージを使って</a:t>
            </a:r>
            <a:r>
              <a:rPr lang="en-US" altLang="ja-JP" b="0" dirty="0">
                <a:latin typeface="+mn-ea"/>
                <a:ea typeface="+mn-ea"/>
              </a:rPr>
              <a:t> /bin/bash</a:t>
            </a:r>
            <a:r>
              <a:rPr lang="ja-JP" altLang="en-US" b="0">
                <a:latin typeface="+mn-ea"/>
                <a:ea typeface="+mn-ea"/>
              </a:rPr>
              <a:t>を実行する</a:t>
            </a:r>
            <a:endParaRPr kumimoji="1" lang="ja-JP" altLang="en-US" b="0">
              <a:latin typeface="+mn-ea"/>
              <a:ea typeface="+mn-ea"/>
            </a:endParaRPr>
          </a:p>
        </p:txBody>
      </p:sp>
      <p:sp>
        <p:nvSpPr>
          <p:cNvPr id="8" name="上矢印 7">
            <a:extLst>
              <a:ext uri="{FF2B5EF4-FFF2-40B4-BE49-F238E27FC236}">
                <a16:creationId xmlns:a16="http://schemas.microsoft.com/office/drawing/2014/main" id="{342AEC3F-4AF8-904F-A931-5DF31E7A5A54}"/>
              </a:ext>
            </a:extLst>
          </p:cNvPr>
          <p:cNvSpPr/>
          <p:nvPr/>
        </p:nvSpPr>
        <p:spPr>
          <a:xfrm>
            <a:off x="2309464" y="2716319"/>
            <a:ext cx="204395" cy="18459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上矢印 8">
            <a:extLst>
              <a:ext uri="{FF2B5EF4-FFF2-40B4-BE49-F238E27FC236}">
                <a16:creationId xmlns:a16="http://schemas.microsoft.com/office/drawing/2014/main" id="{13F5D2A9-D4C1-3048-99D0-312736E67029}"/>
              </a:ext>
            </a:extLst>
          </p:cNvPr>
          <p:cNvSpPr/>
          <p:nvPr/>
        </p:nvSpPr>
        <p:spPr>
          <a:xfrm>
            <a:off x="3229087" y="2701316"/>
            <a:ext cx="204395" cy="103608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上矢印 9">
            <a:extLst>
              <a:ext uri="{FF2B5EF4-FFF2-40B4-BE49-F238E27FC236}">
                <a16:creationId xmlns:a16="http://schemas.microsoft.com/office/drawing/2014/main" id="{60A782F2-6A7E-F140-99B3-4485AB85AA4A}"/>
              </a:ext>
            </a:extLst>
          </p:cNvPr>
          <p:cNvSpPr/>
          <p:nvPr/>
        </p:nvSpPr>
        <p:spPr>
          <a:xfrm>
            <a:off x="5068333" y="2687422"/>
            <a:ext cx="204395" cy="6100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14884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4CD3E9-A621-644C-906F-1E131F6ACE2C}"/>
              </a:ext>
            </a:extLst>
          </p:cNvPr>
          <p:cNvSpPr>
            <a:spLocks noGrp="1"/>
          </p:cNvSpPr>
          <p:nvPr>
            <p:ph type="title"/>
          </p:nvPr>
        </p:nvSpPr>
        <p:spPr/>
        <p:txBody>
          <a:bodyPr/>
          <a:lstStyle/>
          <a:p>
            <a:r>
              <a:rPr lang="en-US" altLang="ja-JP" dirty="0"/>
              <a:t>Docker</a:t>
            </a:r>
            <a:r>
              <a:rPr lang="ja-JP" altLang="en-US"/>
              <a:t>基礎</a:t>
            </a:r>
          </a:p>
        </p:txBody>
      </p:sp>
      <p:sp>
        <p:nvSpPr>
          <p:cNvPr id="3" name="コンテンツ プレースホルダー 2">
            <a:extLst>
              <a:ext uri="{FF2B5EF4-FFF2-40B4-BE49-F238E27FC236}">
                <a16:creationId xmlns:a16="http://schemas.microsoft.com/office/drawing/2014/main" id="{A41336D2-0ACE-294C-A733-DE6F8350F313}"/>
              </a:ext>
            </a:extLst>
          </p:cNvPr>
          <p:cNvSpPr>
            <a:spLocks noGrp="1"/>
          </p:cNvSpPr>
          <p:nvPr>
            <p:ph idx="1"/>
          </p:nvPr>
        </p:nvSpPr>
        <p:spPr/>
        <p:txBody>
          <a:bodyPr/>
          <a:lstStyle/>
          <a:p>
            <a:r>
              <a:rPr lang="ja-JP" altLang="en-US"/>
              <a:t>いろいろなコンテナイメージを利用することができる</a:t>
            </a:r>
          </a:p>
        </p:txBody>
      </p:sp>
      <p:pic>
        <p:nvPicPr>
          <p:cNvPr id="4" name="図 3">
            <a:extLst>
              <a:ext uri="{FF2B5EF4-FFF2-40B4-BE49-F238E27FC236}">
                <a16:creationId xmlns:a16="http://schemas.microsoft.com/office/drawing/2014/main" id="{94499F50-0041-A341-8610-E10E927B07FE}"/>
              </a:ext>
            </a:extLst>
          </p:cNvPr>
          <p:cNvPicPr>
            <a:picLocks noChangeAspect="1"/>
          </p:cNvPicPr>
          <p:nvPr/>
        </p:nvPicPr>
        <p:blipFill>
          <a:blip r:embed="rId2"/>
          <a:stretch>
            <a:fillRect/>
          </a:stretch>
        </p:blipFill>
        <p:spPr>
          <a:xfrm>
            <a:off x="2158701" y="1630570"/>
            <a:ext cx="7874598" cy="4187239"/>
          </a:xfrm>
          <a:prstGeom prst="rect">
            <a:avLst/>
          </a:prstGeom>
          <a:ln>
            <a:solidFill>
              <a:schemeClr val="bg2">
                <a:lumMod val="90000"/>
              </a:schemeClr>
            </a:solidFill>
          </a:ln>
        </p:spPr>
      </p:pic>
      <p:sp>
        <p:nvSpPr>
          <p:cNvPr id="5" name="テキスト ボックス 4">
            <a:extLst>
              <a:ext uri="{FF2B5EF4-FFF2-40B4-BE49-F238E27FC236}">
                <a16:creationId xmlns:a16="http://schemas.microsoft.com/office/drawing/2014/main" id="{656DCAB9-3643-C443-8B87-37B834B0D185}"/>
              </a:ext>
            </a:extLst>
          </p:cNvPr>
          <p:cNvSpPr txBox="1"/>
          <p:nvPr/>
        </p:nvSpPr>
        <p:spPr>
          <a:xfrm>
            <a:off x="4669936" y="6010268"/>
            <a:ext cx="2961836" cy="369332"/>
          </a:xfrm>
          <a:prstGeom prst="rect">
            <a:avLst/>
          </a:prstGeom>
          <a:noFill/>
        </p:spPr>
        <p:txBody>
          <a:bodyPr wrap="none" rtlCol="0">
            <a:spAutoFit/>
          </a:bodyPr>
          <a:lstStyle/>
          <a:p>
            <a:r>
              <a:rPr lang="en-US" altLang="ja-JP" b="0" dirty="0">
                <a:solidFill>
                  <a:srgbClr val="005BAC"/>
                </a:solidFill>
                <a:latin typeface="+mj-ea"/>
                <a:ea typeface="+mj-ea"/>
              </a:rPr>
              <a:t>https://</a:t>
            </a:r>
            <a:r>
              <a:rPr lang="en-US" altLang="ja-JP" b="0" dirty="0" err="1">
                <a:solidFill>
                  <a:srgbClr val="005BAC"/>
                </a:solidFill>
                <a:latin typeface="+mj-ea"/>
                <a:ea typeface="+mj-ea"/>
              </a:rPr>
              <a:t>hub.docker.com</a:t>
            </a:r>
            <a:r>
              <a:rPr lang="en-US" altLang="ja-JP" b="0" dirty="0">
                <a:solidFill>
                  <a:srgbClr val="005BAC"/>
                </a:solidFill>
                <a:latin typeface="+mj-ea"/>
                <a:ea typeface="+mj-ea"/>
              </a:rPr>
              <a:t>/</a:t>
            </a:r>
            <a:endParaRPr kumimoji="1" lang="ja-JP" altLang="en-US" b="0">
              <a:solidFill>
                <a:srgbClr val="005BAC"/>
              </a:solidFill>
              <a:latin typeface="+mj-ea"/>
              <a:ea typeface="+mj-ea"/>
            </a:endParaRPr>
          </a:p>
        </p:txBody>
      </p:sp>
    </p:spTree>
    <p:extLst>
      <p:ext uri="{BB962C8B-B14F-4D97-AF65-F5344CB8AC3E}">
        <p14:creationId xmlns:p14="http://schemas.microsoft.com/office/powerpoint/2010/main" val="3029391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0AFE34A-27A7-D043-A7D7-243D42A21DEC}"/>
              </a:ext>
            </a:extLst>
          </p:cNvPr>
          <p:cNvSpPr>
            <a:spLocks noGrp="1"/>
          </p:cNvSpPr>
          <p:nvPr>
            <p:ph idx="1"/>
          </p:nvPr>
        </p:nvSpPr>
        <p:spPr/>
        <p:txBody>
          <a:bodyPr/>
          <a:lstStyle/>
          <a:p>
            <a:r>
              <a:rPr kumimoji="1" lang="en-US" altLang="ja-JP" b="1" dirty="0">
                <a:solidFill>
                  <a:srgbClr val="005BAC"/>
                </a:solidFill>
              </a:rPr>
              <a:t>PHP</a:t>
            </a:r>
            <a:r>
              <a:rPr kumimoji="1" lang="ja-JP" altLang="en-US" b="1">
                <a:solidFill>
                  <a:srgbClr val="005BAC"/>
                </a:solidFill>
              </a:rPr>
              <a:t>のコンテナイメージを使ってみる</a:t>
            </a:r>
            <a:r>
              <a:rPr kumimoji="1" lang="en-US" altLang="ja-JP" sz="1200" dirty="0"/>
              <a:t>(</a:t>
            </a:r>
            <a:r>
              <a:rPr lang="ja-JP" altLang="en-US" sz="1200">
                <a:latin typeface="+mn-ea"/>
                <a:hlinkClick r:id="rId2"/>
              </a:rPr>
              <a:t>https://hub.docker.com/_/php</a:t>
            </a:r>
            <a:r>
              <a:rPr lang="en-US" altLang="ja-JP" sz="1200" dirty="0">
                <a:latin typeface="+mn-ea"/>
              </a:rPr>
              <a:t>)</a:t>
            </a:r>
            <a:endParaRPr kumimoji="1" lang="en-US" altLang="ja-JP" sz="1200" dirty="0"/>
          </a:p>
          <a:p>
            <a:pPr marL="342900" indent="-342900">
              <a:buFont typeface="Arial" panose="020B0604020202020204" pitchFamily="34" charset="0"/>
              <a:buChar char="•"/>
            </a:pPr>
            <a:r>
              <a:rPr kumimoji="1" lang="ja-JP" altLang="en-US"/>
              <a:t>現在の</a:t>
            </a:r>
            <a:r>
              <a:rPr lang="ja-JP" altLang="en-US"/>
              <a:t>環境の</a:t>
            </a:r>
            <a:r>
              <a:rPr lang="en-US" altLang="ja-JP" dirty="0"/>
              <a:t>PHP</a:t>
            </a:r>
            <a:r>
              <a:rPr lang="ja-JP" altLang="en-US"/>
              <a:t>のバージョンを確認</a:t>
            </a:r>
            <a:endParaRPr lang="en-US" altLang="ja-JP" dirty="0"/>
          </a:p>
          <a:p>
            <a:pPr marL="800100" lvl="1" indent="-342900">
              <a:buFont typeface="Arial" panose="020B0604020202020204" pitchFamily="34" charset="0"/>
              <a:buChar char="•"/>
            </a:pPr>
            <a:r>
              <a:rPr kumimoji="1" lang="en-US" altLang="ja-JP" dirty="0"/>
              <a:t>php -v</a:t>
            </a:r>
          </a:p>
          <a:p>
            <a:pPr marL="342900" indent="-342900">
              <a:buFont typeface="Arial" panose="020B0604020202020204" pitchFamily="34" charset="0"/>
              <a:buChar char="•"/>
            </a:pPr>
            <a:r>
              <a:rPr kumimoji="1" lang="en-US" altLang="ja-JP" dirty="0"/>
              <a:t>PHP5.3</a:t>
            </a:r>
            <a:r>
              <a:rPr kumimoji="1" lang="ja-JP" altLang="en-US"/>
              <a:t>イメージを作成</a:t>
            </a:r>
            <a:endParaRPr kumimoji="1" lang="en-US" altLang="ja-JP" dirty="0"/>
          </a:p>
          <a:p>
            <a:pPr marL="800100" lvl="1" indent="-342900">
              <a:buFont typeface="Arial" panose="020B0604020202020204" pitchFamily="34" charset="0"/>
              <a:buChar char="•"/>
            </a:pPr>
            <a:r>
              <a:rPr kumimoji="1" lang="en-US" altLang="ja-JP" dirty="0"/>
              <a:t>docker run -</a:t>
            </a:r>
            <a:r>
              <a:rPr kumimoji="1" lang="en-US" altLang="ja-JP" dirty="0" err="1"/>
              <a:t>ti</a:t>
            </a:r>
            <a:r>
              <a:rPr kumimoji="1" lang="en-US" altLang="ja-JP" dirty="0"/>
              <a:t> --rm php:5.3-cli /bin/bash</a:t>
            </a:r>
          </a:p>
          <a:p>
            <a:pPr marL="800100" lvl="1" indent="-342900">
              <a:buFont typeface="Arial" panose="020B0604020202020204" pitchFamily="34" charset="0"/>
              <a:buChar char="•"/>
            </a:pPr>
            <a:r>
              <a:rPr lang="en-US" altLang="ja-JP" dirty="0"/>
              <a:t>(</a:t>
            </a:r>
            <a:r>
              <a:rPr lang="ja-JP" altLang="en-US"/>
              <a:t>自動でイメージ取得が行われる</a:t>
            </a:r>
            <a:r>
              <a:rPr lang="en-US" altLang="ja-JP" dirty="0"/>
              <a:t>)</a:t>
            </a:r>
          </a:p>
          <a:p>
            <a:pPr marL="800100" lvl="1" indent="-342900">
              <a:buFont typeface="Arial" panose="020B0604020202020204" pitchFamily="34" charset="0"/>
              <a:buChar char="•"/>
            </a:pPr>
            <a:r>
              <a:rPr kumimoji="1" lang="en-US" altLang="ja-JP" dirty="0"/>
              <a:t>php -v</a:t>
            </a:r>
          </a:p>
          <a:p>
            <a:pPr marL="800100" lvl="1" indent="-342900">
              <a:buFont typeface="Arial" panose="020B0604020202020204" pitchFamily="34" charset="0"/>
              <a:buChar char="•"/>
            </a:pPr>
            <a:r>
              <a:rPr lang="en-US" altLang="ja-JP" dirty="0"/>
              <a:t>exit</a:t>
            </a:r>
          </a:p>
          <a:p>
            <a:pPr marL="342900" indent="-342900">
              <a:buFont typeface="Arial" panose="020B0604020202020204" pitchFamily="34" charset="0"/>
              <a:buChar char="•"/>
            </a:pPr>
            <a:r>
              <a:rPr kumimoji="1" lang="ja-JP" altLang="en-US"/>
              <a:t>環境が戻ったことを確認</a:t>
            </a:r>
            <a:endParaRPr kumimoji="1" lang="en-US" altLang="ja-JP" dirty="0"/>
          </a:p>
          <a:p>
            <a:pPr marL="800100" lvl="1" indent="-342900">
              <a:buFont typeface="Arial" panose="020B0604020202020204" pitchFamily="34" charset="0"/>
              <a:buChar char="•"/>
            </a:pPr>
            <a:r>
              <a:rPr lang="en-US" altLang="ja-JP" dirty="0"/>
              <a:t>php -v</a:t>
            </a:r>
            <a:endParaRPr kumimoji="1" lang="ja-JP" altLang="en-US"/>
          </a:p>
        </p:txBody>
      </p:sp>
      <p:sp>
        <p:nvSpPr>
          <p:cNvPr id="3" name="タイトル 2">
            <a:extLst>
              <a:ext uri="{FF2B5EF4-FFF2-40B4-BE49-F238E27FC236}">
                <a16:creationId xmlns:a16="http://schemas.microsoft.com/office/drawing/2014/main" id="{7C3DE307-429F-8041-8DBA-E08822E6AA22}"/>
              </a:ext>
            </a:extLst>
          </p:cNvPr>
          <p:cNvSpPr>
            <a:spLocks noGrp="1"/>
          </p:cNvSpPr>
          <p:nvPr>
            <p:ph type="title"/>
          </p:nvPr>
        </p:nvSpPr>
        <p:spPr/>
        <p:txBody>
          <a:bodyPr/>
          <a:lstStyle/>
          <a:p>
            <a:r>
              <a:rPr kumimoji="1" lang="en-US" altLang="ja-JP" dirty="0"/>
              <a:t>Docker</a:t>
            </a:r>
            <a:r>
              <a:rPr kumimoji="1" lang="ja-JP" altLang="en-US"/>
              <a:t>基礎</a:t>
            </a:r>
          </a:p>
        </p:txBody>
      </p:sp>
      <p:sp>
        <p:nvSpPr>
          <p:cNvPr id="6" name="コンテンツ プレースホルダー 2">
            <a:extLst>
              <a:ext uri="{FF2B5EF4-FFF2-40B4-BE49-F238E27FC236}">
                <a16:creationId xmlns:a16="http://schemas.microsoft.com/office/drawing/2014/main" id="{C4803A1E-83F5-4041-A375-F85B099D8EBC}"/>
              </a:ext>
            </a:extLst>
          </p:cNvPr>
          <p:cNvSpPr txBox="1">
            <a:spLocks/>
          </p:cNvSpPr>
          <p:nvPr/>
        </p:nvSpPr>
        <p:spPr>
          <a:xfrm>
            <a:off x="344181" y="830297"/>
            <a:ext cx="9857094" cy="646331"/>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Tx/>
              <a:buNone/>
              <a:defRPr kumimoji="1" sz="2000" kern="1200">
                <a:solidFill>
                  <a:schemeClr val="tx1">
                    <a:lumMod val="85000"/>
                    <a:lumOff val="15000"/>
                  </a:schemeClr>
                </a:solidFill>
                <a:latin typeface="メイリオ" panose="020B0604030504040204" pitchFamily="50" charset="-128"/>
                <a:ea typeface="メイリオ" panose="020B0604030504040204" pitchFamily="50" charset="-128"/>
                <a:cs typeface="+mn-cs"/>
              </a:defRPr>
            </a:lvl1pPr>
            <a:lvl2pPr marL="457200" indent="0" algn="l" defTabSz="914400" rtl="0" eaLnBrk="1" latinLnBrk="0" hangingPunct="1">
              <a:lnSpc>
                <a:spcPct val="150000"/>
              </a:lnSpc>
              <a:spcBef>
                <a:spcPts val="500"/>
              </a:spcBef>
              <a:buFontTx/>
              <a:buNone/>
              <a:defRPr kumimoji="1" sz="2000" kern="1200">
                <a:solidFill>
                  <a:schemeClr val="tx1">
                    <a:lumMod val="85000"/>
                    <a:lumOff val="15000"/>
                  </a:schemeClr>
                </a:solidFill>
                <a:latin typeface="メイリオ" panose="020B0604030504040204" pitchFamily="50" charset="-128"/>
                <a:ea typeface="メイリオ" panose="020B0604030504040204" pitchFamily="50" charset="-128"/>
                <a:cs typeface="+mn-cs"/>
              </a:defRPr>
            </a:lvl2pPr>
            <a:lvl3pPr marL="914400" indent="0" algn="l" defTabSz="914400" rtl="0" eaLnBrk="1" latinLnBrk="0" hangingPunct="1">
              <a:lnSpc>
                <a:spcPct val="150000"/>
              </a:lnSpc>
              <a:spcBef>
                <a:spcPts val="500"/>
              </a:spcBef>
              <a:buFontTx/>
              <a:buNone/>
              <a:defRPr kumimoji="1" sz="2000" kern="1200">
                <a:solidFill>
                  <a:schemeClr val="tx1">
                    <a:lumMod val="85000"/>
                    <a:lumOff val="15000"/>
                  </a:schemeClr>
                </a:solidFill>
                <a:latin typeface="メイリオ" panose="020B0604030504040204" pitchFamily="50" charset="-128"/>
                <a:ea typeface="メイリオ" panose="020B0604030504040204" pitchFamily="50" charset="-128"/>
                <a:cs typeface="+mn-cs"/>
              </a:defRPr>
            </a:lvl3pPr>
            <a:lvl4pPr marL="1371600" indent="0" algn="l" defTabSz="914400" rtl="0" eaLnBrk="1" latinLnBrk="0" hangingPunct="1">
              <a:lnSpc>
                <a:spcPct val="150000"/>
              </a:lnSpc>
              <a:spcBef>
                <a:spcPts val="500"/>
              </a:spcBef>
              <a:buFontTx/>
              <a:buNone/>
              <a:defRPr kumimoji="1" sz="2000" kern="1200">
                <a:solidFill>
                  <a:schemeClr val="tx1">
                    <a:lumMod val="85000"/>
                    <a:lumOff val="15000"/>
                  </a:schemeClr>
                </a:solidFill>
                <a:latin typeface="メイリオ" panose="020B0604030504040204" pitchFamily="50" charset="-128"/>
                <a:ea typeface="メイリオ" panose="020B0604030504040204" pitchFamily="50" charset="-128"/>
                <a:cs typeface="+mn-cs"/>
              </a:defRPr>
            </a:lvl4pPr>
            <a:lvl5pPr marL="1828800" indent="0" algn="l" defTabSz="914400" rtl="0" eaLnBrk="1" latinLnBrk="0" hangingPunct="1">
              <a:lnSpc>
                <a:spcPct val="150000"/>
              </a:lnSpc>
              <a:spcBef>
                <a:spcPts val="500"/>
              </a:spcBef>
              <a:buFontTx/>
              <a:buNone/>
              <a:defRPr kumimoji="1" sz="2000" kern="1200">
                <a:solidFill>
                  <a:schemeClr val="tx1">
                    <a:lumMod val="85000"/>
                    <a:lumOff val="15000"/>
                  </a:schemeClr>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fontAlgn="auto">
              <a:spcAft>
                <a:spcPts val="0"/>
              </a:spcAft>
            </a:pPr>
            <a:endParaRPr lang="en-US" altLang="ja-JP" b="1" dirty="0">
              <a:solidFill>
                <a:srgbClr val="005BAC"/>
              </a:solidFill>
            </a:endParaRPr>
          </a:p>
        </p:txBody>
      </p:sp>
    </p:spTree>
    <p:extLst>
      <p:ext uri="{BB962C8B-B14F-4D97-AF65-F5344CB8AC3E}">
        <p14:creationId xmlns:p14="http://schemas.microsoft.com/office/powerpoint/2010/main" val="218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0AFE34A-27A7-D043-A7D7-243D42A21DEC}"/>
              </a:ext>
            </a:extLst>
          </p:cNvPr>
          <p:cNvSpPr>
            <a:spLocks noGrp="1"/>
          </p:cNvSpPr>
          <p:nvPr>
            <p:ph idx="1"/>
          </p:nvPr>
        </p:nvSpPr>
        <p:spPr/>
        <p:txBody>
          <a:bodyPr/>
          <a:lstStyle/>
          <a:p>
            <a:r>
              <a:rPr kumimoji="1" lang="en-US" altLang="ja-JP" b="1" dirty="0">
                <a:solidFill>
                  <a:srgbClr val="005BAC"/>
                </a:solidFill>
              </a:rPr>
              <a:t>PHP</a:t>
            </a:r>
            <a:r>
              <a:rPr kumimoji="1" lang="ja-JP" altLang="en-US" b="1">
                <a:solidFill>
                  <a:srgbClr val="005BAC"/>
                </a:solidFill>
              </a:rPr>
              <a:t>のコンテナイメージを使ってみる</a:t>
            </a:r>
            <a:r>
              <a:rPr kumimoji="1" lang="en-US" altLang="ja-JP" b="1" dirty="0">
                <a:solidFill>
                  <a:srgbClr val="005BAC"/>
                </a:solidFill>
              </a:rPr>
              <a:t>(2)</a:t>
            </a:r>
            <a:r>
              <a:rPr kumimoji="1" lang="en-US" altLang="ja-JP" sz="1200" dirty="0"/>
              <a:t>(</a:t>
            </a:r>
            <a:r>
              <a:rPr lang="ja-JP" altLang="en-US" sz="1200">
                <a:latin typeface="+mn-ea"/>
                <a:hlinkClick r:id="rId2"/>
              </a:rPr>
              <a:t>https://hub.docker.com/_/php</a:t>
            </a:r>
            <a:r>
              <a:rPr lang="en-US" altLang="ja-JP" sz="1200" dirty="0">
                <a:latin typeface="+mn-ea"/>
              </a:rPr>
              <a:t>)</a:t>
            </a:r>
            <a:endParaRPr kumimoji="1" lang="en-US" altLang="ja-JP" sz="1200" dirty="0"/>
          </a:p>
          <a:p>
            <a:pPr marL="342900" indent="-342900">
              <a:buFont typeface="Arial" panose="020B0604020202020204" pitchFamily="34" charset="0"/>
              <a:buChar char="•"/>
            </a:pPr>
            <a:r>
              <a:rPr kumimoji="1" lang="en-US" altLang="ja-JP" dirty="0"/>
              <a:t>php7.2-apache</a:t>
            </a:r>
            <a:r>
              <a:rPr kumimoji="1" lang="ja-JP" altLang="en-US"/>
              <a:t>イメージを使って</a:t>
            </a:r>
            <a:r>
              <a:rPr lang="en-US" altLang="ja-JP" dirty="0" err="1"/>
              <a:t>phpinfo</a:t>
            </a:r>
            <a:r>
              <a:rPr lang="ja-JP" altLang="en-US"/>
              <a:t>を出してみる</a:t>
            </a:r>
            <a:endParaRPr lang="en-US" altLang="ja-JP" dirty="0"/>
          </a:p>
          <a:p>
            <a:pPr marL="800100" lvl="1" indent="-342900">
              <a:buFont typeface="Arial" panose="020B0604020202020204" pitchFamily="34" charset="0"/>
              <a:buChar char="•"/>
            </a:pPr>
            <a:r>
              <a:rPr kumimoji="1" lang="en-US" altLang="ja-JP" dirty="0" err="1"/>
              <a:t>htdocs</a:t>
            </a:r>
            <a:r>
              <a:rPr kumimoji="1" lang="ja-JP" altLang="en-US"/>
              <a:t>フォルダを作る</a:t>
            </a:r>
            <a:endParaRPr kumimoji="1" lang="en-US" altLang="ja-JP" dirty="0"/>
          </a:p>
          <a:p>
            <a:pPr marL="800100" lvl="1" indent="-342900">
              <a:buFont typeface="Arial" panose="020B0604020202020204" pitchFamily="34" charset="0"/>
              <a:buChar char="•"/>
            </a:pPr>
            <a:r>
              <a:rPr lang="en-US" altLang="ja-JP" dirty="0"/>
              <a:t>&lt;?php </a:t>
            </a:r>
            <a:r>
              <a:rPr lang="en-US" altLang="ja-JP" dirty="0" err="1"/>
              <a:t>phpinfo</a:t>
            </a:r>
            <a:r>
              <a:rPr lang="en-US" altLang="ja-JP" dirty="0"/>
              <a:t>(); </a:t>
            </a:r>
            <a:r>
              <a:rPr lang="ja-JP" altLang="en-US"/>
              <a:t>と書いた</a:t>
            </a:r>
            <a:r>
              <a:rPr lang="en-US" altLang="ja-JP" dirty="0" err="1"/>
              <a:t>index.php</a:t>
            </a:r>
            <a:r>
              <a:rPr lang="ja-JP" altLang="en-US"/>
              <a:t>を用意</a:t>
            </a:r>
            <a:endParaRPr kumimoji="1" lang="en-US" altLang="ja-JP" dirty="0"/>
          </a:p>
          <a:p>
            <a:pPr marL="800100" lvl="1" indent="-342900">
              <a:buFont typeface="Arial" panose="020B0604020202020204" pitchFamily="34" charset="0"/>
              <a:buChar char="•"/>
            </a:pPr>
            <a:r>
              <a:rPr kumimoji="1" lang="en-US" altLang="ja-JP" sz="1800" dirty="0"/>
              <a:t>docker run --rm </a:t>
            </a:r>
            <a:r>
              <a:rPr lang="en-US" altLang="ja-JP" sz="1800" dirty="0"/>
              <a:t>-p 80:80 -v</a:t>
            </a:r>
            <a:r>
              <a:rPr kumimoji="1" lang="en-US" altLang="ja-JP" sz="1800" dirty="0"/>
              <a:t> “$PWD”:/var/www/html php:</a:t>
            </a:r>
            <a:r>
              <a:rPr lang="en-US" altLang="ja-JP" sz="1800" dirty="0"/>
              <a:t>7.3-apache</a:t>
            </a:r>
            <a:r>
              <a:rPr kumimoji="1" lang="en-US" altLang="ja-JP" sz="1800" dirty="0"/>
              <a:t> </a:t>
            </a:r>
          </a:p>
          <a:p>
            <a:pPr marL="800100" lvl="1" indent="-342900">
              <a:buFont typeface="Arial" panose="020B0604020202020204" pitchFamily="34" charset="0"/>
              <a:buChar char="•"/>
            </a:pPr>
            <a:r>
              <a:rPr lang="ja-JP" altLang="en-US"/>
              <a:t>ブラウザから</a:t>
            </a:r>
            <a:r>
              <a:rPr lang="en-US" altLang="ja-JP" dirty="0"/>
              <a:t> </a:t>
            </a:r>
            <a:r>
              <a:rPr lang="en-US" altLang="ja-JP" dirty="0">
                <a:hlinkClick r:id="rId3"/>
              </a:rPr>
              <a:t>http://localhost:8090/</a:t>
            </a:r>
            <a:r>
              <a:rPr lang="en-US" altLang="ja-JP" dirty="0"/>
              <a:t> </a:t>
            </a:r>
            <a:r>
              <a:rPr lang="ja-JP" altLang="en-US"/>
              <a:t>を開く</a:t>
            </a:r>
            <a:r>
              <a:rPr lang="en-US" altLang="ja-JP" dirty="0"/>
              <a:t>(</a:t>
            </a:r>
            <a:r>
              <a:rPr lang="en-US" altLang="ja-JP" dirty="0" err="1"/>
              <a:t>phpinfo</a:t>
            </a:r>
            <a:r>
              <a:rPr lang="ja-JP" altLang="en-US"/>
              <a:t>が出るはず</a:t>
            </a:r>
            <a:r>
              <a:rPr lang="en-US" altLang="ja-JP" dirty="0"/>
              <a:t>)</a:t>
            </a:r>
          </a:p>
          <a:p>
            <a:pPr marL="800100" lvl="1" indent="-342900">
              <a:buFont typeface="Arial" panose="020B0604020202020204" pitchFamily="34" charset="0"/>
              <a:buChar char="•"/>
            </a:pPr>
            <a:endParaRPr kumimoji="1" lang="en-US" altLang="ja-JP" dirty="0"/>
          </a:p>
          <a:p>
            <a:pPr marL="800100" lvl="1" indent="-342900">
              <a:buFont typeface="Arial" panose="020B0604020202020204" pitchFamily="34" charset="0"/>
              <a:buChar char="•"/>
            </a:pPr>
            <a:r>
              <a:rPr lang="ja-JP" altLang="en-US"/>
              <a:t>以下のコマンドも試してみる</a:t>
            </a:r>
            <a:endParaRPr kumimoji="1" lang="en-US" altLang="ja-JP" dirty="0"/>
          </a:p>
          <a:p>
            <a:pPr marL="800100" lvl="1" indent="-342900">
              <a:buFont typeface="Arial" panose="020B0604020202020204" pitchFamily="34" charset="0"/>
              <a:buChar char="•"/>
            </a:pPr>
            <a:r>
              <a:rPr lang="en-US" altLang="ja-JP" sz="1800" dirty="0"/>
              <a:t>docker run --rm -p 80:80 -v “$PWD”:/var/www/html php:</a:t>
            </a:r>
            <a:r>
              <a:rPr lang="en-US" altLang="ja-JP" sz="1800" dirty="0">
                <a:solidFill>
                  <a:srgbClr val="C00000"/>
                </a:solidFill>
              </a:rPr>
              <a:t>5.3</a:t>
            </a:r>
            <a:r>
              <a:rPr lang="en-US" altLang="ja-JP" sz="1800" dirty="0"/>
              <a:t>-apache </a:t>
            </a:r>
          </a:p>
          <a:p>
            <a:pPr marL="800100" lvl="1" indent="-342900">
              <a:buFont typeface="Arial" panose="020B0604020202020204" pitchFamily="34" charset="0"/>
              <a:buChar char="•"/>
            </a:pPr>
            <a:endParaRPr lang="en-US" altLang="ja-JP" sz="1800" dirty="0"/>
          </a:p>
          <a:p>
            <a:pPr marL="800100" lvl="1" indent="-342900">
              <a:buFont typeface="Arial" panose="020B0604020202020204" pitchFamily="34" charset="0"/>
              <a:buChar char="•"/>
            </a:pPr>
            <a:endParaRPr kumimoji="1" lang="en-US" altLang="ja-JP" dirty="0"/>
          </a:p>
          <a:p>
            <a:pPr lvl="1"/>
            <a:endParaRPr kumimoji="1" lang="ja-JP" altLang="en-US"/>
          </a:p>
        </p:txBody>
      </p:sp>
      <p:sp>
        <p:nvSpPr>
          <p:cNvPr id="3" name="タイトル 2">
            <a:extLst>
              <a:ext uri="{FF2B5EF4-FFF2-40B4-BE49-F238E27FC236}">
                <a16:creationId xmlns:a16="http://schemas.microsoft.com/office/drawing/2014/main" id="{7C3DE307-429F-8041-8DBA-E08822E6AA22}"/>
              </a:ext>
            </a:extLst>
          </p:cNvPr>
          <p:cNvSpPr>
            <a:spLocks noGrp="1"/>
          </p:cNvSpPr>
          <p:nvPr>
            <p:ph type="title"/>
          </p:nvPr>
        </p:nvSpPr>
        <p:spPr/>
        <p:txBody>
          <a:bodyPr/>
          <a:lstStyle/>
          <a:p>
            <a:r>
              <a:rPr kumimoji="1" lang="en-US" altLang="ja-JP" dirty="0"/>
              <a:t>Docker</a:t>
            </a:r>
            <a:r>
              <a:rPr kumimoji="1" lang="ja-JP" altLang="en-US"/>
              <a:t>基礎</a:t>
            </a:r>
          </a:p>
        </p:txBody>
      </p:sp>
      <p:sp>
        <p:nvSpPr>
          <p:cNvPr id="6" name="コンテンツ プレースホルダー 2">
            <a:extLst>
              <a:ext uri="{FF2B5EF4-FFF2-40B4-BE49-F238E27FC236}">
                <a16:creationId xmlns:a16="http://schemas.microsoft.com/office/drawing/2014/main" id="{C4803A1E-83F5-4041-A375-F85B099D8EBC}"/>
              </a:ext>
            </a:extLst>
          </p:cNvPr>
          <p:cNvSpPr txBox="1">
            <a:spLocks/>
          </p:cNvSpPr>
          <p:nvPr/>
        </p:nvSpPr>
        <p:spPr>
          <a:xfrm>
            <a:off x="344181" y="830297"/>
            <a:ext cx="9857094" cy="646331"/>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Tx/>
              <a:buNone/>
              <a:defRPr kumimoji="1" sz="2000" kern="1200">
                <a:solidFill>
                  <a:schemeClr val="tx1">
                    <a:lumMod val="85000"/>
                    <a:lumOff val="15000"/>
                  </a:schemeClr>
                </a:solidFill>
                <a:latin typeface="メイリオ" panose="020B0604030504040204" pitchFamily="50" charset="-128"/>
                <a:ea typeface="メイリオ" panose="020B0604030504040204" pitchFamily="50" charset="-128"/>
                <a:cs typeface="+mn-cs"/>
              </a:defRPr>
            </a:lvl1pPr>
            <a:lvl2pPr marL="457200" indent="0" algn="l" defTabSz="914400" rtl="0" eaLnBrk="1" latinLnBrk="0" hangingPunct="1">
              <a:lnSpc>
                <a:spcPct val="150000"/>
              </a:lnSpc>
              <a:spcBef>
                <a:spcPts val="500"/>
              </a:spcBef>
              <a:buFontTx/>
              <a:buNone/>
              <a:defRPr kumimoji="1" sz="2000" kern="1200">
                <a:solidFill>
                  <a:schemeClr val="tx1">
                    <a:lumMod val="85000"/>
                    <a:lumOff val="15000"/>
                  </a:schemeClr>
                </a:solidFill>
                <a:latin typeface="メイリオ" panose="020B0604030504040204" pitchFamily="50" charset="-128"/>
                <a:ea typeface="メイリオ" panose="020B0604030504040204" pitchFamily="50" charset="-128"/>
                <a:cs typeface="+mn-cs"/>
              </a:defRPr>
            </a:lvl2pPr>
            <a:lvl3pPr marL="914400" indent="0" algn="l" defTabSz="914400" rtl="0" eaLnBrk="1" latinLnBrk="0" hangingPunct="1">
              <a:lnSpc>
                <a:spcPct val="150000"/>
              </a:lnSpc>
              <a:spcBef>
                <a:spcPts val="500"/>
              </a:spcBef>
              <a:buFontTx/>
              <a:buNone/>
              <a:defRPr kumimoji="1" sz="2000" kern="1200">
                <a:solidFill>
                  <a:schemeClr val="tx1">
                    <a:lumMod val="85000"/>
                    <a:lumOff val="15000"/>
                  </a:schemeClr>
                </a:solidFill>
                <a:latin typeface="メイリオ" panose="020B0604030504040204" pitchFamily="50" charset="-128"/>
                <a:ea typeface="メイリオ" panose="020B0604030504040204" pitchFamily="50" charset="-128"/>
                <a:cs typeface="+mn-cs"/>
              </a:defRPr>
            </a:lvl3pPr>
            <a:lvl4pPr marL="1371600" indent="0" algn="l" defTabSz="914400" rtl="0" eaLnBrk="1" latinLnBrk="0" hangingPunct="1">
              <a:lnSpc>
                <a:spcPct val="150000"/>
              </a:lnSpc>
              <a:spcBef>
                <a:spcPts val="500"/>
              </a:spcBef>
              <a:buFontTx/>
              <a:buNone/>
              <a:defRPr kumimoji="1" sz="2000" kern="1200">
                <a:solidFill>
                  <a:schemeClr val="tx1">
                    <a:lumMod val="85000"/>
                    <a:lumOff val="15000"/>
                  </a:schemeClr>
                </a:solidFill>
                <a:latin typeface="メイリオ" panose="020B0604030504040204" pitchFamily="50" charset="-128"/>
                <a:ea typeface="メイリオ" panose="020B0604030504040204" pitchFamily="50" charset="-128"/>
                <a:cs typeface="+mn-cs"/>
              </a:defRPr>
            </a:lvl4pPr>
            <a:lvl5pPr marL="1828800" indent="0" algn="l" defTabSz="914400" rtl="0" eaLnBrk="1" latinLnBrk="0" hangingPunct="1">
              <a:lnSpc>
                <a:spcPct val="150000"/>
              </a:lnSpc>
              <a:spcBef>
                <a:spcPts val="500"/>
              </a:spcBef>
              <a:buFontTx/>
              <a:buNone/>
              <a:defRPr kumimoji="1" sz="2000" kern="1200">
                <a:solidFill>
                  <a:schemeClr val="tx1">
                    <a:lumMod val="85000"/>
                    <a:lumOff val="15000"/>
                  </a:schemeClr>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fontAlgn="auto">
              <a:spcAft>
                <a:spcPts val="0"/>
              </a:spcAft>
            </a:pPr>
            <a:endParaRPr lang="en-US" altLang="ja-JP" b="1" dirty="0">
              <a:solidFill>
                <a:srgbClr val="005BAC"/>
              </a:solidFill>
            </a:endParaRPr>
          </a:p>
        </p:txBody>
      </p:sp>
    </p:spTree>
    <p:extLst>
      <p:ext uri="{BB962C8B-B14F-4D97-AF65-F5344CB8AC3E}">
        <p14:creationId xmlns:p14="http://schemas.microsoft.com/office/powerpoint/2010/main" val="699560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086D35-904C-804F-90C0-F61A06D77C44}"/>
              </a:ext>
            </a:extLst>
          </p:cNvPr>
          <p:cNvSpPr>
            <a:spLocks noGrp="1"/>
          </p:cNvSpPr>
          <p:nvPr>
            <p:ph type="title"/>
          </p:nvPr>
        </p:nvSpPr>
        <p:spPr/>
        <p:txBody>
          <a:bodyPr/>
          <a:lstStyle/>
          <a:p>
            <a:r>
              <a:rPr lang="en-US" altLang="ja-JP" dirty="0"/>
              <a:t>Docker</a:t>
            </a:r>
            <a:r>
              <a:rPr lang="ja-JP" altLang="en-US"/>
              <a:t>基礎</a:t>
            </a:r>
          </a:p>
        </p:txBody>
      </p:sp>
      <p:sp>
        <p:nvSpPr>
          <p:cNvPr id="7" name="角丸四角形 6">
            <a:extLst>
              <a:ext uri="{FF2B5EF4-FFF2-40B4-BE49-F238E27FC236}">
                <a16:creationId xmlns:a16="http://schemas.microsoft.com/office/drawing/2014/main" id="{19D90554-6C87-E140-B2D8-AE8531579592}"/>
              </a:ext>
            </a:extLst>
          </p:cNvPr>
          <p:cNvSpPr/>
          <p:nvPr/>
        </p:nvSpPr>
        <p:spPr>
          <a:xfrm>
            <a:off x="2061543" y="1673618"/>
            <a:ext cx="8068914" cy="4781047"/>
          </a:xfrm>
          <a:prstGeom prst="roundRect">
            <a:avLst>
              <a:gd name="adj" fmla="val 1496"/>
            </a:avLst>
          </a:prstGeom>
          <a:solidFill>
            <a:schemeClr val="bg2"/>
          </a:solidFill>
          <a:ln w="254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角丸四角形 7">
            <a:extLst>
              <a:ext uri="{FF2B5EF4-FFF2-40B4-BE49-F238E27FC236}">
                <a16:creationId xmlns:a16="http://schemas.microsoft.com/office/drawing/2014/main" id="{15B37E71-20D9-C54E-89D4-09CB46A42860}"/>
              </a:ext>
            </a:extLst>
          </p:cNvPr>
          <p:cNvSpPr/>
          <p:nvPr/>
        </p:nvSpPr>
        <p:spPr>
          <a:xfrm>
            <a:off x="2361299" y="2280454"/>
            <a:ext cx="7425447" cy="2943039"/>
          </a:xfrm>
          <a:prstGeom prst="roundRect">
            <a:avLst>
              <a:gd name="adj" fmla="val 1496"/>
            </a:avLst>
          </a:prstGeom>
          <a:solidFill>
            <a:schemeClr val="accent5">
              <a:lumMod val="20000"/>
              <a:lumOff val="80000"/>
            </a:schemeClr>
          </a:solidFill>
          <a:ln w="25400">
            <a:solidFill>
              <a:schemeClr val="tx2">
                <a:lumMod val="60000"/>
                <a:lumOff val="40000"/>
              </a:schemeClr>
            </a:solidFill>
          </a:ln>
          <a:effectLst>
            <a:outerShdw blurRad="63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a:extLst>
              <a:ext uri="{FF2B5EF4-FFF2-40B4-BE49-F238E27FC236}">
                <a16:creationId xmlns:a16="http://schemas.microsoft.com/office/drawing/2014/main" id="{5EDF2A45-AFC1-A44F-A33D-BD205D7FD0DC}"/>
              </a:ext>
            </a:extLst>
          </p:cNvPr>
          <p:cNvSpPr/>
          <p:nvPr/>
        </p:nvSpPr>
        <p:spPr>
          <a:xfrm>
            <a:off x="2737436" y="2896952"/>
            <a:ext cx="6822331" cy="1528874"/>
          </a:xfrm>
          <a:prstGeom prst="roundRect">
            <a:avLst>
              <a:gd name="adj" fmla="val 1496"/>
            </a:avLst>
          </a:prstGeom>
          <a:solidFill>
            <a:schemeClr val="accent1">
              <a:lumMod val="20000"/>
              <a:lumOff val="80000"/>
            </a:schemeClr>
          </a:solidFill>
          <a:ln w="25400">
            <a:solidFill>
              <a:schemeClr val="accent1">
                <a:lumMod val="75000"/>
              </a:schemeClr>
            </a:solidFill>
          </a:ln>
          <a:effectLst>
            <a:outerShdw blurRad="63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t>
            </a:r>
            <a:endParaRPr kumimoji="1" lang="ja-JP" altLang="en-US"/>
          </a:p>
        </p:txBody>
      </p:sp>
      <p:sp>
        <p:nvSpPr>
          <p:cNvPr id="10" name="テキスト ボックス 9">
            <a:extLst>
              <a:ext uri="{FF2B5EF4-FFF2-40B4-BE49-F238E27FC236}">
                <a16:creationId xmlns:a16="http://schemas.microsoft.com/office/drawing/2014/main" id="{929E4B96-1141-0140-B0A4-CBA4B4DC039E}"/>
              </a:ext>
            </a:extLst>
          </p:cNvPr>
          <p:cNvSpPr txBox="1"/>
          <p:nvPr/>
        </p:nvSpPr>
        <p:spPr>
          <a:xfrm>
            <a:off x="6453401" y="5694499"/>
            <a:ext cx="3106366" cy="307777"/>
          </a:xfrm>
          <a:prstGeom prst="rect">
            <a:avLst/>
          </a:prstGeom>
          <a:noFill/>
        </p:spPr>
        <p:txBody>
          <a:bodyPr wrap="square" rtlCol="0">
            <a:spAutoFit/>
          </a:bodyPr>
          <a:lstStyle/>
          <a:p>
            <a:pPr algn="r"/>
            <a:r>
              <a:rPr kumimoji="1" lang="ja-JP" altLang="en-US" sz="1400">
                <a:solidFill>
                  <a:srgbClr val="0070C0"/>
                </a:solidFill>
                <a:latin typeface="+mj-ea"/>
                <a:ea typeface="+mj-ea"/>
              </a:rPr>
              <a:t>ローカル</a:t>
            </a:r>
            <a:r>
              <a:rPr kumimoji="1" lang="en-US" altLang="ja-JP" sz="1400" dirty="0">
                <a:solidFill>
                  <a:srgbClr val="0070C0"/>
                </a:solidFill>
                <a:latin typeface="+mj-ea"/>
                <a:ea typeface="+mj-ea"/>
              </a:rPr>
              <a:t>PC(Mac, Windows)</a:t>
            </a:r>
            <a:endParaRPr kumimoji="1" lang="ja-JP" altLang="en-US" sz="1400">
              <a:solidFill>
                <a:srgbClr val="0070C0"/>
              </a:solidFill>
              <a:latin typeface="+mj-ea"/>
              <a:ea typeface="+mj-ea"/>
            </a:endParaRPr>
          </a:p>
        </p:txBody>
      </p:sp>
      <p:sp>
        <p:nvSpPr>
          <p:cNvPr id="14" name="テキスト ボックス 13">
            <a:extLst>
              <a:ext uri="{FF2B5EF4-FFF2-40B4-BE49-F238E27FC236}">
                <a16:creationId xmlns:a16="http://schemas.microsoft.com/office/drawing/2014/main" id="{197E664D-371B-FE44-A262-5EE72518F965}"/>
              </a:ext>
            </a:extLst>
          </p:cNvPr>
          <p:cNvSpPr txBox="1"/>
          <p:nvPr/>
        </p:nvSpPr>
        <p:spPr>
          <a:xfrm>
            <a:off x="6358467" y="4118049"/>
            <a:ext cx="3201300" cy="307777"/>
          </a:xfrm>
          <a:prstGeom prst="rect">
            <a:avLst/>
          </a:prstGeom>
          <a:noFill/>
        </p:spPr>
        <p:txBody>
          <a:bodyPr wrap="square" rtlCol="0">
            <a:spAutoFit/>
          </a:bodyPr>
          <a:lstStyle/>
          <a:p>
            <a:pPr algn="r"/>
            <a:r>
              <a:rPr lang="en-US" altLang="ja-JP" sz="1400" dirty="0">
                <a:solidFill>
                  <a:srgbClr val="0070C0"/>
                </a:solidFill>
                <a:latin typeface="+mj-ea"/>
                <a:ea typeface="+mj-ea"/>
              </a:rPr>
              <a:t>Docker(php7.3-apache)</a:t>
            </a:r>
            <a:endParaRPr kumimoji="1" lang="ja-JP" altLang="en-US" sz="1400">
              <a:solidFill>
                <a:srgbClr val="0070C0"/>
              </a:solidFill>
              <a:latin typeface="+mj-ea"/>
              <a:ea typeface="+mj-ea"/>
            </a:endParaRPr>
          </a:p>
        </p:txBody>
      </p:sp>
      <p:sp>
        <p:nvSpPr>
          <p:cNvPr id="20" name="テキスト ボックス 19">
            <a:extLst>
              <a:ext uri="{FF2B5EF4-FFF2-40B4-BE49-F238E27FC236}">
                <a16:creationId xmlns:a16="http://schemas.microsoft.com/office/drawing/2014/main" id="{11376BBD-7839-8B41-9C29-3F88D28E8E32}"/>
              </a:ext>
            </a:extLst>
          </p:cNvPr>
          <p:cNvSpPr txBox="1"/>
          <p:nvPr/>
        </p:nvSpPr>
        <p:spPr>
          <a:xfrm>
            <a:off x="5587641" y="4896832"/>
            <a:ext cx="3972126" cy="307777"/>
          </a:xfrm>
          <a:prstGeom prst="rect">
            <a:avLst/>
          </a:prstGeom>
          <a:noFill/>
        </p:spPr>
        <p:txBody>
          <a:bodyPr wrap="square" rtlCol="0">
            <a:spAutoFit/>
          </a:bodyPr>
          <a:lstStyle/>
          <a:p>
            <a:pPr algn="r"/>
            <a:r>
              <a:rPr lang="en-US" altLang="ja-JP" sz="1400" dirty="0">
                <a:solidFill>
                  <a:srgbClr val="0070C0"/>
                </a:solidFill>
                <a:latin typeface="+mj-ea"/>
              </a:rPr>
              <a:t>vagrant (</a:t>
            </a:r>
            <a:r>
              <a:rPr lang="en-US" altLang="ja-JP" sz="1400" dirty="0">
                <a:solidFill>
                  <a:srgbClr val="0070C0"/>
                </a:solidFill>
                <a:latin typeface="+mj-ea"/>
                <a:ea typeface="+mj-ea"/>
              </a:rPr>
              <a:t>creative-docker-</a:t>
            </a:r>
            <a:r>
              <a:rPr lang="en-US" altLang="ja-JP" sz="1400" dirty="0" err="1">
                <a:solidFill>
                  <a:srgbClr val="0070C0"/>
                </a:solidFill>
                <a:latin typeface="+mj-ea"/>
                <a:ea typeface="+mj-ea"/>
              </a:rPr>
              <a:t>vm</a:t>
            </a:r>
            <a:r>
              <a:rPr lang="en-US" altLang="ja-JP" sz="1400" dirty="0">
                <a:solidFill>
                  <a:srgbClr val="0070C0"/>
                </a:solidFill>
                <a:latin typeface="+mj-ea"/>
                <a:ea typeface="+mj-ea"/>
              </a:rPr>
              <a:t>)</a:t>
            </a:r>
            <a:endParaRPr kumimoji="1" lang="ja-JP" altLang="en-US" sz="1400">
              <a:solidFill>
                <a:srgbClr val="0070C0"/>
              </a:solidFill>
              <a:latin typeface="+mj-ea"/>
              <a:ea typeface="+mj-ea"/>
            </a:endParaRPr>
          </a:p>
        </p:txBody>
      </p:sp>
      <p:sp>
        <p:nvSpPr>
          <p:cNvPr id="21" name="テキスト ボックス 20">
            <a:extLst>
              <a:ext uri="{FF2B5EF4-FFF2-40B4-BE49-F238E27FC236}">
                <a16:creationId xmlns:a16="http://schemas.microsoft.com/office/drawing/2014/main" id="{F8D7DC1F-E06C-224A-BF32-2B706CD15F69}"/>
              </a:ext>
            </a:extLst>
          </p:cNvPr>
          <p:cNvSpPr txBox="1"/>
          <p:nvPr/>
        </p:nvSpPr>
        <p:spPr>
          <a:xfrm>
            <a:off x="3299214" y="4999967"/>
            <a:ext cx="1944716" cy="461665"/>
          </a:xfrm>
          <a:prstGeom prst="rect">
            <a:avLst/>
          </a:prstGeom>
          <a:solidFill>
            <a:schemeClr val="bg1">
              <a:alpha val="61000"/>
            </a:schemeClr>
          </a:solidFill>
        </p:spPr>
        <p:txBody>
          <a:bodyPr wrap="square" lIns="90000" rIns="90000" rtlCol="0">
            <a:spAutoFit/>
          </a:bodyPr>
          <a:lstStyle/>
          <a:p>
            <a:r>
              <a:rPr kumimoji="1" lang="en-US" altLang="ja-JP" sz="1200" b="0" dirty="0">
                <a:latin typeface="+mn-ea"/>
                <a:ea typeface="+mn-ea"/>
              </a:rPr>
              <a:t>vagrant: 80</a:t>
            </a:r>
          </a:p>
          <a:p>
            <a:r>
              <a:rPr kumimoji="1" lang="ja-JP" altLang="en-US" sz="1200" b="0">
                <a:latin typeface="+mn-ea"/>
                <a:ea typeface="+mn-ea"/>
              </a:rPr>
              <a:t>ローカル</a:t>
            </a:r>
            <a:r>
              <a:rPr kumimoji="1" lang="en-US" altLang="ja-JP" sz="1200" b="0" dirty="0">
                <a:latin typeface="+mn-ea"/>
                <a:ea typeface="+mn-ea"/>
              </a:rPr>
              <a:t>PC: 8090</a:t>
            </a:r>
            <a:endParaRPr kumimoji="1" lang="ja-JP" altLang="en-US" sz="1200" b="0">
              <a:latin typeface="+mn-ea"/>
              <a:ea typeface="+mn-ea"/>
            </a:endParaRPr>
          </a:p>
        </p:txBody>
      </p:sp>
      <p:sp>
        <p:nvSpPr>
          <p:cNvPr id="27" name="左右矢印 26">
            <a:extLst>
              <a:ext uri="{FF2B5EF4-FFF2-40B4-BE49-F238E27FC236}">
                <a16:creationId xmlns:a16="http://schemas.microsoft.com/office/drawing/2014/main" id="{6BA04493-C2C6-0449-AD8B-39552FBF000A}"/>
              </a:ext>
            </a:extLst>
          </p:cNvPr>
          <p:cNvSpPr/>
          <p:nvPr/>
        </p:nvSpPr>
        <p:spPr>
          <a:xfrm rot="5400000">
            <a:off x="2886782" y="4234706"/>
            <a:ext cx="466543" cy="304800"/>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9" name="左右矢印 28">
            <a:extLst>
              <a:ext uri="{FF2B5EF4-FFF2-40B4-BE49-F238E27FC236}">
                <a16:creationId xmlns:a16="http://schemas.microsoft.com/office/drawing/2014/main" id="{04D76DE0-CE6F-814C-9ED9-1CE1E0DDEE72}"/>
              </a:ext>
            </a:extLst>
          </p:cNvPr>
          <p:cNvSpPr/>
          <p:nvPr/>
        </p:nvSpPr>
        <p:spPr>
          <a:xfrm rot="5400000">
            <a:off x="2886782" y="5050052"/>
            <a:ext cx="466543" cy="304800"/>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539457-FD87-D74F-A79A-3B38C63C64C3}"/>
              </a:ext>
            </a:extLst>
          </p:cNvPr>
          <p:cNvSpPr txBox="1"/>
          <p:nvPr/>
        </p:nvSpPr>
        <p:spPr>
          <a:xfrm>
            <a:off x="2539637" y="2395757"/>
            <a:ext cx="4001311" cy="369332"/>
          </a:xfrm>
          <a:prstGeom prst="rect">
            <a:avLst/>
          </a:prstGeom>
          <a:noFill/>
        </p:spPr>
        <p:txBody>
          <a:bodyPr wrap="square" rtlCol="0">
            <a:spAutoFit/>
          </a:bodyPr>
          <a:lstStyle/>
          <a:p>
            <a:r>
              <a:rPr kumimoji="1" lang="ja-JP" altLang="en-US">
                <a:solidFill>
                  <a:schemeClr val="accent5">
                    <a:lumMod val="60000"/>
                    <a:lumOff val="40000"/>
                  </a:schemeClr>
                </a:solidFill>
              </a:rPr>
              <a:t>ここは仮想マシン</a:t>
            </a:r>
            <a:r>
              <a:rPr kumimoji="1" lang="en-US" altLang="ja-JP" dirty="0">
                <a:solidFill>
                  <a:schemeClr val="accent5">
                    <a:lumMod val="60000"/>
                    <a:lumOff val="40000"/>
                  </a:schemeClr>
                </a:solidFill>
              </a:rPr>
              <a:t>(VM)</a:t>
            </a:r>
            <a:r>
              <a:rPr kumimoji="1" lang="ja-JP" altLang="en-US">
                <a:solidFill>
                  <a:schemeClr val="accent5">
                    <a:lumMod val="60000"/>
                    <a:lumOff val="40000"/>
                  </a:schemeClr>
                </a:solidFill>
              </a:rPr>
              <a:t>の中</a:t>
            </a:r>
            <a:endParaRPr kumimoji="1" lang="en-US" altLang="ja-JP" dirty="0">
              <a:solidFill>
                <a:schemeClr val="accent5">
                  <a:lumMod val="60000"/>
                  <a:lumOff val="40000"/>
                </a:schemeClr>
              </a:solidFill>
            </a:endParaRPr>
          </a:p>
        </p:txBody>
      </p:sp>
      <p:sp>
        <p:nvSpPr>
          <p:cNvPr id="32" name="テキスト ボックス 31">
            <a:extLst>
              <a:ext uri="{FF2B5EF4-FFF2-40B4-BE49-F238E27FC236}">
                <a16:creationId xmlns:a16="http://schemas.microsoft.com/office/drawing/2014/main" id="{F96DA8E7-512D-8845-9D3B-248B54DAA98B}"/>
              </a:ext>
            </a:extLst>
          </p:cNvPr>
          <p:cNvSpPr txBox="1"/>
          <p:nvPr/>
        </p:nvSpPr>
        <p:spPr>
          <a:xfrm>
            <a:off x="2938474" y="3085922"/>
            <a:ext cx="4001311" cy="369332"/>
          </a:xfrm>
          <a:prstGeom prst="rect">
            <a:avLst/>
          </a:prstGeom>
          <a:noFill/>
        </p:spPr>
        <p:txBody>
          <a:bodyPr wrap="square" rtlCol="0">
            <a:spAutoFit/>
          </a:bodyPr>
          <a:lstStyle/>
          <a:p>
            <a:r>
              <a:rPr kumimoji="1" lang="ja-JP" altLang="en-US">
                <a:solidFill>
                  <a:schemeClr val="accent1">
                    <a:lumMod val="60000"/>
                    <a:lumOff val="40000"/>
                  </a:schemeClr>
                </a:solidFill>
              </a:rPr>
              <a:t>ここはコンテナの中</a:t>
            </a:r>
            <a:endParaRPr kumimoji="1" lang="en-US" altLang="ja-JP" dirty="0">
              <a:solidFill>
                <a:schemeClr val="accent1">
                  <a:lumMod val="60000"/>
                  <a:lumOff val="40000"/>
                </a:schemeClr>
              </a:solidFill>
            </a:endParaRPr>
          </a:p>
        </p:txBody>
      </p:sp>
      <p:sp>
        <p:nvSpPr>
          <p:cNvPr id="33" name="コンテンツ プレースホルダー 5">
            <a:extLst>
              <a:ext uri="{FF2B5EF4-FFF2-40B4-BE49-F238E27FC236}">
                <a16:creationId xmlns:a16="http://schemas.microsoft.com/office/drawing/2014/main" id="{093DA4A7-1E5A-A447-A2EE-805AE08B2D1F}"/>
              </a:ext>
            </a:extLst>
          </p:cNvPr>
          <p:cNvSpPr>
            <a:spLocks noGrp="1"/>
          </p:cNvSpPr>
          <p:nvPr>
            <p:ph idx="1"/>
          </p:nvPr>
        </p:nvSpPr>
        <p:spPr>
          <a:xfrm>
            <a:off x="1167453" y="943961"/>
            <a:ext cx="9857094" cy="478315"/>
          </a:xfrm>
        </p:spPr>
        <p:txBody>
          <a:bodyPr/>
          <a:lstStyle/>
          <a:p>
            <a:r>
              <a:rPr lang="en-US" altLang="ja-JP" dirty="0"/>
              <a:t>php7.3-apache</a:t>
            </a:r>
            <a:r>
              <a:rPr lang="ja-JP" altLang="en-US"/>
              <a:t>実行時のポート図</a:t>
            </a:r>
            <a:endParaRPr lang="en-US" altLang="ja-JP" dirty="0"/>
          </a:p>
        </p:txBody>
      </p:sp>
      <p:pic>
        <p:nvPicPr>
          <p:cNvPr id="4" name="図 3" descr="ロゴ, 会社名&#10;&#10;自動的に生成された説明">
            <a:extLst>
              <a:ext uri="{FF2B5EF4-FFF2-40B4-BE49-F238E27FC236}">
                <a16:creationId xmlns:a16="http://schemas.microsoft.com/office/drawing/2014/main" id="{19059929-76A9-8D48-BE61-150886E79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0762" y="3501728"/>
            <a:ext cx="1502568" cy="572854"/>
          </a:xfrm>
          <a:prstGeom prst="rect">
            <a:avLst/>
          </a:prstGeom>
        </p:spPr>
      </p:pic>
      <p:pic>
        <p:nvPicPr>
          <p:cNvPr id="23" name="Picture 2" descr="PHP (プログラミング言語) - Wikipedia">
            <a:extLst>
              <a:ext uri="{FF2B5EF4-FFF2-40B4-BE49-F238E27FC236}">
                <a16:creationId xmlns:a16="http://schemas.microsoft.com/office/drawing/2014/main" id="{9D1CE8E3-2EBC-0B43-9111-68B3FB5625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4174" y="3525350"/>
            <a:ext cx="961108" cy="518974"/>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64863362-B74A-7F4D-8D66-E10174C9B56A}"/>
              </a:ext>
            </a:extLst>
          </p:cNvPr>
          <p:cNvSpPr txBox="1"/>
          <p:nvPr/>
        </p:nvSpPr>
        <p:spPr>
          <a:xfrm>
            <a:off x="5291750" y="3517337"/>
            <a:ext cx="394660" cy="523220"/>
          </a:xfrm>
          <a:prstGeom prst="rect">
            <a:avLst/>
          </a:prstGeom>
          <a:noFill/>
        </p:spPr>
        <p:txBody>
          <a:bodyPr wrap="none" rtlCol="0">
            <a:spAutoFit/>
          </a:bodyPr>
          <a:lstStyle/>
          <a:p>
            <a:r>
              <a:rPr kumimoji="1" lang="en-US" altLang="ja-JP" sz="2800" dirty="0"/>
              <a:t>+</a:t>
            </a:r>
            <a:endParaRPr kumimoji="1" lang="ja-JP" altLang="en-US" sz="2800"/>
          </a:p>
        </p:txBody>
      </p:sp>
      <p:sp>
        <p:nvSpPr>
          <p:cNvPr id="24" name="テキスト ボックス 23">
            <a:extLst>
              <a:ext uri="{FF2B5EF4-FFF2-40B4-BE49-F238E27FC236}">
                <a16:creationId xmlns:a16="http://schemas.microsoft.com/office/drawing/2014/main" id="{9EFA2A40-8C81-AF41-A109-FB459FED4CF5}"/>
              </a:ext>
            </a:extLst>
          </p:cNvPr>
          <p:cNvSpPr txBox="1"/>
          <p:nvPr/>
        </p:nvSpPr>
        <p:spPr>
          <a:xfrm>
            <a:off x="3354934" y="4150602"/>
            <a:ext cx="1944716" cy="461665"/>
          </a:xfrm>
          <a:prstGeom prst="rect">
            <a:avLst/>
          </a:prstGeom>
          <a:solidFill>
            <a:schemeClr val="bg1">
              <a:alpha val="61000"/>
            </a:schemeClr>
          </a:solidFill>
        </p:spPr>
        <p:txBody>
          <a:bodyPr wrap="square" lIns="90000" rIns="90000" rtlCol="0">
            <a:spAutoFit/>
          </a:bodyPr>
          <a:lstStyle/>
          <a:p>
            <a:r>
              <a:rPr lang="en-US" altLang="ja-JP" sz="1200" b="0" dirty="0">
                <a:latin typeface="+mn-ea"/>
                <a:ea typeface="+mn-ea"/>
              </a:rPr>
              <a:t>docker</a:t>
            </a:r>
            <a:r>
              <a:rPr kumimoji="1" lang="en-US" altLang="ja-JP" sz="1200" b="0" dirty="0">
                <a:latin typeface="+mn-ea"/>
                <a:ea typeface="+mn-ea"/>
              </a:rPr>
              <a:t>: 80</a:t>
            </a:r>
          </a:p>
          <a:p>
            <a:r>
              <a:rPr kumimoji="1" lang="en-US" altLang="ja-JP" sz="1200" b="0" dirty="0">
                <a:latin typeface="+mn-ea"/>
                <a:ea typeface="+mn-ea"/>
              </a:rPr>
              <a:t>vagrant: 80</a:t>
            </a:r>
            <a:endParaRPr kumimoji="1" lang="ja-JP" altLang="en-US" sz="1200" b="0">
              <a:latin typeface="+mn-ea"/>
              <a:ea typeface="+mn-ea"/>
            </a:endParaRPr>
          </a:p>
        </p:txBody>
      </p:sp>
      <p:pic>
        <p:nvPicPr>
          <p:cNvPr id="1028" name="Picture 4" descr="ブラウザとはいったい何？」初心者の疑問を解決！ | TONE公式コラム｜トーンモバイル">
            <a:extLst>
              <a:ext uri="{FF2B5EF4-FFF2-40B4-BE49-F238E27FC236}">
                <a16:creationId xmlns:a16="http://schemas.microsoft.com/office/drawing/2014/main" id="{5FD1B67B-4549-344E-A8C8-2FC33BBBF2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4666" y="5598941"/>
            <a:ext cx="1126307" cy="855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807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4876A2-BC14-1644-9EA9-3653CAE7F1DC}"/>
              </a:ext>
            </a:extLst>
          </p:cNvPr>
          <p:cNvSpPr>
            <a:spLocks noGrp="1"/>
          </p:cNvSpPr>
          <p:nvPr>
            <p:ph type="title"/>
          </p:nvPr>
        </p:nvSpPr>
        <p:spPr/>
        <p:txBody>
          <a:bodyPr/>
          <a:lstStyle/>
          <a:p>
            <a:r>
              <a:rPr kumimoji="1" lang="en-US" altLang="ja-JP" dirty="0"/>
              <a:t>Docker</a:t>
            </a:r>
            <a:r>
              <a:rPr kumimoji="1" lang="ja-JP" altLang="en-US"/>
              <a:t>基礎</a:t>
            </a:r>
          </a:p>
        </p:txBody>
      </p:sp>
      <p:sp>
        <p:nvSpPr>
          <p:cNvPr id="3" name="コンテンツ プレースホルダー 2">
            <a:extLst>
              <a:ext uri="{FF2B5EF4-FFF2-40B4-BE49-F238E27FC236}">
                <a16:creationId xmlns:a16="http://schemas.microsoft.com/office/drawing/2014/main" id="{207D67BF-48B1-694C-A8FD-D269FF0EE992}"/>
              </a:ext>
            </a:extLst>
          </p:cNvPr>
          <p:cNvSpPr>
            <a:spLocks noGrp="1"/>
          </p:cNvSpPr>
          <p:nvPr>
            <p:ph idx="1"/>
          </p:nvPr>
        </p:nvSpPr>
        <p:spPr/>
        <p:txBody>
          <a:bodyPr/>
          <a:lstStyle/>
          <a:p>
            <a:r>
              <a:rPr kumimoji="1" lang="ja-JP" altLang="en-US" b="1">
                <a:solidFill>
                  <a:srgbClr val="005BAC"/>
                </a:solidFill>
              </a:rPr>
              <a:t>まとめ</a:t>
            </a:r>
            <a:endParaRPr kumimoji="1" lang="en-US" altLang="ja-JP" b="1" dirty="0">
              <a:solidFill>
                <a:srgbClr val="005BAC"/>
              </a:solidFill>
            </a:endParaRPr>
          </a:p>
          <a:p>
            <a:pPr marL="342900" indent="-342900">
              <a:buFont typeface="Arial" panose="020B0604020202020204" pitchFamily="34" charset="0"/>
              <a:buChar char="•"/>
            </a:pPr>
            <a:r>
              <a:rPr kumimoji="1" lang="en-US" altLang="ja-JP" dirty="0"/>
              <a:t>docker run</a:t>
            </a:r>
            <a:r>
              <a:rPr kumimoji="1" lang="ja-JP" altLang="en-US"/>
              <a:t>コマンドでコンテナを作成できる</a:t>
            </a:r>
            <a:endParaRPr kumimoji="1" lang="en-US" altLang="ja-JP" dirty="0"/>
          </a:p>
          <a:p>
            <a:pPr marL="342900" indent="-342900">
              <a:buFont typeface="Arial" panose="020B0604020202020204" pitchFamily="34" charset="0"/>
              <a:buChar char="•"/>
            </a:pPr>
            <a:r>
              <a:rPr kumimoji="1" lang="ja-JP" altLang="en-US"/>
              <a:t>コンテナイメージを利用することで色々な</a:t>
            </a:r>
            <a:r>
              <a:rPr kumimoji="1" lang="en-US" altLang="ja-JP" dirty="0"/>
              <a:t>OS</a:t>
            </a:r>
            <a:r>
              <a:rPr kumimoji="1" lang="ja-JP" altLang="en-US"/>
              <a:t>やミドルウェア</a:t>
            </a:r>
            <a:r>
              <a:rPr lang="ja-JP" altLang="en-US"/>
              <a:t>をすぐに用意できる</a:t>
            </a:r>
            <a:endParaRPr lang="en-US" altLang="ja-JP" dirty="0"/>
          </a:p>
          <a:p>
            <a:pPr marL="342900" indent="-342900">
              <a:buFont typeface="Arial" panose="020B0604020202020204" pitchFamily="34" charset="0"/>
              <a:buChar char="•"/>
            </a:pPr>
            <a:r>
              <a:rPr lang="ja-JP" altLang="en-US"/>
              <a:t>バージョン違いなどもすぐに試せる</a:t>
            </a:r>
            <a:endParaRPr lang="en-US" altLang="ja-JP" dirty="0"/>
          </a:p>
          <a:p>
            <a:pPr marL="342900" indent="-342900">
              <a:buFont typeface="Arial" panose="020B0604020202020204" pitchFamily="34" charset="0"/>
              <a:buChar char="•"/>
            </a:pPr>
            <a:r>
              <a:rPr kumimoji="1" lang="ja-JP" altLang="en-US"/>
              <a:t>コンテナで用意した環境の中ですぐに開発を始められる！</a:t>
            </a:r>
            <a:endParaRPr kumimoji="1" lang="en-US" altLang="ja-JP" dirty="0"/>
          </a:p>
          <a:p>
            <a:pPr marL="342900" indent="-342900">
              <a:buFont typeface="Arial" panose="020B0604020202020204" pitchFamily="34" charset="0"/>
              <a:buChar char="•"/>
            </a:pPr>
            <a:r>
              <a:rPr kumimoji="1" lang="ja-JP" altLang="en-US"/>
              <a:t>開発が終わった後、コンテナから新しいコンテナイメージを作れる</a:t>
            </a:r>
            <a:r>
              <a:rPr kumimoji="1" lang="en-US" altLang="ja-JP" dirty="0"/>
              <a:t>(</a:t>
            </a:r>
            <a:r>
              <a:rPr kumimoji="1" lang="ja-JP" altLang="en-US"/>
              <a:t>今度やる</a:t>
            </a:r>
            <a:r>
              <a:rPr kumimoji="1" lang="en-US" altLang="ja-JP" dirty="0"/>
              <a:t>)</a:t>
            </a:r>
          </a:p>
          <a:p>
            <a:endParaRPr kumimoji="1" lang="en-US" altLang="ja-JP" dirty="0"/>
          </a:p>
        </p:txBody>
      </p:sp>
    </p:spTree>
    <p:extLst>
      <p:ext uri="{BB962C8B-B14F-4D97-AF65-F5344CB8AC3E}">
        <p14:creationId xmlns:p14="http://schemas.microsoft.com/office/powerpoint/2010/main" val="182284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54998E-6E98-134A-968B-348F4C022FFA}"/>
              </a:ext>
            </a:extLst>
          </p:cNvPr>
          <p:cNvSpPr>
            <a:spLocks noGrp="1"/>
          </p:cNvSpPr>
          <p:nvPr>
            <p:ph type="body" sz="quarter" idx="11"/>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9C94600-CC5E-A34A-869C-A76A5E3336EC}"/>
              </a:ext>
            </a:extLst>
          </p:cNvPr>
          <p:cNvSpPr>
            <a:spLocks noGrp="1"/>
          </p:cNvSpPr>
          <p:nvPr>
            <p:ph type="body" sz="quarter" idx="12"/>
          </p:nvPr>
        </p:nvSpPr>
        <p:spPr/>
        <p:txBody>
          <a:bodyPr/>
          <a:lstStyle/>
          <a:p>
            <a:endParaRPr kumimoji="1" lang="ja-JP" altLang="en-US"/>
          </a:p>
        </p:txBody>
      </p:sp>
      <p:sp>
        <p:nvSpPr>
          <p:cNvPr id="4" name="タイトル 3">
            <a:extLst>
              <a:ext uri="{FF2B5EF4-FFF2-40B4-BE49-F238E27FC236}">
                <a16:creationId xmlns:a16="http://schemas.microsoft.com/office/drawing/2014/main" id="{8DE27953-F264-9546-BF5C-2E62CE5A4FE3}"/>
              </a:ext>
            </a:extLst>
          </p:cNvPr>
          <p:cNvSpPr>
            <a:spLocks noGrp="1"/>
          </p:cNvSpPr>
          <p:nvPr>
            <p:ph type="title"/>
          </p:nvPr>
        </p:nvSpPr>
        <p:spPr/>
        <p:txBody>
          <a:bodyPr/>
          <a:lstStyle/>
          <a:p>
            <a:r>
              <a:rPr kumimoji="1" lang="ja-JP" altLang="en-US" sz="4800"/>
              <a:t>ディスカッション</a:t>
            </a:r>
          </a:p>
        </p:txBody>
      </p:sp>
    </p:spTree>
    <p:extLst>
      <p:ext uri="{BB962C8B-B14F-4D97-AF65-F5344CB8AC3E}">
        <p14:creationId xmlns:p14="http://schemas.microsoft.com/office/powerpoint/2010/main" val="2314519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C0D995E-270F-7949-BBB5-70EE090144C7}"/>
              </a:ext>
            </a:extLst>
          </p:cNvPr>
          <p:cNvSpPr>
            <a:spLocks noGrp="1"/>
          </p:cNvSpPr>
          <p:nvPr>
            <p:ph idx="1"/>
          </p:nvPr>
        </p:nvSpPr>
        <p:spPr/>
        <p:txBody>
          <a:bodyPr/>
          <a:lstStyle/>
          <a:p>
            <a:pPr marL="342900" indent="-342900">
              <a:buFont typeface="Arial" panose="020B0604020202020204" pitchFamily="34" charset="0"/>
              <a:buChar char="•"/>
            </a:pPr>
            <a:r>
              <a:rPr kumimoji="1" lang="ja-JP" altLang="en-US"/>
              <a:t>クリエイティブのフロントの開発は主に</a:t>
            </a:r>
            <a:r>
              <a:rPr kumimoji="1" lang="en-US" altLang="ja-JP" dirty="0"/>
              <a:t>PHP</a:t>
            </a:r>
            <a:r>
              <a:rPr kumimoji="1" lang="ja-JP" altLang="en-US"/>
              <a:t>ファイルと</a:t>
            </a:r>
            <a:r>
              <a:rPr lang="ja-JP" altLang="en-US"/>
              <a:t>アセット</a:t>
            </a:r>
            <a:r>
              <a:rPr lang="en-US" altLang="ja-JP" dirty="0"/>
              <a:t>(JS/CSS/Image)</a:t>
            </a:r>
          </a:p>
          <a:p>
            <a:pPr marL="342900" indent="-342900">
              <a:buFont typeface="Arial" panose="020B0604020202020204" pitchFamily="34" charset="0"/>
              <a:buChar char="•"/>
            </a:pPr>
            <a:r>
              <a:rPr kumimoji="1" lang="ja-JP" altLang="en-US"/>
              <a:t>サーバーの適切なフォルダにアップロードすれば動いていた</a:t>
            </a:r>
            <a:endParaRPr lang="en-US" altLang="ja-JP" dirty="0"/>
          </a:p>
          <a:p>
            <a:pPr marL="342900" indent="-342900">
              <a:buFont typeface="Arial" panose="020B0604020202020204" pitchFamily="34" charset="0"/>
              <a:buChar char="•"/>
            </a:pPr>
            <a:r>
              <a:rPr kumimoji="1" lang="en-US" altLang="ja-JP" dirty="0"/>
              <a:t>DB</a:t>
            </a:r>
            <a:r>
              <a:rPr lang="ja-JP" altLang="en-US"/>
              <a:t>など環境に応じて設定</a:t>
            </a:r>
            <a:r>
              <a:rPr kumimoji="1" lang="ja-JP" altLang="en-US"/>
              <a:t>を切り替える必要があるけどノウハウがあるので無問題</a:t>
            </a:r>
            <a:endParaRPr kumimoji="1" lang="en-US" altLang="ja-JP" dirty="0"/>
          </a:p>
          <a:p>
            <a:pPr marL="342900" indent="-342900">
              <a:buFont typeface="Arial" panose="020B0604020202020204" pitchFamily="34" charset="0"/>
              <a:buChar char="•"/>
            </a:pPr>
            <a:r>
              <a:rPr lang="ja-JP" altLang="en-US"/>
              <a:t>わざわざコンテナや</a:t>
            </a:r>
            <a:r>
              <a:rPr lang="en-US" altLang="ja-JP" dirty="0"/>
              <a:t>Docker</a:t>
            </a:r>
            <a:r>
              <a:rPr lang="ja-JP" altLang="en-US"/>
              <a:t>にする必要性を感じない</a:t>
            </a:r>
            <a:endParaRPr lang="en-US" altLang="ja-JP" dirty="0"/>
          </a:p>
          <a:p>
            <a:pPr marL="342900" indent="-342900">
              <a:buFont typeface="Arial" panose="020B0604020202020204" pitchFamily="34" charset="0"/>
              <a:buChar char="•"/>
            </a:pPr>
            <a:r>
              <a:rPr lang="ja-JP" altLang="en-US"/>
              <a:t>コンテナはイメージ作るの複雑で、</a:t>
            </a:r>
            <a:r>
              <a:rPr lang="en-US" altLang="ja-JP" dirty="0"/>
              <a:t>CI</a:t>
            </a:r>
            <a:r>
              <a:rPr lang="ja-JP" altLang="en-US"/>
              <a:t>回るの時間かかるし、ライブアップ遅い</a:t>
            </a:r>
            <a:endParaRPr lang="en-US" altLang="ja-JP" dirty="0"/>
          </a:p>
          <a:p>
            <a:pPr marL="342900" indent="-342900">
              <a:buFont typeface="Arial" panose="020B0604020202020204" pitchFamily="34" charset="0"/>
              <a:buChar char="•"/>
            </a:pPr>
            <a:r>
              <a:rPr lang="ja-JP" altLang="en-US"/>
              <a:t>バックエンドを意識しないで作業できていたのが良かったのに変わるの？</a:t>
            </a:r>
            <a:endParaRPr lang="en-US" altLang="ja-JP" dirty="0"/>
          </a:p>
          <a:p>
            <a:pPr marL="342900" indent="-342900">
              <a:buFont typeface="Arial" panose="020B0604020202020204" pitchFamily="34" charset="0"/>
              <a:buChar char="•"/>
            </a:pPr>
            <a:r>
              <a:rPr lang="ja-JP" altLang="en-US">
                <a:solidFill>
                  <a:srgbClr val="D62825"/>
                </a:solidFill>
              </a:rPr>
              <a:t>コンテナ化は「考えなきゃいけないことが増えただけ」</a:t>
            </a:r>
            <a:endParaRPr lang="en-US" altLang="ja-JP" dirty="0">
              <a:solidFill>
                <a:srgbClr val="D62825"/>
              </a:solidFill>
            </a:endParaRPr>
          </a:p>
          <a:p>
            <a:pPr marL="342900" indent="-342900">
              <a:buFont typeface="Arial" panose="020B0604020202020204" pitchFamily="34" charset="0"/>
              <a:buChar char="•"/>
            </a:pPr>
            <a:r>
              <a:rPr lang="ja-JP" altLang="en-US"/>
              <a:t>結局コンテナのメリットってあるの？</a:t>
            </a:r>
            <a:endParaRPr lang="en-US" altLang="ja-JP" dirty="0"/>
          </a:p>
        </p:txBody>
      </p:sp>
      <p:sp>
        <p:nvSpPr>
          <p:cNvPr id="3" name="タイトル 2">
            <a:extLst>
              <a:ext uri="{FF2B5EF4-FFF2-40B4-BE49-F238E27FC236}">
                <a16:creationId xmlns:a16="http://schemas.microsoft.com/office/drawing/2014/main" id="{C2CFC246-A101-124C-8D4B-6C49EF2F2B34}"/>
              </a:ext>
            </a:extLst>
          </p:cNvPr>
          <p:cNvSpPr>
            <a:spLocks noGrp="1"/>
          </p:cNvSpPr>
          <p:nvPr>
            <p:ph type="title"/>
          </p:nvPr>
        </p:nvSpPr>
        <p:spPr/>
        <p:txBody>
          <a:bodyPr/>
          <a:lstStyle/>
          <a:p>
            <a:r>
              <a:rPr lang="ja-JP" altLang="en-US"/>
              <a:t>フロントエンジニアが感じてる「コンテナっているの？」</a:t>
            </a:r>
            <a:endParaRPr kumimoji="1" lang="ja-JP" altLang="en-US"/>
          </a:p>
        </p:txBody>
      </p:sp>
    </p:spTree>
    <p:extLst>
      <p:ext uri="{BB962C8B-B14F-4D97-AF65-F5344CB8AC3E}">
        <p14:creationId xmlns:p14="http://schemas.microsoft.com/office/powerpoint/2010/main" val="358353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A01C23-9E04-9243-AE08-21BB623FBBA5}"/>
              </a:ext>
            </a:extLst>
          </p:cNvPr>
          <p:cNvSpPr>
            <a:spLocks noGrp="1"/>
          </p:cNvSpPr>
          <p:nvPr>
            <p:ph type="title"/>
          </p:nvPr>
        </p:nvSpPr>
        <p:spPr/>
        <p:txBody>
          <a:bodyPr/>
          <a:lstStyle/>
          <a:p>
            <a:r>
              <a:rPr lang="ja-JP" altLang="en-US"/>
              <a:t>コンテナと</a:t>
            </a:r>
            <a:r>
              <a:rPr lang="en-US" altLang="ja-JP" dirty="0"/>
              <a:t>Docker</a:t>
            </a:r>
            <a:br>
              <a:rPr lang="en-US" altLang="ja-JP" dirty="0"/>
            </a:br>
            <a:endParaRPr lang="ja-JP" altLang="en-US"/>
          </a:p>
        </p:txBody>
      </p:sp>
      <p:sp>
        <p:nvSpPr>
          <p:cNvPr id="3" name="コンテンツ プレースホルダー 2">
            <a:extLst>
              <a:ext uri="{FF2B5EF4-FFF2-40B4-BE49-F238E27FC236}">
                <a16:creationId xmlns:a16="http://schemas.microsoft.com/office/drawing/2014/main" id="{68627F7F-E4DF-FB43-9399-A291AF24C162}"/>
              </a:ext>
            </a:extLst>
          </p:cNvPr>
          <p:cNvSpPr>
            <a:spLocks noGrp="1"/>
          </p:cNvSpPr>
          <p:nvPr>
            <p:ph idx="1"/>
          </p:nvPr>
        </p:nvSpPr>
        <p:spPr/>
        <p:txBody>
          <a:bodyPr/>
          <a:lstStyle/>
          <a:p>
            <a:r>
              <a:rPr lang="ja-JP" altLang="en-US" b="1">
                <a:solidFill>
                  <a:srgbClr val="005BAC"/>
                </a:solidFill>
              </a:rPr>
              <a:t>コンテナ</a:t>
            </a:r>
            <a:endParaRPr lang="en-US" altLang="ja-JP" b="1" dirty="0">
              <a:solidFill>
                <a:srgbClr val="005BAC"/>
              </a:solidFill>
            </a:endParaRPr>
          </a:p>
          <a:p>
            <a:pPr marL="800100" lvl="1" indent="-342900">
              <a:buFont typeface="Arial" panose="020B0604020202020204" pitchFamily="34" charset="0"/>
              <a:buChar char="•"/>
            </a:pPr>
            <a:r>
              <a:rPr lang="ja-JP" altLang="en-US"/>
              <a:t>アプリケーションとそのミドルウェアなどをパッケージ化する技術</a:t>
            </a:r>
            <a:endParaRPr lang="en-US" altLang="ja-JP" dirty="0"/>
          </a:p>
          <a:p>
            <a:pPr marL="800100" lvl="1" indent="-342900">
              <a:buFont typeface="Arial" panose="020B0604020202020204" pitchFamily="34" charset="0"/>
              <a:buChar char="•"/>
            </a:pPr>
            <a:r>
              <a:rPr lang="ja-JP" altLang="en-US"/>
              <a:t>コンテナが動く環境ならどこでもアプリケーションが動作する</a:t>
            </a:r>
            <a:endParaRPr lang="en-US" altLang="ja-JP" dirty="0"/>
          </a:p>
          <a:p>
            <a:pPr marL="800100" lvl="1" indent="-342900">
              <a:buFont typeface="Arial" panose="020B0604020202020204" pitchFamily="34" charset="0"/>
              <a:buChar char="•"/>
            </a:pPr>
            <a:r>
              <a:rPr lang="ja-JP" altLang="en-US"/>
              <a:t>仮想サーバー</a:t>
            </a:r>
            <a:r>
              <a:rPr lang="en-US" altLang="ja-JP" dirty="0"/>
              <a:t>(Virtual machine)</a:t>
            </a:r>
            <a:r>
              <a:rPr lang="ja-JP" altLang="en-US"/>
              <a:t>と似ているが技術的に全く別物</a:t>
            </a:r>
            <a:endParaRPr lang="en-US" altLang="ja-JP" dirty="0"/>
          </a:p>
          <a:p>
            <a:r>
              <a:rPr lang="en-US" altLang="ja-JP" b="1" dirty="0">
                <a:solidFill>
                  <a:srgbClr val="005BAC"/>
                </a:solidFill>
              </a:rPr>
              <a:t>Docker</a:t>
            </a:r>
          </a:p>
          <a:p>
            <a:pPr marL="800100" lvl="1" indent="-342900">
              <a:buFont typeface="Arial" panose="020B0604020202020204" pitchFamily="34" charset="0"/>
              <a:buChar char="•"/>
            </a:pPr>
            <a:r>
              <a:rPr lang="ja-JP" altLang="en-US"/>
              <a:t>上記のコンテナの実装の一つ</a:t>
            </a:r>
            <a:endParaRPr lang="en-US" altLang="ja-JP" dirty="0"/>
          </a:p>
          <a:p>
            <a:pPr marL="800100" lvl="1" indent="-342900">
              <a:buFont typeface="Arial" panose="020B0604020202020204" pitchFamily="34" charset="0"/>
              <a:buChar char="•"/>
            </a:pPr>
            <a:r>
              <a:rPr lang="ja-JP" altLang="en-US"/>
              <a:t>現在最もメジャーな実装</a:t>
            </a:r>
            <a:endParaRPr lang="en-US" altLang="ja-JP" dirty="0"/>
          </a:p>
          <a:p>
            <a:pPr marL="800100" lvl="1" indent="-342900">
              <a:buFont typeface="Arial" panose="020B0604020202020204" pitchFamily="34" charset="0"/>
              <a:buChar char="•"/>
            </a:pPr>
            <a:r>
              <a:rPr lang="ja-JP" altLang="en-US"/>
              <a:t>まずはこれを覚えましょう</a:t>
            </a:r>
            <a:endParaRPr lang="en-US" altLang="ja-JP" dirty="0"/>
          </a:p>
          <a:p>
            <a:endParaRPr lang="en-US" altLang="ja-JP" dirty="0"/>
          </a:p>
        </p:txBody>
      </p:sp>
      <p:pic>
        <p:nvPicPr>
          <p:cNvPr id="4" name="図 3" descr="ロゴ&#10;&#10;自動的に生成された説明">
            <a:extLst>
              <a:ext uri="{FF2B5EF4-FFF2-40B4-BE49-F238E27FC236}">
                <a16:creationId xmlns:a16="http://schemas.microsoft.com/office/drawing/2014/main" id="{DD3A5AA8-A989-6A4F-B876-467324F01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6789" y="3525229"/>
            <a:ext cx="2959100" cy="2463800"/>
          </a:xfrm>
          <a:prstGeom prst="rect">
            <a:avLst/>
          </a:prstGeom>
        </p:spPr>
      </p:pic>
    </p:spTree>
    <p:extLst>
      <p:ext uri="{BB962C8B-B14F-4D97-AF65-F5344CB8AC3E}">
        <p14:creationId xmlns:p14="http://schemas.microsoft.com/office/powerpoint/2010/main" val="1992005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グラフィックス 1">
            <a:extLst>
              <a:ext uri="{FF2B5EF4-FFF2-40B4-BE49-F238E27FC236}">
                <a16:creationId xmlns:a16="http://schemas.microsoft.com/office/drawing/2014/main" id="{4C181EBF-A648-4B91-B494-8F07E883CE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50074" y="2330164"/>
            <a:ext cx="7691852" cy="2197672"/>
          </a:xfrm>
          <a:prstGeom prst="rect">
            <a:avLst/>
          </a:prstGeom>
        </p:spPr>
      </p:pic>
    </p:spTree>
    <p:extLst>
      <p:ext uri="{BB962C8B-B14F-4D97-AF65-F5344CB8AC3E}">
        <p14:creationId xmlns:p14="http://schemas.microsoft.com/office/powerpoint/2010/main" val="3410908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B984A2-1D84-744B-AFC7-A42E9A67681A}"/>
              </a:ext>
            </a:extLst>
          </p:cNvPr>
          <p:cNvSpPr>
            <a:spLocks noGrp="1"/>
          </p:cNvSpPr>
          <p:nvPr>
            <p:ph type="title"/>
          </p:nvPr>
        </p:nvSpPr>
        <p:spPr/>
        <p:txBody>
          <a:bodyPr/>
          <a:lstStyle/>
          <a:p>
            <a:r>
              <a:rPr kumimoji="1" lang="ja-JP" altLang="en-US"/>
              <a:t>コンテナがもたらすメリット</a:t>
            </a:r>
          </a:p>
        </p:txBody>
      </p:sp>
      <p:sp>
        <p:nvSpPr>
          <p:cNvPr id="3" name="コンテンツ プレースホルダー 2">
            <a:extLst>
              <a:ext uri="{FF2B5EF4-FFF2-40B4-BE49-F238E27FC236}">
                <a16:creationId xmlns:a16="http://schemas.microsoft.com/office/drawing/2014/main" id="{AB085C78-980D-D241-A0C5-245E3D3B8121}"/>
              </a:ext>
            </a:extLst>
          </p:cNvPr>
          <p:cNvSpPr>
            <a:spLocks noGrp="1"/>
          </p:cNvSpPr>
          <p:nvPr>
            <p:ph idx="1"/>
          </p:nvPr>
        </p:nvSpPr>
        <p:spPr/>
        <p:txBody>
          <a:bodyPr/>
          <a:lstStyle/>
          <a:p>
            <a:pPr>
              <a:lnSpc>
                <a:spcPct val="200000"/>
              </a:lnSpc>
            </a:pPr>
            <a:r>
              <a:rPr kumimoji="1" lang="ja-JP" altLang="en-US" b="1">
                <a:solidFill>
                  <a:srgbClr val="005BAC"/>
                </a:solidFill>
              </a:rPr>
              <a:t>アプリケーションを正しく配置する</a:t>
            </a:r>
            <a:r>
              <a:rPr lang="ja-JP" altLang="en-US" b="1">
                <a:solidFill>
                  <a:srgbClr val="005BAC"/>
                </a:solidFill>
              </a:rPr>
              <a:t>ため</a:t>
            </a:r>
            <a:endParaRPr kumimoji="1" lang="en-US" altLang="ja-JP" b="1" dirty="0">
              <a:solidFill>
                <a:srgbClr val="005BAC"/>
              </a:solidFill>
            </a:endParaRPr>
          </a:p>
          <a:p>
            <a:pPr marL="342900" indent="-342900">
              <a:buFont typeface="Arial" panose="020B0604020202020204" pitchFamily="34" charset="0"/>
              <a:buChar char="•"/>
            </a:pPr>
            <a:r>
              <a:rPr kumimoji="1" lang="ja-JP" altLang="en-US">
                <a:solidFill>
                  <a:schemeClr val="tx1"/>
                </a:solidFill>
              </a:rPr>
              <a:t>近年のアプリケーションは多くの外部ライブラリに依存している</a:t>
            </a:r>
            <a:endParaRPr kumimoji="1" lang="en-US" altLang="ja-JP" dirty="0">
              <a:solidFill>
                <a:schemeClr val="tx1"/>
              </a:solidFill>
            </a:endParaRPr>
          </a:p>
          <a:p>
            <a:pPr marL="800100" lvl="1" indent="-342900">
              <a:buFont typeface="Arial" panose="020B0604020202020204" pitchFamily="34" charset="0"/>
              <a:buChar char="•"/>
            </a:pPr>
            <a:r>
              <a:rPr lang="en-US" altLang="ja-JP" sz="1800" dirty="0" err="1">
                <a:solidFill>
                  <a:schemeClr val="tx1"/>
                </a:solidFill>
              </a:rPr>
              <a:t>npm</a:t>
            </a:r>
            <a:r>
              <a:rPr lang="ja-JP" altLang="en-US" sz="1800">
                <a:solidFill>
                  <a:schemeClr val="tx1"/>
                </a:solidFill>
              </a:rPr>
              <a:t>とか</a:t>
            </a:r>
            <a:endParaRPr lang="en-US" altLang="ja-JP" sz="1800" dirty="0">
              <a:solidFill>
                <a:schemeClr val="tx1"/>
              </a:solidFill>
            </a:endParaRPr>
          </a:p>
          <a:p>
            <a:pPr marL="342900" indent="-342900">
              <a:buFont typeface="Arial" panose="020B0604020202020204" pitchFamily="34" charset="0"/>
              <a:buChar char="•"/>
            </a:pPr>
            <a:r>
              <a:rPr lang="ja-JP" altLang="en-US">
                <a:solidFill>
                  <a:schemeClr val="tx1"/>
                </a:solidFill>
              </a:rPr>
              <a:t>ミドルウェア</a:t>
            </a:r>
            <a:r>
              <a:rPr kumimoji="1" lang="ja-JP" altLang="en-US">
                <a:solidFill>
                  <a:schemeClr val="tx1"/>
                </a:solidFill>
              </a:rPr>
              <a:t>にも依存している</a:t>
            </a:r>
            <a:endParaRPr kumimoji="1" lang="en-US" altLang="ja-JP" dirty="0">
              <a:solidFill>
                <a:schemeClr val="tx1"/>
              </a:solidFill>
            </a:endParaRPr>
          </a:p>
          <a:p>
            <a:pPr marL="800100" lvl="1" indent="-342900">
              <a:buFont typeface="Arial" panose="020B0604020202020204" pitchFamily="34" charset="0"/>
              <a:buChar char="•"/>
            </a:pPr>
            <a:r>
              <a:rPr lang="en-US" altLang="ja-JP" sz="1800" dirty="0">
                <a:solidFill>
                  <a:schemeClr val="tx1"/>
                </a:solidFill>
              </a:rPr>
              <a:t>PHP</a:t>
            </a:r>
            <a:r>
              <a:rPr lang="ja-JP" altLang="en-US" sz="1800">
                <a:solidFill>
                  <a:schemeClr val="tx1"/>
                </a:solidFill>
              </a:rPr>
              <a:t>のバージョン違いとか</a:t>
            </a:r>
            <a:endParaRPr kumimoji="1" lang="en-US" altLang="ja-JP" sz="1800" dirty="0">
              <a:solidFill>
                <a:schemeClr val="tx1"/>
              </a:solidFill>
            </a:endParaRPr>
          </a:p>
          <a:p>
            <a:pPr marL="342900" indent="-342900">
              <a:buFont typeface="Arial" panose="020B0604020202020204" pitchFamily="34" charset="0"/>
              <a:buChar char="•"/>
            </a:pPr>
            <a:r>
              <a:rPr lang="ja-JP" altLang="en-US">
                <a:solidFill>
                  <a:schemeClr val="tx1"/>
                </a:solidFill>
              </a:rPr>
              <a:t>さまざまな外部サービスにも依存している</a:t>
            </a:r>
            <a:r>
              <a:rPr lang="en-US" altLang="ja-JP" dirty="0">
                <a:solidFill>
                  <a:schemeClr val="tx1"/>
                </a:solidFill>
              </a:rPr>
              <a:t>(DB,</a:t>
            </a:r>
            <a:r>
              <a:rPr lang="ja-JP" altLang="en-US">
                <a:solidFill>
                  <a:schemeClr val="tx1"/>
                </a:solidFill>
              </a:rPr>
              <a:t> キャッシュ</a:t>
            </a:r>
            <a:r>
              <a:rPr lang="en-US" altLang="ja-JP" dirty="0">
                <a:solidFill>
                  <a:schemeClr val="tx1"/>
                </a:solidFill>
              </a:rPr>
              <a:t>, CDN </a:t>
            </a:r>
            <a:r>
              <a:rPr lang="en-US" altLang="ja-JP" dirty="0" err="1">
                <a:solidFill>
                  <a:schemeClr val="tx1"/>
                </a:solidFill>
              </a:rPr>
              <a:t>etc</a:t>
            </a:r>
            <a:r>
              <a:rPr lang="en-US" altLang="ja-JP" dirty="0">
                <a:solidFill>
                  <a:schemeClr val="tx1"/>
                </a:solidFill>
              </a:rPr>
              <a:t>…)</a:t>
            </a:r>
          </a:p>
          <a:p>
            <a:pPr marL="342900" indent="-342900">
              <a:buFont typeface="Arial" panose="020B0604020202020204" pitchFamily="34" charset="0"/>
              <a:buChar char="•"/>
            </a:pPr>
            <a:r>
              <a:rPr kumimoji="1" lang="ja-JP" altLang="en-US">
                <a:solidFill>
                  <a:schemeClr val="tx1"/>
                </a:solidFill>
              </a:rPr>
              <a:t>プロジェクトの環境も複数ある</a:t>
            </a:r>
            <a:r>
              <a:rPr kumimoji="1" lang="en-US" altLang="ja-JP" dirty="0">
                <a:solidFill>
                  <a:schemeClr val="tx1"/>
                </a:solidFill>
              </a:rPr>
              <a:t>(</a:t>
            </a:r>
            <a:r>
              <a:rPr lang="en-US" altLang="ja-JP" dirty="0">
                <a:solidFill>
                  <a:schemeClr val="tx1"/>
                </a:solidFill>
              </a:rPr>
              <a:t>Testing, Staging, Production)</a:t>
            </a:r>
          </a:p>
          <a:p>
            <a:pPr algn="ctr">
              <a:lnSpc>
                <a:spcPct val="200000"/>
              </a:lnSpc>
            </a:pPr>
            <a:r>
              <a:rPr kumimoji="1" lang="ja-JP" altLang="en-US">
                <a:solidFill>
                  <a:srgbClr val="C00000"/>
                </a:solidFill>
              </a:rPr>
              <a:t>依存関係</a:t>
            </a:r>
            <a:r>
              <a:rPr kumimoji="1" lang="ja-JP" altLang="en-US" b="1">
                <a:solidFill>
                  <a:srgbClr val="C00000"/>
                </a:solidFill>
              </a:rPr>
              <a:t>を</a:t>
            </a:r>
            <a:r>
              <a:rPr kumimoji="1" lang="ja-JP" altLang="en-US">
                <a:solidFill>
                  <a:srgbClr val="C00000"/>
                </a:solidFill>
              </a:rPr>
              <a:t>間違えるとアプリケーションの動作に大きな影響が出る</a:t>
            </a:r>
            <a:endParaRPr kumimoji="1" lang="en-US" altLang="ja-JP" dirty="0">
              <a:solidFill>
                <a:srgbClr val="C00000"/>
              </a:solidFill>
            </a:endParaRPr>
          </a:p>
        </p:txBody>
      </p:sp>
    </p:spTree>
    <p:extLst>
      <p:ext uri="{BB962C8B-B14F-4D97-AF65-F5344CB8AC3E}">
        <p14:creationId xmlns:p14="http://schemas.microsoft.com/office/powerpoint/2010/main" val="2850308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B984A2-1D84-744B-AFC7-A42E9A67681A}"/>
              </a:ext>
            </a:extLst>
          </p:cNvPr>
          <p:cNvSpPr>
            <a:spLocks noGrp="1"/>
          </p:cNvSpPr>
          <p:nvPr>
            <p:ph type="title"/>
          </p:nvPr>
        </p:nvSpPr>
        <p:spPr/>
        <p:txBody>
          <a:bodyPr/>
          <a:lstStyle/>
          <a:p>
            <a:r>
              <a:rPr kumimoji="1" lang="ja-JP" altLang="en-US"/>
              <a:t>コンテナがもたらすメリット</a:t>
            </a:r>
          </a:p>
        </p:txBody>
      </p:sp>
      <p:sp>
        <p:nvSpPr>
          <p:cNvPr id="3" name="コンテンツ プレースホルダー 2">
            <a:extLst>
              <a:ext uri="{FF2B5EF4-FFF2-40B4-BE49-F238E27FC236}">
                <a16:creationId xmlns:a16="http://schemas.microsoft.com/office/drawing/2014/main" id="{AB085C78-980D-D241-A0C5-245E3D3B8121}"/>
              </a:ext>
            </a:extLst>
          </p:cNvPr>
          <p:cNvSpPr>
            <a:spLocks noGrp="1"/>
          </p:cNvSpPr>
          <p:nvPr>
            <p:ph idx="1"/>
          </p:nvPr>
        </p:nvSpPr>
        <p:spPr/>
        <p:txBody>
          <a:bodyPr/>
          <a:lstStyle/>
          <a:p>
            <a:pPr>
              <a:lnSpc>
                <a:spcPct val="200000"/>
              </a:lnSpc>
            </a:pPr>
            <a:r>
              <a:rPr kumimoji="1" lang="ja-JP" altLang="en-US" b="1">
                <a:solidFill>
                  <a:srgbClr val="005BAC"/>
                </a:solidFill>
              </a:rPr>
              <a:t>アプリケーションを正しく配置する</a:t>
            </a:r>
            <a:r>
              <a:rPr lang="ja-JP" altLang="en-US" b="1">
                <a:solidFill>
                  <a:srgbClr val="005BAC"/>
                </a:solidFill>
              </a:rPr>
              <a:t>ため</a:t>
            </a:r>
            <a:endParaRPr kumimoji="1" lang="en-US" altLang="ja-JP" b="1" dirty="0">
              <a:solidFill>
                <a:srgbClr val="005BAC"/>
              </a:solidFill>
            </a:endParaRPr>
          </a:p>
        </p:txBody>
      </p:sp>
      <p:pic>
        <p:nvPicPr>
          <p:cNvPr id="4" name="図 3">
            <a:extLst>
              <a:ext uri="{FF2B5EF4-FFF2-40B4-BE49-F238E27FC236}">
                <a16:creationId xmlns:a16="http://schemas.microsoft.com/office/drawing/2014/main" id="{01B09B17-19FB-6C4F-A61E-1D47FF7DF9ED}"/>
              </a:ext>
            </a:extLst>
          </p:cNvPr>
          <p:cNvPicPr>
            <a:picLocks noChangeAspect="1"/>
          </p:cNvPicPr>
          <p:nvPr/>
        </p:nvPicPr>
        <p:blipFill>
          <a:blip r:embed="rId2"/>
          <a:stretch>
            <a:fillRect/>
          </a:stretch>
        </p:blipFill>
        <p:spPr>
          <a:xfrm>
            <a:off x="575611" y="1988637"/>
            <a:ext cx="11040778" cy="3666729"/>
          </a:xfrm>
          <a:prstGeom prst="rect">
            <a:avLst/>
          </a:prstGeom>
        </p:spPr>
      </p:pic>
      <p:sp>
        <p:nvSpPr>
          <p:cNvPr id="5" name="テキスト ボックス 4">
            <a:extLst>
              <a:ext uri="{FF2B5EF4-FFF2-40B4-BE49-F238E27FC236}">
                <a16:creationId xmlns:a16="http://schemas.microsoft.com/office/drawing/2014/main" id="{6D7B71FE-C5C0-9E4F-8A19-37D6F74FDCC1}"/>
              </a:ext>
            </a:extLst>
          </p:cNvPr>
          <p:cNvSpPr txBox="1"/>
          <p:nvPr/>
        </p:nvSpPr>
        <p:spPr>
          <a:xfrm>
            <a:off x="8120269" y="5856379"/>
            <a:ext cx="2855269" cy="307777"/>
          </a:xfrm>
          <a:prstGeom prst="rect">
            <a:avLst/>
          </a:prstGeom>
          <a:noFill/>
        </p:spPr>
        <p:txBody>
          <a:bodyPr wrap="none" rtlCol="0">
            <a:spAutoFit/>
          </a:bodyPr>
          <a:lstStyle/>
          <a:p>
            <a:r>
              <a:rPr kumimoji="1" lang="en-US" altLang="ja-JP" sz="1400" b="0" dirty="0">
                <a:latin typeface="Meiryo" panose="020B0604030504040204" pitchFamily="34" charset="-128"/>
                <a:ea typeface="Meiryo" panose="020B0604030504040204" pitchFamily="34" charset="-128"/>
              </a:rPr>
              <a:t>(</a:t>
            </a:r>
            <a:r>
              <a:rPr kumimoji="1" lang="ja-JP" altLang="en-US" sz="1400" b="0">
                <a:latin typeface="Meiryo" panose="020B0604030504040204" pitchFamily="34" charset="-128"/>
                <a:ea typeface="Meiryo" panose="020B0604030504040204" pitchFamily="34" charset="-128"/>
              </a:rPr>
              <a:t>図は元内さんのパワポから引用</a:t>
            </a:r>
            <a:r>
              <a:rPr kumimoji="1" lang="en-US" altLang="ja-JP" sz="1400" b="0" dirty="0">
                <a:latin typeface="Meiryo" panose="020B0604030504040204" pitchFamily="34" charset="-128"/>
                <a:ea typeface="Meiryo" panose="020B0604030504040204" pitchFamily="34" charset="-128"/>
              </a:rPr>
              <a:t>)</a:t>
            </a:r>
            <a:endParaRPr kumimoji="1" lang="ja-JP" altLang="en-US" sz="1400" b="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496949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B984A2-1D84-744B-AFC7-A42E9A67681A}"/>
              </a:ext>
            </a:extLst>
          </p:cNvPr>
          <p:cNvSpPr>
            <a:spLocks noGrp="1"/>
          </p:cNvSpPr>
          <p:nvPr>
            <p:ph type="title"/>
          </p:nvPr>
        </p:nvSpPr>
        <p:spPr/>
        <p:txBody>
          <a:bodyPr/>
          <a:lstStyle/>
          <a:p>
            <a:r>
              <a:rPr kumimoji="1" lang="ja-JP" altLang="en-US"/>
              <a:t>コンテナがもたらすメリット</a:t>
            </a:r>
          </a:p>
        </p:txBody>
      </p:sp>
      <p:sp>
        <p:nvSpPr>
          <p:cNvPr id="3" name="コンテンツ プレースホルダー 2">
            <a:extLst>
              <a:ext uri="{FF2B5EF4-FFF2-40B4-BE49-F238E27FC236}">
                <a16:creationId xmlns:a16="http://schemas.microsoft.com/office/drawing/2014/main" id="{AB085C78-980D-D241-A0C5-245E3D3B8121}"/>
              </a:ext>
            </a:extLst>
          </p:cNvPr>
          <p:cNvSpPr>
            <a:spLocks noGrp="1"/>
          </p:cNvSpPr>
          <p:nvPr>
            <p:ph idx="1"/>
          </p:nvPr>
        </p:nvSpPr>
        <p:spPr>
          <a:xfrm>
            <a:off x="1167453" y="1040191"/>
            <a:ext cx="9857094" cy="5002800"/>
          </a:xfrm>
        </p:spPr>
        <p:txBody>
          <a:bodyPr/>
          <a:lstStyle/>
          <a:p>
            <a:pPr>
              <a:lnSpc>
                <a:spcPct val="200000"/>
              </a:lnSpc>
            </a:pPr>
            <a:r>
              <a:rPr lang="ja-JP" altLang="en-US" b="1">
                <a:solidFill>
                  <a:srgbClr val="005BAC"/>
                </a:solidFill>
              </a:rPr>
              <a:t>コンテナはアプリケーションの動作を保証しやすい</a:t>
            </a:r>
          </a:p>
          <a:p>
            <a:pPr marL="342900" indent="-342900">
              <a:buFont typeface="Arial" panose="020B0604020202020204" pitchFamily="34" charset="0"/>
              <a:buChar char="•"/>
            </a:pPr>
            <a:r>
              <a:rPr lang="ja-JP" altLang="en-US">
                <a:solidFill>
                  <a:schemeClr val="tx1"/>
                </a:solidFill>
              </a:rPr>
              <a:t>コンテナ内にはアプリケーションとミドルウェアが含まれている</a:t>
            </a:r>
            <a:endParaRPr lang="en-US" altLang="ja-JP" dirty="0">
              <a:solidFill>
                <a:schemeClr val="tx1"/>
              </a:solidFill>
            </a:endParaRPr>
          </a:p>
          <a:p>
            <a:pPr marL="800100" lvl="1" indent="-342900">
              <a:buFont typeface="Arial" panose="020B0604020202020204" pitchFamily="34" charset="0"/>
              <a:buChar char="•"/>
            </a:pPr>
            <a:r>
              <a:rPr lang="ja-JP" altLang="en-US">
                <a:solidFill>
                  <a:schemeClr val="tx1"/>
                </a:solidFill>
              </a:rPr>
              <a:t>依存関係が内部で完結している</a:t>
            </a:r>
            <a:endParaRPr lang="en-US" altLang="ja-JP" dirty="0">
              <a:solidFill>
                <a:schemeClr val="tx1"/>
              </a:solidFill>
            </a:endParaRPr>
          </a:p>
          <a:p>
            <a:pPr marL="342900" indent="-342900">
              <a:buFont typeface="Arial" panose="020B0604020202020204" pitchFamily="34" charset="0"/>
              <a:buChar char="•"/>
            </a:pPr>
            <a:r>
              <a:rPr lang="ja-JP" altLang="en-US">
                <a:solidFill>
                  <a:schemeClr val="tx1"/>
                </a:solidFill>
              </a:rPr>
              <a:t>どこでもアプリを動かすことができる</a:t>
            </a:r>
            <a:endParaRPr lang="en-US" altLang="ja-JP" dirty="0">
              <a:solidFill>
                <a:schemeClr val="tx1"/>
              </a:solidFill>
            </a:endParaRPr>
          </a:p>
          <a:p>
            <a:pPr marL="800100" lvl="1" indent="-342900">
              <a:buFont typeface="Arial" panose="020B0604020202020204" pitchFamily="34" charset="0"/>
              <a:buChar char="•"/>
            </a:pPr>
            <a:r>
              <a:rPr lang="ja-JP" altLang="en-US">
                <a:solidFill>
                  <a:schemeClr val="tx1"/>
                </a:solidFill>
              </a:rPr>
              <a:t>コンテナをそのまま他の場所へ移せばすぐに動作させられる</a:t>
            </a:r>
            <a:endParaRPr lang="en-US" altLang="ja-JP" dirty="0">
              <a:solidFill>
                <a:schemeClr val="tx1"/>
              </a:solidFill>
            </a:endParaRPr>
          </a:p>
          <a:p>
            <a:pPr marL="800100" lvl="1" indent="-342900">
              <a:buFont typeface="Arial" panose="020B0604020202020204" pitchFamily="34" charset="0"/>
              <a:buChar char="•"/>
            </a:pPr>
            <a:endParaRPr lang="en-US" altLang="ja-JP" dirty="0">
              <a:solidFill>
                <a:schemeClr val="tx1"/>
              </a:solidFill>
            </a:endParaRPr>
          </a:p>
          <a:p>
            <a:pPr algn="ctr"/>
            <a:r>
              <a:rPr lang="ja-JP" altLang="en-US" b="1">
                <a:solidFill>
                  <a:srgbClr val="D62825"/>
                </a:solidFill>
              </a:rPr>
              <a:t>アプリケーションの環境依存を減らすことができ、</a:t>
            </a:r>
            <a:endParaRPr lang="en-US" altLang="ja-JP" b="1" dirty="0">
              <a:solidFill>
                <a:srgbClr val="D62825"/>
              </a:solidFill>
            </a:endParaRPr>
          </a:p>
          <a:p>
            <a:pPr algn="ctr"/>
            <a:r>
              <a:rPr lang="ja-JP" altLang="en-US" b="1">
                <a:solidFill>
                  <a:srgbClr val="D62825"/>
                </a:solidFill>
              </a:rPr>
              <a:t>開発や運用の効率を上げることができる</a:t>
            </a:r>
            <a:endParaRPr lang="en-US" altLang="ja-JP" b="1" dirty="0">
              <a:solidFill>
                <a:srgbClr val="D62825"/>
              </a:solidFill>
            </a:endParaRPr>
          </a:p>
        </p:txBody>
      </p:sp>
    </p:spTree>
    <p:extLst>
      <p:ext uri="{BB962C8B-B14F-4D97-AF65-F5344CB8AC3E}">
        <p14:creationId xmlns:p14="http://schemas.microsoft.com/office/powerpoint/2010/main" val="3906240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B984A2-1D84-744B-AFC7-A42E9A67681A}"/>
              </a:ext>
            </a:extLst>
          </p:cNvPr>
          <p:cNvSpPr>
            <a:spLocks noGrp="1"/>
          </p:cNvSpPr>
          <p:nvPr>
            <p:ph type="title"/>
          </p:nvPr>
        </p:nvSpPr>
        <p:spPr/>
        <p:txBody>
          <a:bodyPr/>
          <a:lstStyle/>
          <a:p>
            <a:r>
              <a:rPr kumimoji="1" lang="ja-JP" altLang="en-US"/>
              <a:t>コンテナのトレンド</a:t>
            </a:r>
          </a:p>
        </p:txBody>
      </p:sp>
      <p:sp>
        <p:nvSpPr>
          <p:cNvPr id="3" name="コンテンツ プレースホルダー 2">
            <a:extLst>
              <a:ext uri="{FF2B5EF4-FFF2-40B4-BE49-F238E27FC236}">
                <a16:creationId xmlns:a16="http://schemas.microsoft.com/office/drawing/2014/main" id="{AB085C78-980D-D241-A0C5-245E3D3B8121}"/>
              </a:ext>
            </a:extLst>
          </p:cNvPr>
          <p:cNvSpPr>
            <a:spLocks noGrp="1"/>
          </p:cNvSpPr>
          <p:nvPr>
            <p:ph idx="1"/>
          </p:nvPr>
        </p:nvSpPr>
        <p:spPr>
          <a:xfrm>
            <a:off x="1167453" y="1040191"/>
            <a:ext cx="9857094" cy="5002800"/>
          </a:xfrm>
        </p:spPr>
        <p:txBody>
          <a:bodyPr/>
          <a:lstStyle/>
          <a:p>
            <a:pPr>
              <a:lnSpc>
                <a:spcPct val="200000"/>
              </a:lnSpc>
            </a:pPr>
            <a:r>
              <a:rPr lang="ja-JP" altLang="en-US" b="1">
                <a:solidFill>
                  <a:srgbClr val="005BAC"/>
                </a:solidFill>
              </a:rPr>
              <a:t>コンテナ自体はすでに開発のメインストリーム</a:t>
            </a:r>
            <a:endParaRPr lang="en-US" altLang="ja-JP" dirty="0">
              <a:solidFill>
                <a:schemeClr val="tx1"/>
              </a:solidFill>
            </a:endParaRPr>
          </a:p>
          <a:p>
            <a:pPr marL="342900" indent="-342900">
              <a:buFont typeface="Arial" panose="020B0604020202020204" pitchFamily="34" charset="0"/>
              <a:buChar char="•"/>
            </a:pPr>
            <a:r>
              <a:rPr lang="ja-JP" altLang="en-US">
                <a:solidFill>
                  <a:schemeClr val="tx1"/>
                </a:solidFill>
              </a:rPr>
              <a:t>インフラの技術はすでにアプリのコンテナ化を前提にしたものが増えている</a:t>
            </a:r>
            <a:endParaRPr lang="en-US" altLang="ja-JP" dirty="0">
              <a:solidFill>
                <a:schemeClr val="tx1"/>
              </a:solidFill>
            </a:endParaRPr>
          </a:p>
          <a:p>
            <a:pPr marL="342900" indent="-342900">
              <a:buFont typeface="Arial" panose="020B0604020202020204" pitchFamily="34" charset="0"/>
              <a:buChar char="•"/>
            </a:pPr>
            <a:r>
              <a:rPr lang="ja-JP" altLang="en-US">
                <a:solidFill>
                  <a:schemeClr val="tx1"/>
                </a:solidFill>
              </a:rPr>
              <a:t>ビルドや</a:t>
            </a:r>
            <a:r>
              <a:rPr lang="en-US" altLang="ja-JP" dirty="0">
                <a:solidFill>
                  <a:schemeClr val="tx1"/>
                </a:solidFill>
              </a:rPr>
              <a:t>CI</a:t>
            </a:r>
            <a:r>
              <a:rPr lang="ja-JP" altLang="en-US">
                <a:solidFill>
                  <a:schemeClr val="tx1"/>
                </a:solidFill>
              </a:rPr>
              <a:t>システムも同じ</a:t>
            </a:r>
            <a:endParaRPr lang="en-US" altLang="ja-JP" dirty="0">
              <a:solidFill>
                <a:schemeClr val="tx1"/>
              </a:solidFill>
            </a:endParaRPr>
          </a:p>
          <a:p>
            <a:pPr marL="342900" indent="-342900">
              <a:buFont typeface="Arial" panose="020B0604020202020204" pitchFamily="34" charset="0"/>
              <a:buChar char="•"/>
            </a:pPr>
            <a:r>
              <a:rPr lang="ja-JP" altLang="en-US">
                <a:solidFill>
                  <a:schemeClr val="tx1"/>
                </a:solidFill>
              </a:rPr>
              <a:t>今はフロントの人でもガンガンコマンド叩く</a:t>
            </a:r>
            <a:endParaRPr lang="en-US" altLang="ja-JP" dirty="0">
              <a:solidFill>
                <a:schemeClr val="tx1"/>
              </a:solidFill>
            </a:endParaRPr>
          </a:p>
          <a:p>
            <a:pPr marL="342900" indent="-342900">
              <a:buFont typeface="Arial" panose="020B0604020202020204" pitchFamily="34" charset="0"/>
              <a:buChar char="•"/>
            </a:pPr>
            <a:r>
              <a:rPr lang="en-US" altLang="ja-JP" dirty="0">
                <a:solidFill>
                  <a:schemeClr val="tx1"/>
                </a:solidFill>
              </a:rPr>
              <a:t>JS</a:t>
            </a:r>
            <a:r>
              <a:rPr lang="ja-JP" altLang="en-US">
                <a:solidFill>
                  <a:schemeClr val="tx1"/>
                </a:solidFill>
              </a:rPr>
              <a:t>界隈の人の方がむしろ</a:t>
            </a:r>
            <a:r>
              <a:rPr lang="en-US" altLang="ja-JP" dirty="0">
                <a:solidFill>
                  <a:schemeClr val="tx1"/>
                </a:solidFill>
              </a:rPr>
              <a:t>docker</a:t>
            </a:r>
            <a:r>
              <a:rPr lang="ja-JP" altLang="en-US">
                <a:solidFill>
                  <a:schemeClr val="tx1"/>
                </a:solidFill>
              </a:rPr>
              <a:t>好きな気がする</a:t>
            </a:r>
            <a:r>
              <a:rPr lang="en-US" altLang="ja-JP" dirty="0">
                <a:solidFill>
                  <a:schemeClr val="tx1"/>
                </a:solidFill>
              </a:rPr>
              <a:t>(</a:t>
            </a:r>
            <a:r>
              <a:rPr lang="ja-JP" altLang="en-US">
                <a:solidFill>
                  <a:schemeClr val="tx1"/>
                </a:solidFill>
              </a:rPr>
              <a:t>依存が多いので</a:t>
            </a:r>
            <a:r>
              <a:rPr lang="en-US" altLang="ja-JP" dirty="0">
                <a:solidFill>
                  <a:schemeClr val="tx1"/>
                </a:solidFill>
              </a:rPr>
              <a:t>)</a:t>
            </a:r>
          </a:p>
          <a:p>
            <a:pPr marL="342900" indent="-342900">
              <a:buFont typeface="Arial" panose="020B0604020202020204" pitchFamily="34" charset="0"/>
              <a:buChar char="•"/>
            </a:pPr>
            <a:endParaRPr lang="en-US" altLang="ja-JP" dirty="0">
              <a:solidFill>
                <a:schemeClr val="tx1"/>
              </a:solidFill>
            </a:endParaRPr>
          </a:p>
        </p:txBody>
      </p:sp>
    </p:spTree>
    <p:extLst>
      <p:ext uri="{BB962C8B-B14F-4D97-AF65-F5344CB8AC3E}">
        <p14:creationId xmlns:p14="http://schemas.microsoft.com/office/powerpoint/2010/main" val="3618159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36A627E-BB71-4843-8604-06049786AF67}"/>
              </a:ext>
            </a:extLst>
          </p:cNvPr>
          <p:cNvSpPr>
            <a:spLocks noGrp="1"/>
          </p:cNvSpPr>
          <p:nvPr>
            <p:ph idx="1"/>
          </p:nvPr>
        </p:nvSpPr>
        <p:spPr/>
        <p:txBody>
          <a:bodyPr anchor="ctr"/>
          <a:lstStyle/>
          <a:p>
            <a:pPr algn="ctr"/>
            <a:r>
              <a:rPr kumimoji="1" lang="ja-JP" altLang="en-US" sz="2800" b="1">
                <a:solidFill>
                  <a:srgbClr val="005BAC"/>
                </a:solidFill>
              </a:rPr>
              <a:t>実際のコンテナ</a:t>
            </a:r>
          </a:p>
        </p:txBody>
      </p:sp>
      <p:sp>
        <p:nvSpPr>
          <p:cNvPr id="3" name="タイトル 2">
            <a:extLst>
              <a:ext uri="{FF2B5EF4-FFF2-40B4-BE49-F238E27FC236}">
                <a16:creationId xmlns:a16="http://schemas.microsoft.com/office/drawing/2014/main" id="{9917AD7F-4871-D046-AF8B-944D721D6E81}"/>
              </a:ext>
            </a:extLst>
          </p:cNvPr>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1538572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ADC07195-A372-504A-9B21-A79B0B537A07}"/>
              </a:ext>
            </a:extLst>
          </p:cNvPr>
          <p:cNvSpPr>
            <a:spLocks noGrp="1"/>
          </p:cNvSpPr>
          <p:nvPr>
            <p:ph type="title"/>
          </p:nvPr>
        </p:nvSpPr>
        <p:spPr/>
        <p:txBody>
          <a:bodyPr/>
          <a:lstStyle/>
          <a:p>
            <a:r>
              <a:rPr kumimoji="1" lang="ja-JP" altLang="en-US"/>
              <a:t>コンテナの実体</a:t>
            </a:r>
          </a:p>
        </p:txBody>
      </p:sp>
      <p:sp>
        <p:nvSpPr>
          <p:cNvPr id="9" name="テキスト ボックス 8">
            <a:extLst>
              <a:ext uri="{FF2B5EF4-FFF2-40B4-BE49-F238E27FC236}">
                <a16:creationId xmlns:a16="http://schemas.microsoft.com/office/drawing/2014/main" id="{1565A599-A817-B840-9C4D-F6689B757E66}"/>
              </a:ext>
            </a:extLst>
          </p:cNvPr>
          <p:cNvSpPr txBox="1"/>
          <p:nvPr/>
        </p:nvSpPr>
        <p:spPr>
          <a:xfrm>
            <a:off x="4513586" y="6066313"/>
            <a:ext cx="4319817" cy="307777"/>
          </a:xfrm>
          <a:prstGeom prst="rect">
            <a:avLst/>
          </a:prstGeom>
          <a:noFill/>
        </p:spPr>
        <p:txBody>
          <a:bodyPr wrap="square" rtlCol="0">
            <a:spAutoFit/>
          </a:bodyPr>
          <a:lstStyle/>
          <a:p>
            <a:r>
              <a:rPr kumimoji="1" lang="en-US" altLang="ja-JP" sz="1400" b="0" dirty="0">
                <a:latin typeface="Meiryo" panose="020B0604030504040204" pitchFamily="34" charset="-128"/>
                <a:ea typeface="Meiryo" panose="020B0604030504040204" pitchFamily="34" charset="-128"/>
              </a:rPr>
              <a:t>(</a:t>
            </a:r>
            <a:r>
              <a:rPr kumimoji="1" lang="ja-JP" altLang="en-US" sz="1400" b="0">
                <a:latin typeface="Meiryo" panose="020B0604030504040204" pitchFamily="34" charset="-128"/>
                <a:ea typeface="Meiryo" panose="020B0604030504040204" pitchFamily="34" charset="-128"/>
              </a:rPr>
              <a:t>斉藤が普段開発する場合のツリー</a:t>
            </a:r>
            <a:r>
              <a:rPr kumimoji="1" lang="en-US" altLang="ja-JP" sz="1400" b="0" dirty="0">
                <a:latin typeface="Meiryo" panose="020B0604030504040204" pitchFamily="34" charset="-128"/>
                <a:ea typeface="Meiryo" panose="020B0604030504040204" pitchFamily="34" charset="-128"/>
              </a:rPr>
              <a:t>)</a:t>
            </a:r>
            <a:endParaRPr kumimoji="1" lang="ja-JP" altLang="en-US" sz="1400" b="0">
              <a:latin typeface="Meiryo" panose="020B0604030504040204" pitchFamily="34" charset="-128"/>
              <a:ea typeface="Meiryo" panose="020B0604030504040204" pitchFamily="34" charset="-128"/>
            </a:endParaRPr>
          </a:p>
        </p:txBody>
      </p:sp>
      <p:sp>
        <p:nvSpPr>
          <p:cNvPr id="10" name="テキスト ボックス 9">
            <a:extLst>
              <a:ext uri="{FF2B5EF4-FFF2-40B4-BE49-F238E27FC236}">
                <a16:creationId xmlns:a16="http://schemas.microsoft.com/office/drawing/2014/main" id="{EF39A3DE-3950-FE4C-B317-D0CF0D21D20A}"/>
              </a:ext>
            </a:extLst>
          </p:cNvPr>
          <p:cNvSpPr txBox="1"/>
          <p:nvPr/>
        </p:nvSpPr>
        <p:spPr>
          <a:xfrm>
            <a:off x="2094001" y="3539786"/>
            <a:ext cx="3652946" cy="2554545"/>
          </a:xfrm>
          <a:prstGeom prst="rect">
            <a:avLst/>
          </a:prstGeom>
          <a:noFill/>
        </p:spPr>
        <p:txBody>
          <a:bodyPr wrap="square" rtlCol="0">
            <a:spAutoFit/>
          </a:bodyPr>
          <a:lstStyle/>
          <a:p>
            <a:r>
              <a:rPr lang="en-US" altLang="ja-JP" sz="2000" b="0" dirty="0">
                <a:latin typeface="Meiryo" panose="020B0604030504040204" pitchFamily="34" charset="-128"/>
                <a:ea typeface="Meiryo" panose="020B0604030504040204" pitchFamily="34" charset="-128"/>
              </a:rPr>
              <a:t>/home/</a:t>
            </a:r>
            <a:r>
              <a:rPr lang="en-US" altLang="ja-JP" sz="2000" b="0" dirty="0" err="1">
                <a:latin typeface="Meiryo" panose="020B0604030504040204" pitchFamily="34" charset="-128"/>
                <a:ea typeface="Meiryo" panose="020B0604030504040204" pitchFamily="34" charset="-128"/>
              </a:rPr>
              <a:t>hiro</a:t>
            </a:r>
            <a:r>
              <a:rPr lang="en-US" altLang="ja-JP" sz="2000" b="0" dirty="0">
                <a:latin typeface="Meiryo" panose="020B0604030504040204" pitchFamily="34" charset="-128"/>
                <a:ea typeface="Meiryo" panose="020B0604030504040204" pitchFamily="34" charset="-128"/>
              </a:rPr>
              <a:t>/dev</a:t>
            </a:r>
          </a:p>
          <a:p>
            <a:r>
              <a:rPr lang="en-US" altLang="ja-JP" sz="2000" b="0" dirty="0">
                <a:latin typeface="Meiryo" panose="020B0604030504040204" pitchFamily="34" charset="-128"/>
                <a:ea typeface="Meiryo" panose="020B0604030504040204" pitchFamily="34" charset="-128"/>
              </a:rPr>
              <a:t>└── </a:t>
            </a:r>
            <a:r>
              <a:rPr lang="en-US" altLang="ja-JP" sz="2000" b="0" dirty="0" err="1">
                <a:latin typeface="Meiryo" panose="020B0604030504040204" pitchFamily="34" charset="-128"/>
                <a:ea typeface="Meiryo" panose="020B0604030504040204" pitchFamily="34" charset="-128"/>
              </a:rPr>
              <a:t>onamae.com</a:t>
            </a:r>
            <a:endParaRPr lang="en-US" altLang="ja-JP" sz="2000" b="0" dirty="0">
              <a:latin typeface="Meiryo" panose="020B0604030504040204" pitchFamily="34" charset="-128"/>
              <a:ea typeface="Meiryo" panose="020B0604030504040204" pitchFamily="34" charset="-128"/>
            </a:endParaRPr>
          </a:p>
          <a:p>
            <a:r>
              <a:rPr lang="en-US" altLang="ja-JP" sz="2000" b="0" dirty="0">
                <a:latin typeface="Meiryo" panose="020B0604030504040204" pitchFamily="34" charset="-128"/>
                <a:ea typeface="Meiryo" panose="020B0604030504040204" pitchFamily="34" charset="-128"/>
              </a:rPr>
              <a:t>    ├── </a:t>
            </a:r>
            <a:r>
              <a:rPr lang="en-US" altLang="ja-JP" sz="2000" b="0" dirty="0" err="1">
                <a:latin typeface="Meiryo" panose="020B0604030504040204" pitchFamily="34" charset="-128"/>
                <a:ea typeface="Meiryo" panose="020B0604030504040204" pitchFamily="34" charset="-128"/>
              </a:rPr>
              <a:t>datas</a:t>
            </a:r>
            <a:endParaRPr lang="en-US" altLang="ja-JP" sz="2000" b="0" dirty="0">
              <a:latin typeface="Meiryo" panose="020B0604030504040204" pitchFamily="34" charset="-128"/>
              <a:ea typeface="Meiryo" panose="020B0604030504040204" pitchFamily="34" charset="-128"/>
            </a:endParaRPr>
          </a:p>
          <a:p>
            <a:r>
              <a:rPr lang="en-US" altLang="ja-JP" sz="2000" b="0" dirty="0">
                <a:latin typeface="Meiryo" panose="020B0604030504040204" pitchFamily="34" charset="-128"/>
                <a:ea typeface="Meiryo" panose="020B0604030504040204" pitchFamily="34" charset="-128"/>
              </a:rPr>
              <a:t>    ├── </a:t>
            </a:r>
            <a:r>
              <a:rPr lang="en-US" altLang="ja-JP" sz="2000" b="0" dirty="0" err="1">
                <a:latin typeface="Meiryo" panose="020B0604030504040204" pitchFamily="34" charset="-128"/>
                <a:ea typeface="Meiryo" panose="020B0604030504040204" pitchFamily="34" charset="-128"/>
              </a:rPr>
              <a:t>htdocs</a:t>
            </a:r>
            <a:endParaRPr lang="en-US" altLang="ja-JP" sz="2000" b="0" dirty="0">
              <a:latin typeface="Meiryo" panose="020B0604030504040204" pitchFamily="34" charset="-128"/>
              <a:ea typeface="Meiryo" panose="020B0604030504040204" pitchFamily="34" charset="-128"/>
            </a:endParaRPr>
          </a:p>
          <a:p>
            <a:r>
              <a:rPr lang="en-US" altLang="ja-JP" sz="2000" b="0" dirty="0">
                <a:latin typeface="Meiryo" panose="020B0604030504040204" pitchFamily="34" charset="-128"/>
                <a:ea typeface="Meiryo" panose="020B0604030504040204" pitchFamily="34" charset="-128"/>
              </a:rPr>
              <a:t>    │         └── </a:t>
            </a:r>
            <a:r>
              <a:rPr lang="en-US" altLang="ja-JP" sz="2000" b="0" dirty="0" err="1">
                <a:latin typeface="Meiryo" panose="020B0604030504040204" pitchFamily="34" charset="-128"/>
                <a:ea typeface="Meiryo" panose="020B0604030504040204" pitchFamily="34" charset="-128"/>
              </a:rPr>
              <a:t>index.php</a:t>
            </a:r>
            <a:endParaRPr lang="en-US" altLang="ja-JP" sz="2000" b="0" dirty="0">
              <a:latin typeface="Meiryo" panose="020B0604030504040204" pitchFamily="34" charset="-128"/>
              <a:ea typeface="Meiryo" panose="020B0604030504040204" pitchFamily="34" charset="-128"/>
            </a:endParaRPr>
          </a:p>
          <a:p>
            <a:r>
              <a:rPr lang="en-US" altLang="ja-JP" sz="2000" b="0" dirty="0">
                <a:latin typeface="Meiryo" panose="020B0604030504040204" pitchFamily="34" charset="-128"/>
                <a:ea typeface="Meiryo" panose="020B0604030504040204" pitchFamily="34" charset="-128"/>
              </a:rPr>
              <a:t>    ├── library</a:t>
            </a:r>
          </a:p>
          <a:p>
            <a:r>
              <a:rPr lang="en-US" altLang="ja-JP" sz="2000" b="0" dirty="0">
                <a:latin typeface="Meiryo" panose="020B0604030504040204" pitchFamily="34" charset="-128"/>
                <a:ea typeface="Meiryo" panose="020B0604030504040204" pitchFamily="34" charset="-128"/>
              </a:rPr>
              <a:t>    │         └── </a:t>
            </a:r>
            <a:r>
              <a:rPr lang="en-US" altLang="ja-JP" sz="2000" b="0" dirty="0" err="1">
                <a:latin typeface="Meiryo" panose="020B0604030504040204" pitchFamily="34" charset="-128"/>
                <a:ea typeface="Meiryo" panose="020B0604030504040204" pitchFamily="34" charset="-128"/>
              </a:rPr>
              <a:t>lib.php</a:t>
            </a:r>
            <a:r>
              <a:rPr lang="en-US" altLang="ja-JP" sz="2000" b="0" dirty="0">
                <a:latin typeface="Meiryo" panose="020B0604030504040204" pitchFamily="34" charset="-128"/>
                <a:ea typeface="Meiryo" panose="020B0604030504040204" pitchFamily="34" charset="-128"/>
              </a:rPr>
              <a:t> </a:t>
            </a:r>
          </a:p>
          <a:p>
            <a:r>
              <a:rPr lang="en-US" altLang="ja-JP" sz="2000" b="0" dirty="0">
                <a:latin typeface="Meiryo" panose="020B0604030504040204" pitchFamily="34" charset="-128"/>
                <a:ea typeface="Meiryo" panose="020B0604030504040204" pitchFamily="34" charset="-128"/>
              </a:rPr>
              <a:t>    └── var</a:t>
            </a:r>
            <a:endParaRPr kumimoji="1" lang="ja-JP" altLang="en-US" sz="2000" b="0">
              <a:latin typeface="Meiryo" panose="020B0604030504040204" pitchFamily="34" charset="-128"/>
              <a:ea typeface="Meiryo" panose="020B0604030504040204" pitchFamily="34" charset="-128"/>
            </a:endParaRPr>
          </a:p>
        </p:txBody>
      </p:sp>
      <p:sp>
        <p:nvSpPr>
          <p:cNvPr id="12" name="コンテンツ プレースホルダー 1">
            <a:extLst>
              <a:ext uri="{FF2B5EF4-FFF2-40B4-BE49-F238E27FC236}">
                <a16:creationId xmlns:a16="http://schemas.microsoft.com/office/drawing/2014/main" id="{C51731F0-9A2C-984E-A623-2D530C9DD96E}"/>
              </a:ext>
            </a:extLst>
          </p:cNvPr>
          <p:cNvSpPr txBox="1">
            <a:spLocks/>
          </p:cNvSpPr>
          <p:nvPr/>
        </p:nvSpPr>
        <p:spPr>
          <a:xfrm>
            <a:off x="1167453" y="1040191"/>
            <a:ext cx="9749591" cy="2680416"/>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Tx/>
              <a:buNone/>
              <a:defRPr kumimoji="1" sz="2000" kern="1200">
                <a:solidFill>
                  <a:schemeClr val="tx1">
                    <a:lumMod val="85000"/>
                    <a:lumOff val="15000"/>
                  </a:schemeClr>
                </a:solidFill>
                <a:latin typeface="メイリオ" panose="020B0604030504040204" pitchFamily="50" charset="-128"/>
                <a:ea typeface="メイリオ" panose="020B0604030504040204" pitchFamily="50" charset="-128"/>
                <a:cs typeface="+mn-cs"/>
              </a:defRPr>
            </a:lvl1pPr>
            <a:lvl2pPr marL="457200" indent="0" algn="l" defTabSz="914400" rtl="0" eaLnBrk="1" latinLnBrk="0" hangingPunct="1">
              <a:lnSpc>
                <a:spcPct val="150000"/>
              </a:lnSpc>
              <a:spcBef>
                <a:spcPts val="500"/>
              </a:spcBef>
              <a:buFontTx/>
              <a:buNone/>
              <a:defRPr kumimoji="1" sz="2000" kern="1200">
                <a:solidFill>
                  <a:schemeClr val="tx1">
                    <a:lumMod val="85000"/>
                    <a:lumOff val="15000"/>
                  </a:schemeClr>
                </a:solidFill>
                <a:latin typeface="メイリオ" panose="020B0604030504040204" pitchFamily="50" charset="-128"/>
                <a:ea typeface="メイリオ" panose="020B0604030504040204" pitchFamily="50" charset="-128"/>
                <a:cs typeface="+mn-cs"/>
              </a:defRPr>
            </a:lvl2pPr>
            <a:lvl3pPr marL="914400" indent="0" algn="l" defTabSz="914400" rtl="0" eaLnBrk="1" latinLnBrk="0" hangingPunct="1">
              <a:lnSpc>
                <a:spcPct val="150000"/>
              </a:lnSpc>
              <a:spcBef>
                <a:spcPts val="500"/>
              </a:spcBef>
              <a:buFontTx/>
              <a:buNone/>
              <a:defRPr kumimoji="1" sz="2000" kern="1200">
                <a:solidFill>
                  <a:schemeClr val="tx1">
                    <a:lumMod val="85000"/>
                    <a:lumOff val="15000"/>
                  </a:schemeClr>
                </a:solidFill>
                <a:latin typeface="メイリオ" panose="020B0604030504040204" pitchFamily="50" charset="-128"/>
                <a:ea typeface="メイリオ" panose="020B0604030504040204" pitchFamily="50" charset="-128"/>
                <a:cs typeface="+mn-cs"/>
              </a:defRPr>
            </a:lvl3pPr>
            <a:lvl4pPr marL="1371600" indent="0" algn="l" defTabSz="914400" rtl="0" eaLnBrk="1" latinLnBrk="0" hangingPunct="1">
              <a:lnSpc>
                <a:spcPct val="150000"/>
              </a:lnSpc>
              <a:spcBef>
                <a:spcPts val="500"/>
              </a:spcBef>
              <a:buFontTx/>
              <a:buNone/>
              <a:defRPr kumimoji="1" sz="2000" kern="1200">
                <a:solidFill>
                  <a:schemeClr val="tx1">
                    <a:lumMod val="85000"/>
                    <a:lumOff val="15000"/>
                  </a:schemeClr>
                </a:solidFill>
                <a:latin typeface="メイリオ" panose="020B0604030504040204" pitchFamily="50" charset="-128"/>
                <a:ea typeface="メイリオ" panose="020B0604030504040204" pitchFamily="50" charset="-128"/>
                <a:cs typeface="+mn-cs"/>
              </a:defRPr>
            </a:lvl4pPr>
            <a:lvl5pPr marL="1828800" indent="0" algn="l" defTabSz="914400" rtl="0" eaLnBrk="1" latinLnBrk="0" hangingPunct="1">
              <a:lnSpc>
                <a:spcPct val="150000"/>
              </a:lnSpc>
              <a:spcBef>
                <a:spcPts val="500"/>
              </a:spcBef>
              <a:buFontTx/>
              <a:buNone/>
              <a:defRPr kumimoji="1" sz="2000" kern="1200">
                <a:solidFill>
                  <a:schemeClr val="tx1">
                    <a:lumMod val="85000"/>
                    <a:lumOff val="15000"/>
                  </a:schemeClr>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fontAlgn="auto">
              <a:spcAft>
                <a:spcPts val="0"/>
              </a:spcAft>
            </a:pPr>
            <a:r>
              <a:rPr lang="ja-JP" altLang="en-US">
                <a:solidFill>
                  <a:srgbClr val="005BAC"/>
                </a:solidFill>
              </a:rPr>
              <a:t>具体的にコンテナとは何なのか</a:t>
            </a:r>
            <a:endParaRPr lang="en-US" altLang="ja-JP" dirty="0">
              <a:solidFill>
                <a:srgbClr val="005BAC"/>
              </a:solidFill>
            </a:endParaRPr>
          </a:p>
          <a:p>
            <a:pPr marL="342900" indent="-342900" fontAlgn="auto">
              <a:spcAft>
                <a:spcPts val="0"/>
              </a:spcAft>
              <a:buFont typeface="Arial" panose="020B0604020202020204" pitchFamily="34" charset="0"/>
              <a:buChar char="•"/>
            </a:pPr>
            <a:r>
              <a:rPr lang="ja-JP" altLang="en-US" b="0">
                <a:solidFill>
                  <a:schemeClr val="tx1"/>
                </a:solidFill>
              </a:rPr>
              <a:t>アプリケーションの実行に必要なファイルをまとめたもの</a:t>
            </a:r>
            <a:endParaRPr lang="en-US" altLang="ja-JP" b="0" dirty="0"/>
          </a:p>
          <a:p>
            <a:pPr marL="342900" indent="-342900" fontAlgn="auto">
              <a:spcAft>
                <a:spcPts val="0"/>
              </a:spcAft>
              <a:buFont typeface="Arial" panose="020B0604020202020204" pitchFamily="34" charset="0"/>
              <a:buChar char="•"/>
            </a:pPr>
            <a:r>
              <a:rPr lang="ja-JP" altLang="en-US" b="0"/>
              <a:t>例えば</a:t>
            </a:r>
            <a:r>
              <a:rPr lang="en-US" altLang="ja-JP" b="0" dirty="0"/>
              <a:t>PHP</a:t>
            </a:r>
            <a:r>
              <a:rPr lang="ja-JP" altLang="en-US" b="0"/>
              <a:t>の</a:t>
            </a:r>
            <a:r>
              <a:rPr lang="en-US" altLang="ja-JP" b="0" dirty="0"/>
              <a:t>Web</a:t>
            </a:r>
            <a:r>
              <a:rPr lang="ja-JP" altLang="en-US" b="0"/>
              <a:t>アプリの場合、</a:t>
            </a:r>
            <a:r>
              <a:rPr lang="en-US" altLang="ja-JP" b="0" dirty="0"/>
              <a:t>PHP</a:t>
            </a:r>
            <a:r>
              <a:rPr lang="ja-JP" altLang="en-US" b="0"/>
              <a:t>ファイル、アセットファイル</a:t>
            </a:r>
            <a:r>
              <a:rPr lang="en-US" altLang="ja-JP" b="0" dirty="0"/>
              <a:t>(</a:t>
            </a:r>
            <a:r>
              <a:rPr lang="en-US" altLang="ja-JP" b="0" dirty="0" err="1"/>
              <a:t>js</a:t>
            </a:r>
            <a:r>
              <a:rPr lang="en-US" altLang="ja-JP" b="0" dirty="0"/>
              <a:t>, </a:t>
            </a:r>
            <a:r>
              <a:rPr lang="en-US" altLang="ja-JP" b="0" dirty="0" err="1"/>
              <a:t>css</a:t>
            </a:r>
            <a:r>
              <a:rPr lang="en-US" altLang="ja-JP" b="0" dirty="0"/>
              <a:t>)</a:t>
            </a:r>
            <a:r>
              <a:rPr lang="ja-JP" altLang="en-US" b="0"/>
              <a:t>、画像ファイルなど</a:t>
            </a:r>
            <a:endParaRPr lang="en-US" altLang="ja-JP" b="0" dirty="0">
              <a:solidFill>
                <a:schemeClr val="tx1"/>
              </a:solidFill>
            </a:endParaRPr>
          </a:p>
          <a:p>
            <a:pPr marL="342900" indent="-342900" fontAlgn="auto">
              <a:spcAft>
                <a:spcPts val="0"/>
              </a:spcAft>
              <a:buFont typeface="Arial" panose="020B0604020202020204" pitchFamily="34" charset="0"/>
              <a:buChar char="•"/>
            </a:pPr>
            <a:endParaRPr lang="en-US" altLang="ja-JP" b="0" dirty="0">
              <a:solidFill>
                <a:schemeClr val="tx1"/>
              </a:solidFill>
            </a:endParaRPr>
          </a:p>
        </p:txBody>
      </p:sp>
    </p:spTree>
    <p:extLst>
      <p:ext uri="{BB962C8B-B14F-4D97-AF65-F5344CB8AC3E}">
        <p14:creationId xmlns:p14="http://schemas.microsoft.com/office/powerpoint/2010/main" val="2460623048"/>
      </p:ext>
    </p:extLst>
  </p:cSld>
  <p:clrMapOvr>
    <a:masterClrMapping/>
  </p:clrMapOvr>
</p:sld>
</file>

<file path=ppt/theme/theme1.xml><?xml version="1.0" encoding="utf-8"?>
<a:theme xmlns:a="http://schemas.openxmlformats.org/drawingml/2006/main" name="ページ番号あり">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ページ番号な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空白レイアウ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ブルー背景">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EEDD8537E2BF7540868AC2549D51C75F" ma:contentTypeVersion="7" ma:contentTypeDescription="新しいドキュメントを作成します。" ma:contentTypeScope="" ma:versionID="03036185928c83bfcac078df985d69a0">
  <xsd:schema xmlns:xsd="http://www.w3.org/2001/XMLSchema" xmlns:xs="http://www.w3.org/2001/XMLSchema" xmlns:p="http://schemas.microsoft.com/office/2006/metadata/properties" xmlns:ns3="cd0ce28f-31c8-497f-b136-9710ea244712" targetNamespace="http://schemas.microsoft.com/office/2006/metadata/properties" ma:root="true" ma:fieldsID="946d8c67b7cbe2416475854c2b0cd8fb" ns3:_="">
    <xsd:import namespace="cd0ce28f-31c8-497f-b136-9710ea24471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0ce28f-31c8-497f-b136-9710ea2447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XAP>
  <AppVersion>1.02.00</AppVersion>
  <CustomXmlVersion>1.02.00</CustomXmlVersion>
  <Links>
    <MaxLinkId>0</MaxLinkId>
    <IsEditMode>False</IsEditMode>
    <LastOperationSubsidiaryCompanyId/>
  </Links>
</XAP>
</file>

<file path=customXml/itemProps1.xml><?xml version="1.0" encoding="utf-8"?>
<ds:datastoreItem xmlns:ds="http://schemas.openxmlformats.org/officeDocument/2006/customXml" ds:itemID="{674347D8-B401-42E5-9F81-0E216248CA1A}">
  <ds:schemaRefs>
    <ds:schemaRef ds:uri="http://schemas.microsoft.com/sharepoint/v3/contenttype/forms"/>
  </ds:schemaRefs>
</ds:datastoreItem>
</file>

<file path=customXml/itemProps2.xml><?xml version="1.0" encoding="utf-8"?>
<ds:datastoreItem xmlns:ds="http://schemas.openxmlformats.org/officeDocument/2006/customXml" ds:itemID="{E0AF0A31-973C-4886-9162-1328D82A96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0ce28f-31c8-497f-b136-9710ea2447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7C81956-5888-49DE-853D-00B5DF0ACBF4}">
  <ds:schemaRefs>
    <ds:schemaRef ds:uri="http://schemas.microsoft.com/office/2006/metadata/properties"/>
    <ds:schemaRef ds:uri="http://schemas.microsoft.com/office/infopath/2007/PartnerControls"/>
  </ds:schemaRefs>
</ds:datastoreItem>
</file>

<file path=customXml/itemProps4.xml><?xml version="1.0" encoding="utf-8"?>
<ds:datastoreItem xmlns:ds="http://schemas.openxmlformats.org/officeDocument/2006/customXml" ds:itemID="{19BC6FA2-6FA3-4140-A6E2-74065CAD4B49}">
  <ds:schemaRefs/>
</ds:datastoreItem>
</file>

<file path=docProps/app.xml><?xml version="1.0" encoding="utf-8"?>
<Properties xmlns="http://schemas.openxmlformats.org/officeDocument/2006/extended-properties" xmlns:vt="http://schemas.openxmlformats.org/officeDocument/2006/docPropsVTypes">
  <Template/>
  <TotalTime>128750</TotalTime>
  <Words>1514</Words>
  <Application>Microsoft Macintosh PowerPoint</Application>
  <PresentationFormat>ワイド画面</PresentationFormat>
  <Paragraphs>245</Paragraphs>
  <Slides>30</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4</vt:i4>
      </vt:variant>
      <vt:variant>
        <vt:lpstr>スライド タイトル</vt:lpstr>
      </vt:variant>
      <vt:variant>
        <vt:i4>30</vt:i4>
      </vt:variant>
    </vt:vector>
  </HeadingPairs>
  <TitlesOfParts>
    <vt:vector size="39" baseType="lpstr">
      <vt:lpstr>Meiryo</vt:lpstr>
      <vt:lpstr>Meiryo</vt:lpstr>
      <vt:lpstr>游ゴシック</vt:lpstr>
      <vt:lpstr>Arial</vt:lpstr>
      <vt:lpstr>Calibri</vt:lpstr>
      <vt:lpstr>ページ番号あり</vt:lpstr>
      <vt:lpstr>ページ番号なし</vt:lpstr>
      <vt:lpstr>空白レイアウト</vt:lpstr>
      <vt:lpstr>ブルー背景</vt:lpstr>
      <vt:lpstr>フロントの人が知っておくべき コンテナ技術</vt:lpstr>
      <vt:lpstr>このセッションの目的</vt:lpstr>
      <vt:lpstr>コンテナとDocker </vt:lpstr>
      <vt:lpstr>コンテナがもたらすメリット</vt:lpstr>
      <vt:lpstr>コンテナがもたらすメリット</vt:lpstr>
      <vt:lpstr>コンテナがもたらすメリット</vt:lpstr>
      <vt:lpstr>コンテナのトレンド</vt:lpstr>
      <vt:lpstr>PowerPoint プレゼンテーション</vt:lpstr>
      <vt:lpstr>コンテナの実体</vt:lpstr>
      <vt:lpstr>コンテナの実体</vt:lpstr>
      <vt:lpstr>コンテナの実体</vt:lpstr>
      <vt:lpstr>コンテナの実体</vt:lpstr>
      <vt:lpstr>コンテナの実体</vt:lpstr>
      <vt:lpstr>コンテナの実体</vt:lpstr>
      <vt:lpstr>コンテナの実体</vt:lpstr>
      <vt:lpstr>実際の運用</vt:lpstr>
      <vt:lpstr>開発環境として</vt:lpstr>
      <vt:lpstr>Docker基礎</vt:lpstr>
      <vt:lpstr>Dockerを触ってみる</vt:lpstr>
      <vt:lpstr>Docker基礎</vt:lpstr>
      <vt:lpstr>Docker基礎</vt:lpstr>
      <vt:lpstr>Docker基礎</vt:lpstr>
      <vt:lpstr>Docker基礎</vt:lpstr>
      <vt:lpstr>Docker基礎</vt:lpstr>
      <vt:lpstr>Docker基礎</vt:lpstr>
      <vt:lpstr>Docker基礎</vt:lpstr>
      <vt:lpstr>Docker基礎</vt:lpstr>
      <vt:lpstr>ディスカッション</vt:lpstr>
      <vt:lpstr>フロントエンジニアが感じてる「コンテナっているの？」</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フロントの人が知っておくべき コンテナ技術</dc:title>
  <cp:lastModifiedBy>斉藤 弘信</cp:lastModifiedBy>
  <cp:revision>93</cp:revision>
  <cp:lastPrinted>2019-11-05T12:38:42Z</cp:lastPrinted>
  <dcterms:created xsi:type="dcterms:W3CDTF">2008-11-04T06:36:24Z</dcterms:created>
  <dcterms:modified xsi:type="dcterms:W3CDTF">2020-10-27T03:31:38Z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0x010100EEDD8537E2BF7540868AC2549D51C75F</vt:lpwstr>
  </property>
</Properties>
</file>