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2"/>
  </p:notesMasterIdLst>
  <p:sldIdLst>
    <p:sldId id="256" r:id="rId2"/>
    <p:sldId id="259" r:id="rId3"/>
    <p:sldId id="264" r:id="rId4"/>
    <p:sldId id="266" r:id="rId5"/>
    <p:sldId id="265" r:id="rId6"/>
    <p:sldId id="263" r:id="rId7"/>
    <p:sldId id="267" r:id="rId8"/>
    <p:sldId id="257" r:id="rId9"/>
    <p:sldId id="262"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D5A789-0C9C-486C-562F-3FD724BF4549}" v="3" dt="2022-03-24T02:55:45.224"/>
    <p1510:client id="{1B589086-C495-2E4D-0717-C9BE575C4940}" v="2" dt="2022-03-17T09:22:25.126"/>
    <p1510:client id="{4009E342-19B9-2BB3-51AB-CBBB130BE79E}" v="134" dt="2022-03-23T17:55:04.167"/>
    <p1510:client id="{4D376A10-2825-A53F-5356-9BFDAF09BB4B}" v="2179" dt="2022-03-23T17:26:11.816"/>
    <p1510:client id="{559AD14C-1E89-9930-4F96-DCE3C5ABD58F}" v="7" dt="2022-03-17T08:49:26.729"/>
    <p1510:client id="{7C66F4D7-AF85-1CC2-F6D5-1FD79DC73223}" v="575" dt="2022-03-23T17:40:33.3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varScale="1">
        <p:scale>
          <a:sx n="82" d="100"/>
          <a:sy n="82" d="100"/>
        </p:scale>
        <p:origin x="4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F60368-6136-46FA-9770-F92AF4157BA6}" type="datetimeFigureOut">
              <a:rPr lang="en-IN" smtClean="0"/>
              <a:t>10-03-2023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2A54CD-1010-4E28-846E-E825835B3AA2}" type="slidenum">
              <a:rPr lang="en-IN" smtClean="0"/>
              <a:t>‹#›</a:t>
            </a:fld>
            <a:endParaRPr lang="en-IN"/>
          </a:p>
        </p:txBody>
      </p:sp>
    </p:spTree>
    <p:extLst>
      <p:ext uri="{BB962C8B-B14F-4D97-AF65-F5344CB8AC3E}">
        <p14:creationId xmlns:p14="http://schemas.microsoft.com/office/powerpoint/2010/main" val="1286499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2A54CD-1010-4E28-846E-E825835B3AA2}" type="slidenum">
              <a:rPr lang="en-IN" smtClean="0"/>
              <a:t>6</a:t>
            </a:fld>
            <a:endParaRPr lang="en-IN"/>
          </a:p>
        </p:txBody>
      </p:sp>
    </p:spTree>
    <p:extLst>
      <p:ext uri="{BB962C8B-B14F-4D97-AF65-F5344CB8AC3E}">
        <p14:creationId xmlns:p14="http://schemas.microsoft.com/office/powerpoint/2010/main" val="4052893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2A54CD-1010-4E28-846E-E825835B3AA2}" type="slidenum">
              <a:rPr lang="en-IN" smtClean="0"/>
              <a:t>7</a:t>
            </a:fld>
            <a:endParaRPr lang="en-IN"/>
          </a:p>
        </p:txBody>
      </p:sp>
    </p:spTree>
    <p:extLst>
      <p:ext uri="{BB962C8B-B14F-4D97-AF65-F5344CB8AC3E}">
        <p14:creationId xmlns:p14="http://schemas.microsoft.com/office/powerpoint/2010/main" val="35444309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4A4BEF-693B-4225-B0FE-8B83ABBBDE26}"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2A0EEB89-7640-4FF5-AE30-8991B0E6D31B}" type="slidenum">
              <a:rPr lang="en-IN" smtClean="0"/>
              <a:t>‹#›</a:t>
            </a:fld>
            <a:endParaRPr lang="en-IN"/>
          </a:p>
        </p:txBody>
      </p:sp>
    </p:spTree>
    <p:extLst>
      <p:ext uri="{BB962C8B-B14F-4D97-AF65-F5344CB8AC3E}">
        <p14:creationId xmlns:p14="http://schemas.microsoft.com/office/powerpoint/2010/main" val="797218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4A4BEF-693B-4225-B0FE-8B83ABBBDE26}" type="datetimeFigureOut">
              <a:rPr lang="en-IN" smtClean="0"/>
              <a:t>10-03-2023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2A0EEB89-7640-4FF5-AE30-8991B0E6D31B}" type="slidenum">
              <a:rPr lang="en-IN" smtClean="0"/>
              <a:t>‹#›</a:t>
            </a:fld>
            <a:endParaRPr lang="en-IN"/>
          </a:p>
        </p:txBody>
      </p:sp>
    </p:spTree>
    <p:extLst>
      <p:ext uri="{BB962C8B-B14F-4D97-AF65-F5344CB8AC3E}">
        <p14:creationId xmlns:p14="http://schemas.microsoft.com/office/powerpoint/2010/main" val="3204845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4A4BEF-693B-4225-B0FE-8B83ABBBDE26}" type="datetimeFigureOut">
              <a:rPr lang="en-IN" smtClean="0"/>
              <a:t>10-03-2023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2A0EEB89-7640-4FF5-AE30-8991B0E6D31B}" type="slidenum">
              <a:rPr lang="en-IN" smtClean="0"/>
              <a:t>‹#›</a:t>
            </a:fld>
            <a:endParaRPr lang="en-IN"/>
          </a:p>
        </p:txBody>
      </p:sp>
    </p:spTree>
    <p:extLst>
      <p:ext uri="{BB962C8B-B14F-4D97-AF65-F5344CB8AC3E}">
        <p14:creationId xmlns:p14="http://schemas.microsoft.com/office/powerpoint/2010/main" val="469358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4A4BEF-693B-4225-B0FE-8B83ABBBDE26}" type="datetimeFigureOut">
              <a:rPr lang="en-IN" smtClean="0"/>
              <a:t>10-03-2023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2A0EEB89-7640-4FF5-AE30-8991B0E6D31B}"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a:solidFill>
                  <a:schemeClr val="tx1"/>
                </a:solidFill>
                <a:effectLst/>
              </a:rPr>
              <a:t>”</a:t>
            </a:r>
          </a:p>
        </p:txBody>
      </p:sp>
    </p:spTree>
    <p:extLst>
      <p:ext uri="{BB962C8B-B14F-4D97-AF65-F5344CB8AC3E}">
        <p14:creationId xmlns:p14="http://schemas.microsoft.com/office/powerpoint/2010/main" val="925339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4A4BEF-693B-4225-B0FE-8B83ABBBDE26}" type="datetimeFigureOut">
              <a:rPr lang="en-IN" smtClean="0"/>
              <a:t>10-03-2023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2A0EEB89-7640-4FF5-AE30-8991B0E6D31B}" type="slidenum">
              <a:rPr lang="en-IN" smtClean="0"/>
              <a:t>‹#›</a:t>
            </a:fld>
            <a:endParaRPr lang="en-IN"/>
          </a:p>
        </p:txBody>
      </p:sp>
    </p:spTree>
    <p:extLst>
      <p:ext uri="{BB962C8B-B14F-4D97-AF65-F5344CB8AC3E}">
        <p14:creationId xmlns:p14="http://schemas.microsoft.com/office/powerpoint/2010/main" val="37265059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F4A4BEF-693B-4225-B0FE-8B83ABBBDE26}" type="datetimeFigureOut">
              <a:rPr lang="en-IN" smtClean="0"/>
              <a:t>10-03-2023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0EEB89-7640-4FF5-AE30-8991B0E6D31B}" type="slidenum">
              <a:rPr lang="en-IN" smtClean="0"/>
              <a:t>‹#›</a:t>
            </a:fld>
            <a:endParaRPr lang="en-IN"/>
          </a:p>
        </p:txBody>
      </p:sp>
    </p:spTree>
    <p:extLst>
      <p:ext uri="{BB962C8B-B14F-4D97-AF65-F5344CB8AC3E}">
        <p14:creationId xmlns:p14="http://schemas.microsoft.com/office/powerpoint/2010/main" val="670627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F4A4BEF-693B-4225-B0FE-8B83ABBBDE26}" type="datetimeFigureOut">
              <a:rPr lang="en-IN" smtClean="0"/>
              <a:t>10-03-2023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0EEB89-7640-4FF5-AE30-8991B0E6D31B}" type="slidenum">
              <a:rPr lang="en-IN" smtClean="0"/>
              <a:t>‹#›</a:t>
            </a:fld>
            <a:endParaRPr lang="en-IN"/>
          </a:p>
        </p:txBody>
      </p:sp>
    </p:spTree>
    <p:extLst>
      <p:ext uri="{BB962C8B-B14F-4D97-AF65-F5344CB8AC3E}">
        <p14:creationId xmlns:p14="http://schemas.microsoft.com/office/powerpoint/2010/main" val="2049524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4A4BEF-693B-4225-B0FE-8B83ABBBDE26}"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0EEB89-7640-4FF5-AE30-8991B0E6D31B}" type="slidenum">
              <a:rPr lang="en-IN" smtClean="0"/>
              <a:t>‹#›</a:t>
            </a:fld>
            <a:endParaRPr lang="en-IN"/>
          </a:p>
        </p:txBody>
      </p:sp>
    </p:spTree>
    <p:extLst>
      <p:ext uri="{BB962C8B-B14F-4D97-AF65-F5344CB8AC3E}">
        <p14:creationId xmlns:p14="http://schemas.microsoft.com/office/powerpoint/2010/main" val="40663114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807126" y="5936187"/>
            <a:ext cx="2743200" cy="365125"/>
          </a:xfrm>
        </p:spPr>
        <p:txBody>
          <a:bodyPr/>
          <a:lstStyle/>
          <a:p>
            <a:fld id="{EF4A4BEF-693B-4225-B0FE-8B83ABBBDE26}" type="datetimeFigureOut">
              <a:rPr lang="en-IN" smtClean="0"/>
              <a:t>10-03-2023</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2A0EEB89-7640-4FF5-AE30-8991B0E6D31B}" type="slidenum">
              <a:rPr lang="en-IN" smtClean="0"/>
              <a:t>‹#›</a:t>
            </a:fld>
            <a:endParaRPr lang="en-IN"/>
          </a:p>
        </p:txBody>
      </p:sp>
    </p:spTree>
    <p:extLst>
      <p:ext uri="{BB962C8B-B14F-4D97-AF65-F5344CB8AC3E}">
        <p14:creationId xmlns:p14="http://schemas.microsoft.com/office/powerpoint/2010/main" val="732624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4A4BEF-693B-4225-B0FE-8B83ABBBDE26}"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0EEB89-7640-4FF5-AE30-8991B0E6D31B}" type="slidenum">
              <a:rPr lang="en-IN" smtClean="0"/>
              <a:t>‹#›</a:t>
            </a:fld>
            <a:endParaRPr lang="en-IN"/>
          </a:p>
        </p:txBody>
      </p:sp>
    </p:spTree>
    <p:extLst>
      <p:ext uri="{BB962C8B-B14F-4D97-AF65-F5344CB8AC3E}">
        <p14:creationId xmlns:p14="http://schemas.microsoft.com/office/powerpoint/2010/main" val="657930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4A4BEF-693B-4225-B0FE-8B83ABBBDE26}"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2A0EEB89-7640-4FF5-AE30-8991B0E6D31B}" type="slidenum">
              <a:rPr lang="en-IN" smtClean="0"/>
              <a:t>‹#›</a:t>
            </a:fld>
            <a:endParaRPr lang="en-IN"/>
          </a:p>
        </p:txBody>
      </p:sp>
    </p:spTree>
    <p:extLst>
      <p:ext uri="{BB962C8B-B14F-4D97-AF65-F5344CB8AC3E}">
        <p14:creationId xmlns:p14="http://schemas.microsoft.com/office/powerpoint/2010/main" val="944960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4A4BEF-693B-4225-B0FE-8B83ABBBDE26}" type="datetimeFigureOut">
              <a:rPr lang="en-IN" smtClean="0"/>
              <a:t>10-03-2023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0EEB89-7640-4FF5-AE30-8991B0E6D31B}" type="slidenum">
              <a:rPr lang="en-IN" smtClean="0"/>
              <a:t>‹#›</a:t>
            </a:fld>
            <a:endParaRPr lang="en-IN"/>
          </a:p>
        </p:txBody>
      </p:sp>
    </p:spTree>
    <p:extLst>
      <p:ext uri="{BB962C8B-B14F-4D97-AF65-F5344CB8AC3E}">
        <p14:creationId xmlns:p14="http://schemas.microsoft.com/office/powerpoint/2010/main" val="209029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F4A4BEF-693B-4225-B0FE-8B83ABBBDE26}" type="datetimeFigureOut">
              <a:rPr lang="en-IN" smtClean="0"/>
              <a:t>10-03-2023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0EEB89-7640-4FF5-AE30-8991B0E6D31B}" type="slidenum">
              <a:rPr lang="en-IN" smtClean="0"/>
              <a:t>‹#›</a:t>
            </a:fld>
            <a:endParaRPr lang="en-IN"/>
          </a:p>
        </p:txBody>
      </p:sp>
    </p:spTree>
    <p:extLst>
      <p:ext uri="{BB962C8B-B14F-4D97-AF65-F5344CB8AC3E}">
        <p14:creationId xmlns:p14="http://schemas.microsoft.com/office/powerpoint/2010/main" val="3859696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4A4BEF-693B-4225-B0FE-8B83ABBBDE26}" type="datetimeFigureOut">
              <a:rPr lang="en-IN" smtClean="0"/>
              <a:t>10-03-2023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0EEB89-7640-4FF5-AE30-8991B0E6D31B}" type="slidenum">
              <a:rPr lang="en-IN" smtClean="0"/>
              <a:t>‹#›</a:t>
            </a:fld>
            <a:endParaRPr lang="en-IN"/>
          </a:p>
        </p:txBody>
      </p:sp>
    </p:spTree>
    <p:extLst>
      <p:ext uri="{BB962C8B-B14F-4D97-AF65-F5344CB8AC3E}">
        <p14:creationId xmlns:p14="http://schemas.microsoft.com/office/powerpoint/2010/main" val="3706750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F4A4BEF-693B-4225-B0FE-8B83ABBBDE26}" type="datetimeFigureOut">
              <a:rPr lang="en-IN" smtClean="0"/>
              <a:t>10-03-2023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0EEB89-7640-4FF5-AE30-8991B0E6D31B}" type="slidenum">
              <a:rPr lang="en-IN" smtClean="0"/>
              <a:t>‹#›</a:t>
            </a:fld>
            <a:endParaRPr lang="en-IN"/>
          </a:p>
        </p:txBody>
      </p:sp>
    </p:spTree>
    <p:extLst>
      <p:ext uri="{BB962C8B-B14F-4D97-AF65-F5344CB8AC3E}">
        <p14:creationId xmlns:p14="http://schemas.microsoft.com/office/powerpoint/2010/main" val="1558231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4A4BEF-693B-4225-B0FE-8B83ABBBDE26}" type="datetimeFigureOut">
              <a:rPr lang="en-IN" smtClean="0"/>
              <a:t>10-03-2023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0EEB89-7640-4FF5-AE30-8991B0E6D31B}" type="slidenum">
              <a:rPr lang="en-IN" smtClean="0"/>
              <a:t>‹#›</a:t>
            </a:fld>
            <a:endParaRPr lang="en-IN"/>
          </a:p>
        </p:txBody>
      </p:sp>
    </p:spTree>
    <p:extLst>
      <p:ext uri="{BB962C8B-B14F-4D97-AF65-F5344CB8AC3E}">
        <p14:creationId xmlns:p14="http://schemas.microsoft.com/office/powerpoint/2010/main" val="271737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4A4BEF-693B-4225-B0FE-8B83ABBBDE26}" type="datetimeFigureOut">
              <a:rPr lang="en-IN" smtClean="0"/>
              <a:t>10-03-2023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0EEB89-7640-4FF5-AE30-8991B0E6D31B}" type="slidenum">
              <a:rPr lang="en-IN" smtClean="0"/>
              <a:t>‹#›</a:t>
            </a:fld>
            <a:endParaRPr lang="en-IN"/>
          </a:p>
        </p:txBody>
      </p:sp>
    </p:spTree>
    <p:extLst>
      <p:ext uri="{BB962C8B-B14F-4D97-AF65-F5344CB8AC3E}">
        <p14:creationId xmlns:p14="http://schemas.microsoft.com/office/powerpoint/2010/main" val="276462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F4A4BEF-693B-4225-B0FE-8B83ABBBDE26}" type="datetimeFigureOut">
              <a:rPr lang="en-IN" smtClean="0"/>
              <a:t>10-03-2023</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2A0EEB89-7640-4FF5-AE30-8991B0E6D31B}" type="slidenum">
              <a:rPr lang="en-IN" smtClean="0"/>
              <a:t>‹#›</a:t>
            </a:fld>
            <a:endParaRPr lang="en-IN"/>
          </a:p>
        </p:txBody>
      </p:sp>
    </p:spTree>
    <p:extLst>
      <p:ext uri="{BB962C8B-B14F-4D97-AF65-F5344CB8AC3E}">
        <p14:creationId xmlns:p14="http://schemas.microsoft.com/office/powerpoint/2010/main" val="367213222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15490-DCA6-4FCC-8D66-314D290058D0}"/>
              </a:ext>
            </a:extLst>
          </p:cNvPr>
          <p:cNvSpPr>
            <a:spLocks noGrp="1"/>
          </p:cNvSpPr>
          <p:nvPr>
            <p:ph type="ctrTitle"/>
          </p:nvPr>
        </p:nvSpPr>
        <p:spPr>
          <a:xfrm>
            <a:off x="296277" y="2557107"/>
            <a:ext cx="8528179" cy="1642188"/>
          </a:xfrm>
        </p:spPr>
        <p:txBody>
          <a:bodyPr/>
          <a:lstStyle/>
          <a:p>
            <a:r>
              <a:rPr lang="en-IN" b="1" dirty="0">
                <a:effectLst>
                  <a:outerShdw blurRad="38100" dist="38100" dir="2700000" algn="tl">
                    <a:srgbClr val="000000">
                      <a:alpha val="43137"/>
                    </a:srgbClr>
                  </a:outerShdw>
                </a:effectLst>
              </a:rPr>
              <a:t>Realtime Blood Management System</a:t>
            </a:r>
          </a:p>
        </p:txBody>
      </p:sp>
      <p:sp>
        <p:nvSpPr>
          <p:cNvPr id="3" name="Subtitle 2">
            <a:extLst>
              <a:ext uri="{FF2B5EF4-FFF2-40B4-BE49-F238E27FC236}">
                <a16:creationId xmlns:a16="http://schemas.microsoft.com/office/drawing/2014/main" id="{497048D5-EDFC-4DEF-9182-F07841C559CB}"/>
              </a:ext>
            </a:extLst>
          </p:cNvPr>
          <p:cNvSpPr>
            <a:spLocks noGrp="1"/>
          </p:cNvSpPr>
          <p:nvPr>
            <p:ph type="subTitle" idx="1"/>
          </p:nvPr>
        </p:nvSpPr>
        <p:spPr>
          <a:xfrm>
            <a:off x="4382977" y="4250094"/>
            <a:ext cx="4625680" cy="401896"/>
          </a:xfrm>
        </p:spPr>
        <p:txBody>
          <a:bodyPr>
            <a:normAutofit fontScale="92500"/>
          </a:bodyPr>
          <a:lstStyle/>
          <a:p>
            <a:r>
              <a:rPr lang="en-IN" i="1" dirty="0">
                <a:effectLst>
                  <a:outerShdw blurRad="38100" dist="38100" dir="2700000" algn="tl">
                    <a:srgbClr val="000000">
                      <a:alpha val="43137"/>
                    </a:srgbClr>
                  </a:outerShdw>
                </a:effectLst>
              </a:rPr>
              <a:t>Supervisor name: Divya Verma(E13867)</a:t>
            </a:r>
          </a:p>
        </p:txBody>
      </p:sp>
      <p:pic>
        <p:nvPicPr>
          <p:cNvPr id="4" name="Picture 3">
            <a:extLst>
              <a:ext uri="{FF2B5EF4-FFF2-40B4-BE49-F238E27FC236}">
                <a16:creationId xmlns:a16="http://schemas.microsoft.com/office/drawing/2014/main" id="{96A75DE5-C97E-43F8-9A4D-58C8E2FA2932}"/>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58756" y="43163"/>
            <a:ext cx="3858748" cy="1538254"/>
          </a:xfrm>
          <a:prstGeom prst="rect">
            <a:avLst/>
          </a:prstGeom>
          <a:effectLst>
            <a:outerShdw blurRad="38100" dist="25400" dir="13500000" algn="br" rotWithShape="0">
              <a:prstClr val="black">
                <a:alpha val="60000"/>
              </a:prstClr>
            </a:outerShdw>
          </a:effectLst>
        </p:spPr>
      </p:pic>
      <p:sp>
        <p:nvSpPr>
          <p:cNvPr id="5" name="TextBox 4">
            <a:extLst>
              <a:ext uri="{FF2B5EF4-FFF2-40B4-BE49-F238E27FC236}">
                <a16:creationId xmlns:a16="http://schemas.microsoft.com/office/drawing/2014/main" id="{2071E51D-7446-438D-BCE6-391427440622}"/>
              </a:ext>
            </a:extLst>
          </p:cNvPr>
          <p:cNvSpPr txBox="1"/>
          <p:nvPr/>
        </p:nvSpPr>
        <p:spPr>
          <a:xfrm>
            <a:off x="9192858" y="3720220"/>
            <a:ext cx="2213200" cy="461665"/>
          </a:xfrm>
          <a:prstGeom prst="rect">
            <a:avLst/>
          </a:prstGeom>
          <a:noFill/>
        </p:spPr>
        <p:txBody>
          <a:bodyPr wrap="square" rtlCol="0">
            <a:spAutoFit/>
          </a:bodyPr>
          <a:lstStyle/>
          <a:p>
            <a:r>
              <a:rPr lang="en-IN" sz="2400">
                <a:solidFill>
                  <a:schemeClr val="bg1"/>
                </a:solidFill>
              </a:rPr>
              <a:t>Phase 1</a:t>
            </a:r>
            <a:endParaRPr lang="en-IN" sz="2400" dirty="0">
              <a:solidFill>
                <a:schemeClr val="bg1"/>
              </a:solidFill>
            </a:endParaRPr>
          </a:p>
        </p:txBody>
      </p:sp>
    </p:spTree>
    <p:extLst>
      <p:ext uri="{BB962C8B-B14F-4D97-AF65-F5344CB8AC3E}">
        <p14:creationId xmlns:p14="http://schemas.microsoft.com/office/powerpoint/2010/main" val="2167059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A40C15-4B24-7517-ADCA-F5110472C2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915" y="256592"/>
            <a:ext cx="9066245" cy="6344816"/>
          </a:xfrm>
          <a:prstGeom prst="rect">
            <a:avLst/>
          </a:prstGeom>
          <a:effectLst>
            <a:softEdge rad="63500"/>
          </a:effectLst>
        </p:spPr>
      </p:pic>
      <p:sp>
        <p:nvSpPr>
          <p:cNvPr id="5" name="TextBox 4">
            <a:extLst>
              <a:ext uri="{FF2B5EF4-FFF2-40B4-BE49-F238E27FC236}">
                <a16:creationId xmlns:a16="http://schemas.microsoft.com/office/drawing/2014/main" id="{E879330F-F470-5236-DDA6-48D51FD6E3D3}"/>
              </a:ext>
            </a:extLst>
          </p:cNvPr>
          <p:cNvSpPr txBox="1"/>
          <p:nvPr/>
        </p:nvSpPr>
        <p:spPr>
          <a:xfrm>
            <a:off x="10619016" y="697075"/>
            <a:ext cx="1544994" cy="1200329"/>
          </a:xfrm>
          <a:prstGeom prst="rect">
            <a:avLst/>
          </a:prstGeom>
          <a:noFill/>
        </p:spPr>
        <p:txBody>
          <a:bodyPr wrap="square">
            <a:spAutoFit/>
          </a:bodyPr>
          <a:lstStyle/>
          <a:p>
            <a:r>
              <a:rPr lang="en-IN" sz="3600" b="1" dirty="0">
                <a:solidFill>
                  <a:schemeClr val="bg1"/>
                </a:solidFill>
                <a:effectLst>
                  <a:outerShdw blurRad="38100" dist="38100" dir="2700000" algn="tl">
                    <a:srgbClr val="000000">
                      <a:alpha val="43137"/>
                    </a:srgbClr>
                  </a:outerShdw>
                </a:effectLst>
              </a:rPr>
              <a:t>Gantt Chart</a:t>
            </a:r>
            <a:endParaRPr lang="en-IN" sz="3600" dirty="0">
              <a:solidFill>
                <a:schemeClr val="bg1"/>
              </a:solidFill>
            </a:endParaRPr>
          </a:p>
        </p:txBody>
      </p:sp>
    </p:spTree>
    <p:extLst>
      <p:ext uri="{BB962C8B-B14F-4D97-AF65-F5344CB8AC3E}">
        <p14:creationId xmlns:p14="http://schemas.microsoft.com/office/powerpoint/2010/main" val="2103596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A3C03-D3B4-49DB-8601-2C073349F373}"/>
              </a:ext>
            </a:extLst>
          </p:cNvPr>
          <p:cNvSpPr>
            <a:spLocks noGrp="1"/>
          </p:cNvSpPr>
          <p:nvPr>
            <p:ph type="title"/>
          </p:nvPr>
        </p:nvSpPr>
        <p:spPr/>
        <p:txBody>
          <a:bodyPr>
            <a:normAutofit/>
          </a:bodyPr>
          <a:lstStyle/>
          <a:p>
            <a:r>
              <a:rPr lang="en-IN" sz="4800" b="1" dirty="0">
                <a:effectLst>
                  <a:outerShdw blurRad="38100" dist="38100" dir="2700000" algn="tl">
                    <a:srgbClr val="000000">
                      <a:alpha val="43137"/>
                    </a:srgbClr>
                  </a:outerShdw>
                </a:effectLst>
              </a:rPr>
              <a:t>Team Members</a:t>
            </a:r>
          </a:p>
        </p:txBody>
      </p:sp>
      <p:sp>
        <p:nvSpPr>
          <p:cNvPr id="3" name="Content Placeholder 2">
            <a:extLst>
              <a:ext uri="{FF2B5EF4-FFF2-40B4-BE49-F238E27FC236}">
                <a16:creationId xmlns:a16="http://schemas.microsoft.com/office/drawing/2014/main" id="{B29920B1-BC3A-482F-95CF-E1158CC397F3}"/>
              </a:ext>
            </a:extLst>
          </p:cNvPr>
          <p:cNvSpPr>
            <a:spLocks noGrp="1"/>
          </p:cNvSpPr>
          <p:nvPr>
            <p:ph idx="1"/>
          </p:nvPr>
        </p:nvSpPr>
        <p:spPr>
          <a:xfrm>
            <a:off x="467257" y="2505456"/>
            <a:ext cx="9613861" cy="3599316"/>
          </a:xfrm>
        </p:spPr>
        <p:txBody>
          <a:bodyPr vert="horz" lIns="91440" tIns="45720" rIns="91440" bIns="45720" rtlCol="0" anchor="t">
            <a:normAutofit/>
          </a:bodyPr>
          <a:lstStyle/>
          <a:p>
            <a:pPr>
              <a:buClr>
                <a:srgbClr val="CC0000"/>
              </a:buClr>
              <a:buFont typeface="Trebuchet MS" panose="020B0603020202020204" pitchFamily="34" charset="0"/>
              <a:buChar char="-"/>
            </a:pPr>
            <a:r>
              <a:rPr lang="en-IN" dirty="0"/>
              <a:t>Aayush Kumar Singh		UID: 21BCS7008</a:t>
            </a:r>
          </a:p>
          <a:p>
            <a:pPr>
              <a:buClr>
                <a:srgbClr val="CC0000"/>
              </a:buClr>
              <a:buFont typeface="Trebuchet MS" panose="020B0603020202020204" pitchFamily="34" charset="0"/>
              <a:buChar char="-"/>
            </a:pPr>
            <a:r>
              <a:rPr lang="en-IN" dirty="0"/>
              <a:t>Anoop Kumar			UID: 21BCS7055</a:t>
            </a:r>
          </a:p>
          <a:p>
            <a:pPr>
              <a:buClr>
                <a:srgbClr val="CC0000"/>
              </a:buClr>
              <a:buFont typeface="Trebuchet MS" panose="020B0603020202020204" pitchFamily="34" charset="0"/>
              <a:buChar char="-"/>
            </a:pPr>
            <a:r>
              <a:rPr lang="en-IN" dirty="0"/>
              <a:t>Dhuriya Ankit Subhash		UID: 21BCS6952</a:t>
            </a:r>
          </a:p>
          <a:p>
            <a:pPr>
              <a:buClr>
                <a:srgbClr val="CC0000"/>
              </a:buClr>
              <a:buFont typeface="Trebuchet MS" panose="020B0603020202020204" pitchFamily="34" charset="0"/>
              <a:buChar char="-"/>
            </a:pPr>
            <a:r>
              <a:rPr lang="en-IN" dirty="0"/>
              <a:t>Ishica				UID: 21BCS7050</a:t>
            </a:r>
          </a:p>
          <a:p>
            <a:pPr>
              <a:buClr>
                <a:srgbClr val="CC0000"/>
              </a:buClr>
              <a:buFont typeface="Trebuchet MS" panose="020B0603020202020204" pitchFamily="34" charset="0"/>
              <a:buChar char="-"/>
            </a:pPr>
            <a:r>
              <a:rPr lang="en-IN"/>
              <a:t>Sakshi Bajpai</a:t>
            </a:r>
            <a:r>
              <a:rPr lang="en-IN" dirty="0"/>
              <a:t>		</a:t>
            </a:r>
            <a:r>
              <a:rPr lang="en-IN"/>
              <a:t>	UID</a:t>
            </a:r>
            <a:r>
              <a:rPr lang="en-IN" dirty="0"/>
              <a:t>: 21BCS6938</a:t>
            </a:r>
          </a:p>
          <a:p>
            <a:pPr marL="0" indent="0">
              <a:buClr>
                <a:srgbClr val="CC0000"/>
              </a:buClr>
              <a:buNone/>
            </a:pPr>
            <a:endParaRPr lang="en-IN" dirty="0"/>
          </a:p>
          <a:p>
            <a:pPr>
              <a:buClr>
                <a:srgbClr val="CC0000"/>
              </a:buClr>
              <a:buFont typeface="Wingdings" panose="05000000000000000000" pitchFamily="2" charset="2"/>
              <a:buChar char="§"/>
            </a:pPr>
            <a:r>
              <a:rPr lang="en-US" dirty="0">
                <a:ea typeface="+mn-lt"/>
                <a:cs typeface="+mn-lt"/>
              </a:rPr>
              <a:t>Branch: Computer Science &amp; Engineering</a:t>
            </a:r>
            <a:endParaRPr lang="en-IN" dirty="0">
              <a:ea typeface="+mn-lt"/>
              <a:cs typeface="+mn-lt"/>
            </a:endParaRPr>
          </a:p>
          <a:p>
            <a:pPr>
              <a:buClr>
                <a:srgbClr val="CC0000"/>
              </a:buClr>
              <a:buFont typeface="Trebuchet MS" panose="020B0603020202020204" pitchFamily="34" charset="0"/>
              <a:buChar char="-"/>
            </a:pPr>
            <a:endParaRPr lang="en-IN" dirty="0"/>
          </a:p>
          <a:p>
            <a:endParaRPr lang="en-IN" dirty="0">
              <a:ea typeface="+mn-lt"/>
              <a:cs typeface="+mn-lt"/>
            </a:endParaRPr>
          </a:p>
        </p:txBody>
      </p:sp>
    </p:spTree>
    <p:extLst>
      <p:ext uri="{BB962C8B-B14F-4D97-AF65-F5344CB8AC3E}">
        <p14:creationId xmlns:p14="http://schemas.microsoft.com/office/powerpoint/2010/main" val="4199509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71163-E584-A416-0183-FA2CA06914B9}"/>
              </a:ext>
            </a:extLst>
          </p:cNvPr>
          <p:cNvSpPr>
            <a:spLocks noGrp="1"/>
          </p:cNvSpPr>
          <p:nvPr>
            <p:ph type="title"/>
          </p:nvPr>
        </p:nvSpPr>
        <p:spPr>
          <a:xfrm>
            <a:off x="680320" y="650590"/>
            <a:ext cx="9613861" cy="1364821"/>
          </a:xfrm>
        </p:spPr>
        <p:txBody>
          <a:bodyPr>
            <a:normAutofit/>
          </a:bodyPr>
          <a:lstStyle/>
          <a:p>
            <a:r>
              <a:rPr lang="en-US" b="1" dirty="0">
                <a:effectLst>
                  <a:outerShdw blurRad="38100" dist="38100" dir="2700000" algn="tl">
                    <a:srgbClr val="000000">
                      <a:alpha val="43137"/>
                    </a:srgbClr>
                  </a:outerShdw>
                </a:effectLst>
              </a:rPr>
              <a:t>Client Identification &amp; Recognition of Need</a:t>
            </a:r>
          </a:p>
        </p:txBody>
      </p:sp>
      <p:sp>
        <p:nvSpPr>
          <p:cNvPr id="3" name="Content Placeholder 2">
            <a:extLst>
              <a:ext uri="{FF2B5EF4-FFF2-40B4-BE49-F238E27FC236}">
                <a16:creationId xmlns:a16="http://schemas.microsoft.com/office/drawing/2014/main" id="{C8EB2111-1E96-9702-A16F-9390B74040B2}"/>
              </a:ext>
            </a:extLst>
          </p:cNvPr>
          <p:cNvSpPr>
            <a:spLocks noGrp="1"/>
          </p:cNvSpPr>
          <p:nvPr>
            <p:ph idx="1"/>
          </p:nvPr>
        </p:nvSpPr>
        <p:spPr>
          <a:xfrm>
            <a:off x="680321" y="2336873"/>
            <a:ext cx="9903012" cy="4080860"/>
          </a:xfrm>
        </p:spPr>
        <p:txBody>
          <a:bodyPr vert="horz" lIns="91440" tIns="45720" rIns="91440" bIns="45720" rtlCol="0" anchor="t">
            <a:normAutofit/>
          </a:bodyPr>
          <a:lstStyle/>
          <a:p>
            <a:pPr>
              <a:buClr>
                <a:srgbClr val="C00000"/>
              </a:buClr>
            </a:pPr>
            <a:r>
              <a:rPr lang="en-US" dirty="0"/>
              <a:t>In this technical era, most of the blood banks are still working on manual blood bank system due to which many of the patient who need blood urgently are unable to survive because of time factor.</a:t>
            </a:r>
          </a:p>
          <a:p>
            <a:pPr>
              <a:buClr>
                <a:srgbClr val="C00000"/>
              </a:buClr>
            </a:pPr>
            <a:r>
              <a:rPr lang="en-US" dirty="0"/>
              <a:t>At this time as we know every second is important, but lack of awareness can lead to the loss of life, to prevent that a person must have a way to find the blood donor at a right moment time to cure their love ones.</a:t>
            </a:r>
          </a:p>
          <a:p>
            <a:pPr>
              <a:buClr>
                <a:srgbClr val="C00000"/>
              </a:buClr>
            </a:pPr>
            <a:r>
              <a:rPr lang="en-US" dirty="0"/>
              <a:t>Our client are the one who suffer from above given scenarios. And, our object is provide them a platform where they can easily find solution to their problems.</a:t>
            </a:r>
          </a:p>
        </p:txBody>
      </p:sp>
    </p:spTree>
    <p:extLst>
      <p:ext uri="{BB962C8B-B14F-4D97-AF65-F5344CB8AC3E}">
        <p14:creationId xmlns:p14="http://schemas.microsoft.com/office/powerpoint/2010/main" val="1274571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074C1-0B9C-988B-212F-92D9C6A535F7}"/>
              </a:ext>
            </a:extLst>
          </p:cNvPr>
          <p:cNvSpPr>
            <a:spLocks noGrp="1"/>
          </p:cNvSpPr>
          <p:nvPr>
            <p:ph type="title"/>
          </p:nvPr>
        </p:nvSpPr>
        <p:spPr/>
        <p:txBody>
          <a:bodyPr>
            <a:normAutofit/>
          </a:bodyPr>
          <a:lstStyle/>
          <a:p>
            <a:r>
              <a:rPr lang="en-US" sz="4800" b="1" dirty="0">
                <a:effectLst>
                  <a:outerShdw blurRad="38100" dist="38100" dir="2700000" algn="tl">
                    <a:srgbClr val="000000">
                      <a:alpha val="43137"/>
                    </a:srgbClr>
                  </a:outerShdw>
                </a:effectLst>
              </a:rPr>
              <a:t>Problem Identification</a:t>
            </a:r>
          </a:p>
        </p:txBody>
      </p:sp>
      <p:sp>
        <p:nvSpPr>
          <p:cNvPr id="3" name="Content Placeholder 2">
            <a:extLst>
              <a:ext uri="{FF2B5EF4-FFF2-40B4-BE49-F238E27FC236}">
                <a16:creationId xmlns:a16="http://schemas.microsoft.com/office/drawing/2014/main" id="{E21DB728-F51A-AEDF-4D73-5899B36E53B2}"/>
              </a:ext>
            </a:extLst>
          </p:cNvPr>
          <p:cNvSpPr>
            <a:spLocks noGrp="1"/>
          </p:cNvSpPr>
          <p:nvPr>
            <p:ph idx="1"/>
          </p:nvPr>
        </p:nvSpPr>
        <p:spPr/>
        <p:txBody>
          <a:bodyPr vert="horz" lIns="91440" tIns="45720" rIns="91440" bIns="45720" rtlCol="0" anchor="t">
            <a:normAutofit/>
          </a:bodyPr>
          <a:lstStyle/>
          <a:p>
            <a:pPr>
              <a:buClr>
                <a:srgbClr val="C00000"/>
              </a:buClr>
            </a:pPr>
            <a:r>
              <a:rPr lang="en-US" dirty="0"/>
              <a:t>Availability of blood nearby.</a:t>
            </a:r>
          </a:p>
          <a:p>
            <a:pPr>
              <a:buClr>
                <a:srgbClr val="C00000"/>
              </a:buClr>
            </a:pPr>
            <a:r>
              <a:rPr lang="en-US" dirty="0"/>
              <a:t>Compatibility issues in blood.</a:t>
            </a:r>
          </a:p>
          <a:p>
            <a:pPr>
              <a:buClr>
                <a:srgbClr val="C00000"/>
              </a:buClr>
            </a:pPr>
            <a:r>
              <a:rPr lang="en-US" dirty="0"/>
              <a:t>No online medium to check nearby availability.</a:t>
            </a:r>
          </a:p>
          <a:p>
            <a:pPr>
              <a:buClr>
                <a:srgbClr val="C00000"/>
              </a:buClr>
            </a:pPr>
            <a:r>
              <a:rPr lang="en-US" dirty="0"/>
              <a:t>No direct interact with donor provided.</a:t>
            </a:r>
          </a:p>
        </p:txBody>
      </p:sp>
    </p:spTree>
    <p:extLst>
      <p:ext uri="{BB962C8B-B14F-4D97-AF65-F5344CB8AC3E}">
        <p14:creationId xmlns:p14="http://schemas.microsoft.com/office/powerpoint/2010/main" val="436069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21019-16B5-5B93-1682-DEC244C6187C}"/>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Recognition &amp; Knowledge of relevant contemporary issues</a:t>
            </a:r>
          </a:p>
        </p:txBody>
      </p:sp>
      <p:sp>
        <p:nvSpPr>
          <p:cNvPr id="3" name="Content Placeholder 2">
            <a:extLst>
              <a:ext uri="{FF2B5EF4-FFF2-40B4-BE49-F238E27FC236}">
                <a16:creationId xmlns:a16="http://schemas.microsoft.com/office/drawing/2014/main" id="{1D329725-C312-126A-F330-C0C20F00627E}"/>
              </a:ext>
            </a:extLst>
          </p:cNvPr>
          <p:cNvSpPr>
            <a:spLocks noGrp="1"/>
          </p:cNvSpPr>
          <p:nvPr>
            <p:ph idx="1"/>
          </p:nvPr>
        </p:nvSpPr>
        <p:spPr>
          <a:xfrm>
            <a:off x="680321" y="2336873"/>
            <a:ext cx="10529546" cy="2946328"/>
          </a:xfrm>
        </p:spPr>
        <p:txBody>
          <a:bodyPr vert="horz" lIns="91440" tIns="45720" rIns="91440" bIns="45720" rtlCol="0" anchor="t">
            <a:normAutofit/>
          </a:bodyPr>
          <a:lstStyle/>
          <a:p>
            <a:pPr algn="just">
              <a:buClr>
                <a:srgbClr val="C00000"/>
              </a:buClr>
            </a:pPr>
            <a:r>
              <a:rPr lang="en-US" dirty="0"/>
              <a:t>Blood shortages at critical moments</a:t>
            </a:r>
          </a:p>
          <a:p>
            <a:pPr algn="just">
              <a:buClr>
                <a:srgbClr val="C00000"/>
              </a:buClr>
            </a:pPr>
            <a:r>
              <a:rPr lang="en-US" dirty="0"/>
              <a:t>Lack of information related to nearby donors.</a:t>
            </a:r>
          </a:p>
          <a:p>
            <a:pPr algn="just">
              <a:buClr>
                <a:srgbClr val="C00000"/>
              </a:buClr>
            </a:pPr>
            <a:r>
              <a:rPr lang="en-US" dirty="0"/>
              <a:t>Nearly 12,000 individuals die in India each day, due to non-availability of quality blood.</a:t>
            </a:r>
          </a:p>
          <a:p>
            <a:pPr algn="just">
              <a:buClr>
                <a:srgbClr val="C00000"/>
              </a:buClr>
            </a:pPr>
            <a:r>
              <a:rPr lang="en-US" dirty="0"/>
              <a:t>Every year our nation requires about 5 Crore units of blood, out of which only a meager 2.5 Crore units of blood are available.</a:t>
            </a:r>
          </a:p>
        </p:txBody>
      </p:sp>
    </p:spTree>
    <p:extLst>
      <p:ext uri="{BB962C8B-B14F-4D97-AF65-F5344CB8AC3E}">
        <p14:creationId xmlns:p14="http://schemas.microsoft.com/office/powerpoint/2010/main" val="3353257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DE65F-EBA1-08C6-807B-5CC186D077C7}"/>
              </a:ext>
            </a:extLst>
          </p:cNvPr>
          <p:cNvSpPr>
            <a:spLocks noGrp="1"/>
          </p:cNvSpPr>
          <p:nvPr>
            <p:ph type="title"/>
          </p:nvPr>
        </p:nvSpPr>
        <p:spPr/>
        <p:txBody>
          <a:bodyPr>
            <a:normAutofit/>
          </a:bodyPr>
          <a:lstStyle/>
          <a:p>
            <a:r>
              <a:rPr lang="en-US" sz="4800" b="1" dirty="0">
                <a:effectLst>
                  <a:outerShdw blurRad="38100" dist="38100" dir="2700000" algn="tl">
                    <a:srgbClr val="000000">
                      <a:alpha val="43137"/>
                    </a:srgbClr>
                  </a:outerShdw>
                </a:effectLst>
              </a:rPr>
              <a:t>Project Scope</a:t>
            </a:r>
          </a:p>
        </p:txBody>
      </p:sp>
      <p:sp>
        <p:nvSpPr>
          <p:cNvPr id="3" name="Content Placeholder 2">
            <a:extLst>
              <a:ext uri="{FF2B5EF4-FFF2-40B4-BE49-F238E27FC236}">
                <a16:creationId xmlns:a16="http://schemas.microsoft.com/office/drawing/2014/main" id="{5CE2ADD2-ACED-4572-83FB-83B9820CDDF4}"/>
              </a:ext>
            </a:extLst>
          </p:cNvPr>
          <p:cNvSpPr>
            <a:spLocks noGrp="1"/>
          </p:cNvSpPr>
          <p:nvPr>
            <p:ph idx="1"/>
          </p:nvPr>
        </p:nvSpPr>
        <p:spPr>
          <a:xfrm>
            <a:off x="680320" y="2323916"/>
            <a:ext cx="9613861" cy="2946327"/>
          </a:xfrm>
        </p:spPr>
        <p:txBody>
          <a:bodyPr vert="horz" lIns="91440" tIns="45720" rIns="91440" bIns="45720" rtlCol="0" anchor="t">
            <a:normAutofit/>
          </a:bodyPr>
          <a:lstStyle/>
          <a:p>
            <a:pPr>
              <a:buClr>
                <a:srgbClr val="C00000"/>
              </a:buClr>
            </a:pPr>
            <a:r>
              <a:rPr lang="en-US" dirty="0"/>
              <a:t>To provide better facility to the client.</a:t>
            </a:r>
          </a:p>
          <a:p>
            <a:pPr>
              <a:buClr>
                <a:srgbClr val="C00000"/>
              </a:buClr>
            </a:pPr>
            <a:r>
              <a:rPr lang="en-US" dirty="0"/>
              <a:t>This project will help to find the specific needed blood as fast as possible.</a:t>
            </a:r>
          </a:p>
          <a:p>
            <a:pPr>
              <a:buClr>
                <a:srgbClr val="C00000"/>
              </a:buClr>
            </a:pPr>
            <a:r>
              <a:rPr lang="en-US" dirty="0"/>
              <a:t>This project can further be modified using google map.</a:t>
            </a:r>
          </a:p>
          <a:p>
            <a:pPr>
              <a:buClr>
                <a:srgbClr val="C00000"/>
              </a:buClr>
            </a:pPr>
            <a:r>
              <a:rPr lang="en-US" dirty="0"/>
              <a:t>Threw this site we can encourage people to donate blood by applying for donor and donate blood when needed.</a:t>
            </a:r>
          </a:p>
        </p:txBody>
      </p:sp>
      <p:grpSp>
        <p:nvGrpSpPr>
          <p:cNvPr id="8" name="Group 7">
            <a:extLst>
              <a:ext uri="{FF2B5EF4-FFF2-40B4-BE49-F238E27FC236}">
                <a16:creationId xmlns:a16="http://schemas.microsoft.com/office/drawing/2014/main" id="{B61C3713-0660-0973-1190-E553494EA3C5}"/>
              </a:ext>
            </a:extLst>
          </p:cNvPr>
          <p:cNvGrpSpPr/>
          <p:nvPr/>
        </p:nvGrpSpPr>
        <p:grpSpPr>
          <a:xfrm>
            <a:off x="3001346" y="5033863"/>
            <a:ext cx="6189307" cy="1452259"/>
            <a:chOff x="2744755" y="5393353"/>
            <a:chExt cx="6180832" cy="1452259"/>
          </a:xfrm>
        </p:grpSpPr>
        <p:sp>
          <p:nvSpPr>
            <p:cNvPr id="4" name="TextBox 3">
              <a:extLst>
                <a:ext uri="{FF2B5EF4-FFF2-40B4-BE49-F238E27FC236}">
                  <a16:creationId xmlns:a16="http://schemas.microsoft.com/office/drawing/2014/main" id="{3B2EB607-1B9F-EF31-092B-86B678219B97}"/>
                </a:ext>
              </a:extLst>
            </p:cNvPr>
            <p:cNvSpPr txBox="1"/>
            <p:nvPr/>
          </p:nvSpPr>
          <p:spPr>
            <a:xfrm>
              <a:off x="3479627" y="5516465"/>
              <a:ext cx="4978574" cy="954107"/>
            </a:xfrm>
            <a:prstGeom prst="rect">
              <a:avLst/>
            </a:prstGeom>
            <a:noFill/>
          </p:spPr>
          <p:txBody>
            <a:bodyPr wrap="square" rtlCol="0">
              <a:spAutoFit/>
            </a:bodyPr>
            <a:lstStyle/>
            <a:p>
              <a:r>
                <a:rPr lang="en-IN" sz="2800" dirty="0">
                  <a:solidFill>
                    <a:srgbClr val="C00000"/>
                  </a:solidFill>
                  <a:latin typeface="Alako-Bold" pitchFamily="2" charset="0"/>
                </a:rPr>
                <a:t>Every second is important when a person fights for his life in hospital.</a:t>
              </a:r>
            </a:p>
          </p:txBody>
        </p:sp>
        <p:sp>
          <p:nvSpPr>
            <p:cNvPr id="5" name="TextBox 4">
              <a:extLst>
                <a:ext uri="{FF2B5EF4-FFF2-40B4-BE49-F238E27FC236}">
                  <a16:creationId xmlns:a16="http://schemas.microsoft.com/office/drawing/2014/main" id="{F0B602D7-EFC3-F73A-1464-DABCB484A8A7}"/>
                </a:ext>
              </a:extLst>
            </p:cNvPr>
            <p:cNvSpPr txBox="1"/>
            <p:nvPr/>
          </p:nvSpPr>
          <p:spPr>
            <a:xfrm>
              <a:off x="2744755" y="5393353"/>
              <a:ext cx="616676" cy="1200329"/>
            </a:xfrm>
            <a:prstGeom prst="rect">
              <a:avLst/>
            </a:prstGeom>
            <a:noFill/>
          </p:spPr>
          <p:txBody>
            <a:bodyPr wrap="square" rtlCol="0">
              <a:spAutoFit/>
            </a:bodyPr>
            <a:lstStyle/>
            <a:p>
              <a:r>
                <a:rPr lang="en-IN" sz="7200" dirty="0"/>
                <a:t>“</a:t>
              </a:r>
            </a:p>
          </p:txBody>
        </p:sp>
        <p:sp>
          <p:nvSpPr>
            <p:cNvPr id="7" name="TextBox 6">
              <a:extLst>
                <a:ext uri="{FF2B5EF4-FFF2-40B4-BE49-F238E27FC236}">
                  <a16:creationId xmlns:a16="http://schemas.microsoft.com/office/drawing/2014/main" id="{4993DAEB-FDA7-D7B1-2CD5-0D213869F74E}"/>
                </a:ext>
              </a:extLst>
            </p:cNvPr>
            <p:cNvSpPr txBox="1"/>
            <p:nvPr/>
          </p:nvSpPr>
          <p:spPr>
            <a:xfrm>
              <a:off x="8308911" y="5645283"/>
              <a:ext cx="616676" cy="1200329"/>
            </a:xfrm>
            <a:prstGeom prst="rect">
              <a:avLst/>
            </a:prstGeom>
            <a:noFill/>
          </p:spPr>
          <p:txBody>
            <a:bodyPr wrap="square" rtlCol="0">
              <a:spAutoFit/>
            </a:bodyPr>
            <a:lstStyle/>
            <a:p>
              <a:r>
                <a:rPr lang="en-IN" sz="7200" dirty="0"/>
                <a:t>”</a:t>
              </a:r>
            </a:p>
          </p:txBody>
        </p:sp>
      </p:grpSp>
    </p:spTree>
    <p:extLst>
      <p:ext uri="{BB962C8B-B14F-4D97-AF65-F5344CB8AC3E}">
        <p14:creationId xmlns:p14="http://schemas.microsoft.com/office/powerpoint/2010/main" val="2219426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D5581-15AF-BB75-D146-066AC374D334}"/>
              </a:ext>
            </a:extLst>
          </p:cNvPr>
          <p:cNvSpPr>
            <a:spLocks noGrp="1"/>
          </p:cNvSpPr>
          <p:nvPr>
            <p:ph type="title"/>
          </p:nvPr>
        </p:nvSpPr>
        <p:spPr/>
        <p:txBody>
          <a:bodyPr>
            <a:normAutofit/>
          </a:bodyPr>
          <a:lstStyle/>
          <a:p>
            <a:r>
              <a:rPr lang="en-US" sz="4800" b="1" dirty="0">
                <a:effectLst>
                  <a:outerShdw blurRad="38100" dist="38100" dir="2700000" algn="tl">
                    <a:srgbClr val="000000">
                      <a:alpha val="43137"/>
                    </a:srgbClr>
                  </a:outerShdw>
                </a:effectLst>
              </a:rPr>
              <a:t>Task Identification</a:t>
            </a:r>
          </a:p>
        </p:txBody>
      </p:sp>
      <p:sp>
        <p:nvSpPr>
          <p:cNvPr id="4" name="Content Placeholder 2">
            <a:extLst>
              <a:ext uri="{FF2B5EF4-FFF2-40B4-BE49-F238E27FC236}">
                <a16:creationId xmlns:a16="http://schemas.microsoft.com/office/drawing/2014/main" id="{D88E447C-251F-8C59-E94E-8CD58DACBD19}"/>
              </a:ext>
            </a:extLst>
          </p:cNvPr>
          <p:cNvSpPr>
            <a:spLocks noGrp="1"/>
          </p:cNvSpPr>
          <p:nvPr>
            <p:ph idx="1"/>
          </p:nvPr>
        </p:nvSpPr>
        <p:spPr>
          <a:xfrm>
            <a:off x="680321" y="2336873"/>
            <a:ext cx="9613861" cy="3599316"/>
          </a:xfrm>
        </p:spPr>
        <p:txBody>
          <a:bodyPr vert="horz" lIns="91440" tIns="45720" rIns="91440" bIns="45720" rtlCol="0" anchor="t">
            <a:normAutofit/>
          </a:bodyPr>
          <a:lstStyle/>
          <a:p>
            <a:pPr>
              <a:buClr>
                <a:srgbClr val="C00000"/>
              </a:buClr>
            </a:pPr>
            <a:endParaRPr lang="en-US" dirty="0"/>
          </a:p>
          <a:p>
            <a:pPr marL="0" indent="0">
              <a:buNone/>
            </a:pPr>
            <a:endParaRPr lang="en-US" dirty="0"/>
          </a:p>
        </p:txBody>
      </p:sp>
      <p:sp>
        <p:nvSpPr>
          <p:cNvPr id="5" name="TextBox 4">
            <a:extLst>
              <a:ext uri="{FF2B5EF4-FFF2-40B4-BE49-F238E27FC236}">
                <a16:creationId xmlns:a16="http://schemas.microsoft.com/office/drawing/2014/main" id="{53CD193B-68F6-10CE-EC02-F4B73F50C4E0}"/>
              </a:ext>
            </a:extLst>
          </p:cNvPr>
          <p:cNvSpPr txBox="1"/>
          <p:nvPr/>
        </p:nvSpPr>
        <p:spPr>
          <a:xfrm>
            <a:off x="753448" y="2206031"/>
            <a:ext cx="10461948" cy="1569660"/>
          </a:xfrm>
          <a:prstGeom prst="rect">
            <a:avLst/>
          </a:prstGeom>
          <a:noFill/>
        </p:spPr>
        <p:txBody>
          <a:bodyPr wrap="square">
            <a:spAutoFit/>
          </a:bodyPr>
          <a:lstStyle/>
          <a:p>
            <a:pPr algn="just">
              <a:buClr>
                <a:srgbClr val="C00000"/>
              </a:buClr>
            </a:pPr>
            <a:r>
              <a:rPr lang="en-IN" sz="2400" dirty="0"/>
              <a:t>Real-time Blood management system is a way to facilitate a person by providing them a way to make the arrangement of the needed blood type required. This is a website which provide an interface to the </a:t>
            </a:r>
            <a:r>
              <a:rPr lang="en-IN" sz="2400"/>
              <a:t>user through </a:t>
            </a:r>
            <a:r>
              <a:rPr lang="en-IN" sz="2400" dirty="0"/>
              <a:t>which they can do the </a:t>
            </a:r>
          </a:p>
        </p:txBody>
      </p:sp>
    </p:spTree>
    <p:extLst>
      <p:ext uri="{BB962C8B-B14F-4D97-AF65-F5344CB8AC3E}">
        <p14:creationId xmlns:p14="http://schemas.microsoft.com/office/powerpoint/2010/main" val="2893016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3CEE4-0503-4C23-90BF-7FD071B3E92F}"/>
              </a:ext>
            </a:extLst>
          </p:cNvPr>
          <p:cNvSpPr>
            <a:spLocks noGrp="1"/>
          </p:cNvSpPr>
          <p:nvPr>
            <p:ph type="title"/>
          </p:nvPr>
        </p:nvSpPr>
        <p:spPr/>
        <p:txBody>
          <a:bodyPr>
            <a:normAutofit/>
          </a:bodyPr>
          <a:lstStyle/>
          <a:p>
            <a:r>
              <a:rPr lang="en-IN" sz="4800" b="1" dirty="0">
                <a:effectLst>
                  <a:outerShdw blurRad="38100" dist="38100" dir="2700000" algn="tl">
                    <a:srgbClr val="000000">
                      <a:alpha val="43137"/>
                    </a:srgbClr>
                  </a:outerShdw>
                </a:effectLst>
              </a:rPr>
              <a:t>Project Overview</a:t>
            </a:r>
          </a:p>
        </p:txBody>
      </p:sp>
      <p:sp>
        <p:nvSpPr>
          <p:cNvPr id="3" name="Content Placeholder 2">
            <a:extLst>
              <a:ext uri="{FF2B5EF4-FFF2-40B4-BE49-F238E27FC236}">
                <a16:creationId xmlns:a16="http://schemas.microsoft.com/office/drawing/2014/main" id="{C4953A13-2AF6-42D8-99DF-A022E6D2B97B}"/>
              </a:ext>
            </a:extLst>
          </p:cNvPr>
          <p:cNvSpPr>
            <a:spLocks noGrp="1"/>
          </p:cNvSpPr>
          <p:nvPr>
            <p:ph idx="1"/>
          </p:nvPr>
        </p:nvSpPr>
        <p:spPr>
          <a:xfrm>
            <a:off x="680321" y="2336873"/>
            <a:ext cx="9613861" cy="3979260"/>
          </a:xfrm>
        </p:spPr>
        <p:txBody>
          <a:bodyPr vert="horz" lIns="91440" tIns="45720" rIns="91440" bIns="45720" rtlCol="0" anchor="t">
            <a:normAutofit/>
          </a:bodyPr>
          <a:lstStyle/>
          <a:p>
            <a:pPr algn="just">
              <a:buClr>
                <a:srgbClr val="C00000"/>
              </a:buClr>
            </a:pPr>
            <a:r>
              <a:rPr lang="en-US" dirty="0"/>
              <a:t>The title of this project is “Real Time blood management system”. In this we are providing a way to the person to become a donor or to be recipient by using our website and finding their need in a very easy way.</a:t>
            </a:r>
          </a:p>
          <a:p>
            <a:pPr algn="just">
              <a:buClr>
                <a:srgbClr val="C00000"/>
              </a:buClr>
            </a:pPr>
            <a:r>
              <a:rPr lang="en-US" dirty="0"/>
              <a:t>We have database of people who urgently wants a blood transfer or transfusion as per required blood group and provide them the details of their required type near them so they can save their time in fatal situation. Also, provide same for donor who wants to donate their blood for needy one. It contains the database of blood bank and hospitals with all necessary requirements for blood donation</a:t>
            </a:r>
            <a:endParaRPr lang="en-IN" dirty="0"/>
          </a:p>
        </p:txBody>
      </p:sp>
    </p:spTree>
    <p:extLst>
      <p:ext uri="{BB962C8B-B14F-4D97-AF65-F5344CB8AC3E}">
        <p14:creationId xmlns:p14="http://schemas.microsoft.com/office/powerpoint/2010/main" val="2772987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54014-8F30-4CCB-B583-26468CB4DA95}"/>
              </a:ext>
            </a:extLst>
          </p:cNvPr>
          <p:cNvSpPr>
            <a:spLocks noGrp="1"/>
          </p:cNvSpPr>
          <p:nvPr>
            <p:ph type="title"/>
          </p:nvPr>
        </p:nvSpPr>
        <p:spPr/>
        <p:txBody>
          <a:bodyPr>
            <a:normAutofit/>
          </a:bodyPr>
          <a:lstStyle/>
          <a:p>
            <a:r>
              <a:rPr lang="en-IN" sz="4800" b="1" dirty="0">
                <a:effectLst>
                  <a:outerShdw blurRad="38100" dist="38100" dir="2700000" algn="tl">
                    <a:srgbClr val="000000">
                      <a:alpha val="43137"/>
                    </a:srgbClr>
                  </a:outerShdw>
                </a:effectLst>
              </a:rPr>
              <a:t>Results</a:t>
            </a:r>
          </a:p>
        </p:txBody>
      </p:sp>
      <p:sp>
        <p:nvSpPr>
          <p:cNvPr id="3" name="Content Placeholder 2">
            <a:extLst>
              <a:ext uri="{FF2B5EF4-FFF2-40B4-BE49-F238E27FC236}">
                <a16:creationId xmlns:a16="http://schemas.microsoft.com/office/drawing/2014/main" id="{D13CA2A9-A9A9-40E4-916E-4FC917206C9B}"/>
              </a:ext>
            </a:extLst>
          </p:cNvPr>
          <p:cNvSpPr>
            <a:spLocks noGrp="1"/>
          </p:cNvSpPr>
          <p:nvPr>
            <p:ph idx="1"/>
          </p:nvPr>
        </p:nvSpPr>
        <p:spPr/>
        <p:txBody>
          <a:bodyPr/>
          <a:lstStyle/>
          <a:p>
            <a:pPr algn="just">
              <a:buClr>
                <a:srgbClr val="C00000"/>
              </a:buClr>
            </a:pPr>
            <a:r>
              <a:rPr lang="en-IN" dirty="0"/>
              <a:t>A fully developed website, which provide a easier method to find a blood donor nearby location.</a:t>
            </a:r>
          </a:p>
          <a:p>
            <a:pPr algn="just">
              <a:buClr>
                <a:srgbClr val="C00000"/>
              </a:buClr>
            </a:pPr>
            <a:r>
              <a:rPr lang="en-IN" dirty="0"/>
              <a:t>It will help a person if they wants a active donor who can donate a blood for a good purpose.</a:t>
            </a:r>
          </a:p>
        </p:txBody>
      </p:sp>
    </p:spTree>
    <p:extLst>
      <p:ext uri="{BB962C8B-B14F-4D97-AF65-F5344CB8AC3E}">
        <p14:creationId xmlns:p14="http://schemas.microsoft.com/office/powerpoint/2010/main" val="3245945710"/>
      </p:ext>
    </p:extLst>
  </p:cSld>
  <p:clrMapOvr>
    <a:masterClrMapping/>
  </p:clrMapOvr>
</p:sld>
</file>

<file path=ppt/theme/theme1.xml><?xml version="1.0" encoding="utf-8"?>
<a:theme xmlns:a="http://schemas.openxmlformats.org/drawingml/2006/main" name="Berlin">
  <a:themeElements>
    <a:clrScheme name="Custom 6">
      <a:dk1>
        <a:sysClr val="windowText" lastClr="000000"/>
      </a:dk1>
      <a:lt1>
        <a:sysClr val="window" lastClr="FFFFFF"/>
      </a:lt1>
      <a:dk2>
        <a:srgbClr val="831319"/>
      </a:dk2>
      <a:lt2>
        <a:srgbClr val="E7E6E6"/>
      </a:lt2>
      <a:accent1>
        <a:srgbClr val="C41D25"/>
      </a:accent1>
      <a:accent2>
        <a:srgbClr val="60DE72"/>
      </a:accent2>
      <a:accent3>
        <a:srgbClr val="DDCC64"/>
      </a:accent3>
      <a:accent4>
        <a:srgbClr val="F49D50"/>
      </a:accent4>
      <a:accent5>
        <a:srgbClr val="E44951"/>
      </a:accent5>
      <a:accent6>
        <a:srgbClr val="D666F9"/>
      </a:accent6>
      <a:hlink>
        <a:srgbClr val="E44951"/>
      </a:hlink>
      <a:folHlink>
        <a:srgbClr val="C41D25"/>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541</TotalTime>
  <Words>553</Words>
  <Application>Microsoft Office PowerPoint</Application>
  <PresentationFormat>Widescreen</PresentationFormat>
  <Paragraphs>44</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Alako-Bold</vt:lpstr>
      <vt:lpstr>Arial</vt:lpstr>
      <vt:lpstr>Calibri</vt:lpstr>
      <vt:lpstr>Trebuchet MS</vt:lpstr>
      <vt:lpstr>Wingdings</vt:lpstr>
      <vt:lpstr>Berlin</vt:lpstr>
      <vt:lpstr>Realtime Blood Management System</vt:lpstr>
      <vt:lpstr>Team Members</vt:lpstr>
      <vt:lpstr>Client Identification &amp; Recognition of Need</vt:lpstr>
      <vt:lpstr>Problem Identification</vt:lpstr>
      <vt:lpstr>Recognition &amp; Knowledge of relevant contemporary issues</vt:lpstr>
      <vt:lpstr>Project Scope</vt:lpstr>
      <vt:lpstr>Task Identification</vt:lpstr>
      <vt:lpstr>Project Overview</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 Game</dc:title>
  <dc:creator>Anoop Kumar</dc:creator>
  <cp:lastModifiedBy>Anoop Kumar</cp:lastModifiedBy>
  <cp:revision>63</cp:revision>
  <dcterms:created xsi:type="dcterms:W3CDTF">2022-03-17T04:59:18Z</dcterms:created>
  <dcterms:modified xsi:type="dcterms:W3CDTF">2023-03-10T06:17:14Z</dcterms:modified>
</cp:coreProperties>
</file>