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78" r:id="rId3"/>
    <p:sldId id="268" r:id="rId4"/>
    <p:sldId id="280" r:id="rId5"/>
    <p:sldId id="295" r:id="rId6"/>
    <p:sldId id="281" r:id="rId7"/>
    <p:sldId id="282" r:id="rId8"/>
    <p:sldId id="283" r:id="rId9"/>
    <p:sldId id="285" r:id="rId10"/>
    <p:sldId id="286" r:id="rId11"/>
    <p:sldId id="294" r:id="rId12"/>
    <p:sldId id="289" r:id="rId13"/>
    <p:sldId id="287" r:id="rId14"/>
    <p:sldId id="261" r:id="rId15"/>
    <p:sldId id="257" r:id="rId16"/>
    <p:sldId id="259" r:id="rId17"/>
    <p:sldId id="260" r:id="rId18"/>
    <p:sldId id="262" r:id="rId19"/>
    <p:sldId id="263" r:id="rId20"/>
    <p:sldId id="264" r:id="rId21"/>
    <p:sldId id="290" r:id="rId22"/>
    <p:sldId id="291" r:id="rId23"/>
    <p:sldId id="292" r:id="rId24"/>
    <p:sldId id="293" r:id="rId25"/>
    <p:sldId id="28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22"/>
    <p:restoredTop sz="93553"/>
  </p:normalViewPr>
  <p:slideViewPr>
    <p:cSldViewPr snapToGrid="0" snapToObjects="1">
      <p:cViewPr>
        <p:scale>
          <a:sx n="100" d="100"/>
          <a:sy n="100" d="100"/>
        </p:scale>
        <p:origin x="56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1BF1E-DE95-DA48-886F-F7FCA208D9FD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922E-BA2F-C243-B89E-0D0CC2DC51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814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922E-BA2F-C243-B89E-0D0CC2DC518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69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9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1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4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94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32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41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1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8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21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4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2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6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2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9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1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.com/55hanam/n/n555bc3111c4d?creator_urlname=55hanam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FF3E05-F74F-45F6-AED1-EFD10C57F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44" r="1" b="1"/>
          <a:stretch/>
        </p:blipFill>
        <p:spPr>
          <a:xfrm>
            <a:off x="20" y="127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 flipH="1">
            <a:off x="7737531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DEAB00-8A3D-5C4B-BC88-9255CE32E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4543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400"/>
              <a:t>進捗報告</a:t>
            </a:r>
            <a:br>
              <a:rPr kumimoji="1" lang="en-US" altLang="ja-JP" sz="4400" dirty="0"/>
            </a:br>
            <a:r>
              <a:rPr kumimoji="1" lang="en-US" altLang="ja-JP" sz="4400" dirty="0"/>
              <a:t>12</a:t>
            </a:r>
            <a:r>
              <a:rPr kumimoji="1" lang="ja-JP" altLang="en-US" sz="4400"/>
              <a:t>月</a:t>
            </a:r>
            <a:r>
              <a:rPr kumimoji="1" lang="en-US" altLang="ja-JP" sz="4400" dirty="0"/>
              <a:t>19</a:t>
            </a:r>
            <a:r>
              <a:rPr kumimoji="1" lang="ja-JP" altLang="en-US" sz="4400"/>
              <a:t>日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2D39EC-95D6-0149-A1F0-12B180EB1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4543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1800" dirty="0">
                <a:solidFill>
                  <a:srgbClr val="A48558"/>
                </a:solidFill>
              </a:rPr>
              <a:t>VR</a:t>
            </a:r>
            <a:r>
              <a:rPr kumimoji="1" lang="ja-JP" altLang="en-US" sz="1800">
                <a:solidFill>
                  <a:srgbClr val="A48558"/>
                </a:solidFill>
              </a:rPr>
              <a:t>トレーニング班　</a:t>
            </a:r>
            <a:r>
              <a:rPr kumimoji="1" lang="en-US" altLang="ja-JP" sz="1800" dirty="0">
                <a:solidFill>
                  <a:srgbClr val="A48558"/>
                </a:solidFill>
              </a:rPr>
              <a:t>B3</a:t>
            </a:r>
            <a:r>
              <a:rPr kumimoji="1" lang="ja-JP" altLang="en-US" sz="1800">
                <a:solidFill>
                  <a:srgbClr val="A48558"/>
                </a:solidFill>
              </a:rPr>
              <a:t> 石田　豊</a:t>
            </a:r>
          </a:p>
        </p:txBody>
      </p:sp>
    </p:spTree>
    <p:extLst>
      <p:ext uri="{BB962C8B-B14F-4D97-AF65-F5344CB8AC3E}">
        <p14:creationId xmlns:p14="http://schemas.microsoft.com/office/powerpoint/2010/main" val="219105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1E261-7BC7-0A4E-A190-E16C3596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前回の進捗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10EBA3-060F-4446-8BA1-16DCFD8B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sz="3200" b="1"/>
              <a:t>自己紹介データを</a:t>
            </a:r>
            <a:r>
              <a:rPr kumimoji="1" lang="en-US" altLang="ja-JP" sz="3200" b="1" dirty="0" err="1"/>
              <a:t>arff</a:t>
            </a:r>
            <a:r>
              <a:rPr kumimoji="1" lang="ja-JP" altLang="en-US" sz="3200" b="1"/>
              <a:t>ファイル変換</a:t>
            </a:r>
            <a:endParaRPr kumimoji="1" lang="en-US" altLang="ja-JP" sz="3200" b="1" dirty="0"/>
          </a:p>
          <a:p>
            <a:pPr marL="0" indent="0">
              <a:buNone/>
            </a:pPr>
            <a:r>
              <a:rPr lang="en-US" altLang="ja-JP" dirty="0"/>
              <a:t>&gt;</a:t>
            </a:r>
            <a:r>
              <a:rPr lang="ja-JP" altLang="en-US" sz="2400"/>
              <a:t>データの音響特徴量は取得。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&gt;attribute</a:t>
            </a:r>
            <a:r>
              <a:rPr lang="ja-JP" altLang="en-US" sz="2400"/>
              <a:t>が</a:t>
            </a:r>
            <a:r>
              <a:rPr lang="en-US" altLang="ja-JP" sz="2400" dirty="0"/>
              <a:t>1000</a:t>
            </a:r>
            <a:r>
              <a:rPr lang="ja-JP" altLang="en-US" sz="2400"/>
              <a:t>項目を超えていてどれを使うか混乱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&gt;</a:t>
            </a:r>
            <a:r>
              <a:rPr kumimoji="1" lang="en-US" altLang="ja-JP" sz="2400" dirty="0" err="1"/>
              <a:t>openSMI</a:t>
            </a:r>
            <a:r>
              <a:rPr lang="en-US" altLang="ja-JP" sz="2400" dirty="0" err="1"/>
              <a:t>LE</a:t>
            </a:r>
            <a:r>
              <a:rPr lang="ja-JP" altLang="en-US" sz="2400"/>
              <a:t>にて項目を絞る必要がある。</a:t>
            </a:r>
            <a:endParaRPr kumimoji="1" lang="en-US" altLang="ja-JP" sz="2400" dirty="0"/>
          </a:p>
          <a:p>
            <a:endParaRPr lang="en-US" altLang="ja-JP" dirty="0"/>
          </a:p>
          <a:p>
            <a:r>
              <a:rPr kumimoji="1" lang="en-US" altLang="ja-JP" sz="3200" b="1" dirty="0" err="1"/>
              <a:t>weka</a:t>
            </a:r>
            <a:r>
              <a:rPr kumimoji="1" lang="ja-JP" altLang="en-US" sz="3200" b="1"/>
              <a:t>での機械学習を勉強</a:t>
            </a:r>
            <a:endParaRPr kumimoji="1" lang="en-US" altLang="ja-JP" sz="3200" b="1" dirty="0"/>
          </a:p>
          <a:p>
            <a:pPr marL="0" indent="0">
              <a:buNone/>
            </a:pPr>
            <a:r>
              <a:rPr lang="en-US" altLang="ja-JP" dirty="0"/>
              <a:t>&gt;</a:t>
            </a:r>
            <a:r>
              <a:rPr lang="en-US" altLang="ja-JP" sz="2400" dirty="0"/>
              <a:t>Unity</a:t>
            </a:r>
            <a:r>
              <a:rPr lang="ja-JP" altLang="en-US" sz="2400"/>
              <a:t>とは違いネットの情報では不十分なので体系的に学ぶ必要あり、もっと便利な方法があればすぐに乗り換えしたい</a:t>
            </a:r>
            <a:endParaRPr lang="en-US" altLang="ja-JP" sz="2400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93DA80-5321-314A-916E-047D65D54149}"/>
              </a:ext>
            </a:extLst>
          </p:cNvPr>
          <p:cNvSpPr txBox="1"/>
          <p:nvPr/>
        </p:nvSpPr>
        <p:spPr>
          <a:xfrm>
            <a:off x="11544300" y="62865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37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D98EE-79FD-9344-8AFA-6A1D6C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D881B-9881-3543-85AC-98B38FEC6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データ分析方法の決定　：　回帰モデルの作成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問題点の洗い出し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40CA14-44DA-A94D-93AC-00CA7E25767B}"/>
              </a:ext>
            </a:extLst>
          </p:cNvPr>
          <p:cNvSpPr txBox="1"/>
          <p:nvPr/>
        </p:nvSpPr>
        <p:spPr>
          <a:xfrm>
            <a:off x="11506200" y="6362700"/>
            <a:ext cx="46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 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8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175246-E547-B045-9C89-190C4088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回帰モデルを作る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5B89A0-BED6-F045-8C01-733726FE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どの変数が印象評定結果に関与しているか、項目を絞れる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先行研究では</a:t>
            </a:r>
            <a:r>
              <a:rPr kumimoji="1" lang="en-US" altLang="ja-JP" dirty="0"/>
              <a:t>Voice Pitch (F0)</a:t>
            </a:r>
            <a:r>
              <a:rPr kumimoji="1" lang="ja-JP" altLang="en-US"/>
              <a:t>が魅力と関係があったがどうだったのか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54F1A7-E963-174D-9AF9-C5E23267E221}"/>
              </a:ext>
            </a:extLst>
          </p:cNvPr>
          <p:cNvSpPr txBox="1"/>
          <p:nvPr/>
        </p:nvSpPr>
        <p:spPr>
          <a:xfrm>
            <a:off x="11569700" y="6286500"/>
            <a:ext cx="39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34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91659-D24E-D94F-81CA-48B9F083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2A3E38-E9EC-8D48-9BA7-A7AC5B04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marL="36900" indent="0">
              <a:buNone/>
            </a:pP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898A7C-AA21-7849-95CF-BB501788EBC8}"/>
              </a:ext>
            </a:extLst>
          </p:cNvPr>
          <p:cNvSpPr/>
          <p:nvPr/>
        </p:nvSpPr>
        <p:spPr>
          <a:xfrm>
            <a:off x="3602253" y="3428996"/>
            <a:ext cx="1769166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openSMILE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6E5760-E48D-D448-8315-9E147DF2D8F0}"/>
              </a:ext>
            </a:extLst>
          </p:cNvPr>
          <p:cNvSpPr/>
          <p:nvPr/>
        </p:nvSpPr>
        <p:spPr>
          <a:xfrm>
            <a:off x="6172583" y="3428995"/>
            <a:ext cx="17691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weka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B30C3B0-07AA-1C44-912C-1183C6F1CAF9}"/>
              </a:ext>
            </a:extLst>
          </p:cNvPr>
          <p:cNvSpPr/>
          <p:nvPr/>
        </p:nvSpPr>
        <p:spPr>
          <a:xfrm>
            <a:off x="838200" y="3429000"/>
            <a:ext cx="17691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音声データ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B15E18C-BB28-4941-87CA-3187A97F4B55}"/>
              </a:ext>
            </a:extLst>
          </p:cNvPr>
          <p:cNvSpPr/>
          <p:nvPr/>
        </p:nvSpPr>
        <p:spPr>
          <a:xfrm>
            <a:off x="8977967" y="3428995"/>
            <a:ext cx="17691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結果</a:t>
            </a:r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754C4C4-099C-3D46-8313-93829A4DA88C}"/>
              </a:ext>
            </a:extLst>
          </p:cNvPr>
          <p:cNvCxnSpPr>
            <a:cxnSpLocks/>
          </p:cNvCxnSpPr>
          <p:nvPr/>
        </p:nvCxnSpPr>
        <p:spPr>
          <a:xfrm>
            <a:off x="2783551" y="4091776"/>
            <a:ext cx="733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69FDF23-AA77-0E45-AED5-8F07E5F2675A}"/>
              </a:ext>
            </a:extLst>
          </p:cNvPr>
          <p:cNvCxnSpPr/>
          <p:nvPr/>
        </p:nvCxnSpPr>
        <p:spPr>
          <a:xfrm flipV="1">
            <a:off x="5448000" y="4068754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A5AC10E-3021-D247-B4E8-93C7D0EA8D5A}"/>
              </a:ext>
            </a:extLst>
          </p:cNvPr>
          <p:cNvCxnSpPr/>
          <p:nvPr/>
        </p:nvCxnSpPr>
        <p:spPr>
          <a:xfrm flipV="1">
            <a:off x="8027504" y="4068754"/>
            <a:ext cx="6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AF3C95-D936-1142-90DE-291F901E124D}"/>
              </a:ext>
            </a:extLst>
          </p:cNvPr>
          <p:cNvSpPr txBox="1"/>
          <p:nvPr/>
        </p:nvSpPr>
        <p:spPr>
          <a:xfrm>
            <a:off x="10747133" y="6043613"/>
            <a:ext cx="60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12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041D63-46E8-5E46-AE6C-B64B09188E58}"/>
              </a:ext>
            </a:extLst>
          </p:cNvPr>
          <p:cNvSpPr txBox="1"/>
          <p:nvPr/>
        </p:nvSpPr>
        <p:spPr>
          <a:xfrm>
            <a:off x="3686342" y="277022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385</a:t>
            </a:r>
            <a:r>
              <a:rPr kumimoji="1" lang="ja-JP" altLang="en-US"/>
              <a:t>特徴量抽出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77AB2A-221A-4449-A3F9-D74F2940DA31}"/>
              </a:ext>
            </a:extLst>
          </p:cNvPr>
          <p:cNvSpPr txBox="1"/>
          <p:nvPr/>
        </p:nvSpPr>
        <p:spPr>
          <a:xfrm>
            <a:off x="6020183" y="2784543"/>
            <a:ext cx="231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項目ごとに　回帰分析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C45FA3B-7508-D849-8318-7EA41A156B30}"/>
              </a:ext>
            </a:extLst>
          </p:cNvPr>
          <p:cNvSpPr txBox="1"/>
          <p:nvPr/>
        </p:nvSpPr>
        <p:spPr>
          <a:xfrm>
            <a:off x="913795" y="1891784"/>
            <a:ext cx="830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openSMILE</a:t>
            </a:r>
            <a:r>
              <a:rPr lang="ja-JP" altLang="en-US"/>
              <a:t>では</a:t>
            </a:r>
            <a:r>
              <a:rPr lang="en-US" altLang="ja-JP" dirty="0"/>
              <a:t>config</a:t>
            </a:r>
            <a:r>
              <a:rPr lang="ja-JP" altLang="en-US"/>
              <a:t>ファイル</a:t>
            </a:r>
            <a:r>
              <a:rPr lang="en-US" altLang="ja-JP" dirty="0"/>
              <a:t>IS09</a:t>
            </a:r>
            <a:r>
              <a:rPr lang="ja-JP" altLang="en-US"/>
              <a:t>を使用し</a:t>
            </a:r>
            <a:r>
              <a:rPr lang="en-US" altLang="ja-JP" dirty="0"/>
              <a:t>,385</a:t>
            </a:r>
            <a:r>
              <a:rPr lang="ja-JP" altLang="en-US"/>
              <a:t>項目絞り出したのち</a:t>
            </a:r>
            <a:r>
              <a:rPr lang="en-US" altLang="ja-JP" dirty="0"/>
              <a:t>,</a:t>
            </a:r>
            <a:r>
              <a:rPr lang="ja-JP" altLang="en-US"/>
              <a:t> </a:t>
            </a:r>
            <a:r>
              <a:rPr lang="en-US" altLang="ja-JP" dirty="0" err="1"/>
              <a:t>weka</a:t>
            </a:r>
            <a:r>
              <a:rPr lang="ja-JP" altLang="en-US"/>
              <a:t>で回帰分析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8219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A6A38-3A1D-4C4D-8D9E-87D7E8A1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09850"/>
            <a:ext cx="10353762" cy="1257300"/>
          </a:xfrm>
        </p:spPr>
        <p:txBody>
          <a:bodyPr/>
          <a:lstStyle/>
          <a:p>
            <a:r>
              <a:rPr kumimoji="1" lang="ja-JP" altLang="en-US"/>
              <a:t>回帰分析結果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31D56B-8F9E-0640-93CF-F1F838B19171}"/>
              </a:ext>
            </a:extLst>
          </p:cNvPr>
          <p:cNvSpPr txBox="1"/>
          <p:nvPr/>
        </p:nvSpPr>
        <p:spPr>
          <a:xfrm>
            <a:off x="11709400" y="6146800"/>
            <a:ext cx="40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68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652EAB-0AAA-9743-9915-0CCB7E4A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pcm_fftMag_mfcc_sma</a:t>
            </a:r>
            <a:endParaRPr kumimoji="1" lang="ja-JP" altLang="en-US"/>
          </a:p>
        </p:txBody>
      </p:sp>
      <p:pic>
        <p:nvPicPr>
          <p:cNvPr id="6" name="コンテンツ プレースホルダー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EB809E13-668E-204D-A6A4-BD1577989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471" y="3124200"/>
            <a:ext cx="8029057" cy="2857791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5326E8-1D2E-2440-87FD-1A6C84C366DC}"/>
              </a:ext>
            </a:extLst>
          </p:cNvPr>
          <p:cNvSpPr txBox="1"/>
          <p:nvPr/>
        </p:nvSpPr>
        <p:spPr>
          <a:xfrm>
            <a:off x="2724150" y="1682234"/>
            <a:ext cx="518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Class = </a:t>
            </a:r>
            <a:r>
              <a:rPr lang="en-US" altLang="ja-JP" dirty="0" err="1"/>
              <a:t>pcm_fftMag_mfcc_sma</a:t>
            </a:r>
            <a:r>
              <a:rPr lang="ja-JP" altLang="en-US"/>
              <a:t>もろもろ　＋ </a:t>
            </a:r>
            <a:r>
              <a:rPr lang="en-US" altLang="ja-JP" dirty="0"/>
              <a:t>3.3913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F4B9FE-F6DB-C64B-9675-AE5B4D722F41}"/>
              </a:ext>
            </a:extLst>
          </p:cNvPr>
          <p:cNvSpPr txBox="1"/>
          <p:nvPr/>
        </p:nvSpPr>
        <p:spPr>
          <a:xfrm>
            <a:off x="3726062" y="2347436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Range</a:t>
            </a:r>
            <a:r>
              <a:rPr kumimoji="1" lang="ja-JP" altLang="en-US"/>
              <a:t>の寄与率が高い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F1418D-DA7E-D146-A983-151D855BE8B2}"/>
              </a:ext>
            </a:extLst>
          </p:cNvPr>
          <p:cNvSpPr txBox="1"/>
          <p:nvPr/>
        </p:nvSpPr>
        <p:spPr>
          <a:xfrm>
            <a:off x="7962900" y="31750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パワースペクトル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3B37E4-A0D4-384B-8505-5AB32F0E26B7}"/>
              </a:ext>
            </a:extLst>
          </p:cNvPr>
          <p:cNvSpPr txBox="1"/>
          <p:nvPr/>
        </p:nvSpPr>
        <p:spPr>
          <a:xfrm>
            <a:off x="11557000" y="6350000"/>
            <a:ext cx="39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01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A4D0F1-9239-6E4E-A76D-8C783A3B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pcm_RMSenergy_sma</a:t>
            </a:r>
            <a:endParaRPr kumimoji="1" lang="ja-JP" altLang="en-US"/>
          </a:p>
        </p:txBody>
      </p:sp>
      <p:pic>
        <p:nvPicPr>
          <p:cNvPr id="5" name="コンテンツ プレースホルダー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C620C4F-F529-174D-91F6-CB9877D97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082" y="1866900"/>
            <a:ext cx="8045187" cy="47625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A98AE9-C608-2F4B-B77B-026800A45DAC}"/>
              </a:ext>
            </a:extLst>
          </p:cNvPr>
          <p:cNvSpPr txBox="1"/>
          <p:nvPr/>
        </p:nvSpPr>
        <p:spPr>
          <a:xfrm>
            <a:off x="7048500" y="424934"/>
            <a:ext cx="292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パワーの標準偏差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AB9D61-42E8-2740-B2E6-D6779E63FDDB}"/>
              </a:ext>
            </a:extLst>
          </p:cNvPr>
          <p:cNvSpPr txBox="1"/>
          <p:nvPr/>
        </p:nvSpPr>
        <p:spPr>
          <a:xfrm>
            <a:off x="11607800" y="6444734"/>
            <a:ext cx="41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56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ED3C0-2CB7-9A40-9CAD-C85AC9AA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F0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D0F19C6-D322-5A4C-A954-D3F1245E4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6050" y="2076450"/>
            <a:ext cx="7010400" cy="45720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7704F9-BE8D-C743-877C-A42BCEE75B53}"/>
              </a:ext>
            </a:extLst>
          </p:cNvPr>
          <p:cNvSpPr txBox="1"/>
          <p:nvPr/>
        </p:nvSpPr>
        <p:spPr>
          <a:xfrm>
            <a:off x="11595100" y="6463784"/>
            <a:ext cx="40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586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D5F6B-73FB-7441-A976-3E74165C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Pcm_zcr_sma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9AA330B-1D53-774E-94CE-192B7A120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850" y="2076450"/>
            <a:ext cx="6781799" cy="455295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3CB914-5C6C-5045-A496-182288A86532}"/>
              </a:ext>
            </a:extLst>
          </p:cNvPr>
          <p:cNvSpPr txBox="1"/>
          <p:nvPr/>
        </p:nvSpPr>
        <p:spPr>
          <a:xfrm>
            <a:off x="8331200" y="355600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波形のゼロ交差率</a:t>
            </a:r>
            <a:r>
              <a:rPr lang="en-US" altLang="ja-JP" dirty="0"/>
              <a:t>,</a:t>
            </a:r>
            <a:r>
              <a:rPr lang="ja-JP" altLang="en-US"/>
              <a:t>振動数</a:t>
            </a:r>
            <a:r>
              <a:rPr lang="en-US" altLang="ja-JP" dirty="0"/>
              <a:t>?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DB4392-DD56-F243-A979-DACBA5FC4A23}"/>
              </a:ext>
            </a:extLst>
          </p:cNvPr>
          <p:cNvSpPr txBox="1"/>
          <p:nvPr/>
        </p:nvSpPr>
        <p:spPr>
          <a:xfrm>
            <a:off x="11620500" y="6444734"/>
            <a:ext cx="39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904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04A39-72A8-8C4A-9E0A-DEA4D8E6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voiceProb_sma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7CC5A61-1339-7243-88CD-08EDF961C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2076450"/>
            <a:ext cx="7334249" cy="44958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CDF75B-B6C0-AE48-B2F4-A308F628F5D0}"/>
              </a:ext>
            </a:extLst>
          </p:cNvPr>
          <p:cNvSpPr txBox="1"/>
          <p:nvPr/>
        </p:nvSpPr>
        <p:spPr>
          <a:xfrm>
            <a:off x="7302500" y="457200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その時点での音が声である確率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2C5D340-CE52-C749-ACB2-ECAFA3853C83}"/>
              </a:ext>
            </a:extLst>
          </p:cNvPr>
          <p:cNvSpPr txBox="1"/>
          <p:nvPr/>
        </p:nvSpPr>
        <p:spPr>
          <a:xfrm>
            <a:off x="11734800" y="6477000"/>
            <a:ext cx="4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83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14B62-20D0-2544-9F61-642471D8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/>
              <a:t>研究テーマ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2664DC-E83A-994B-BF72-60F910AD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/>
              <a:t>異性間コミュニケーションスキル</a:t>
            </a:r>
            <a:r>
              <a:rPr lang="en-US" altLang="ja-JP" b="1" dirty="0"/>
              <a:t>VR</a:t>
            </a:r>
            <a:r>
              <a:rPr lang="ja-JP" altLang="en-US" b="1"/>
              <a:t>トレーニングにおける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/>
              <a:t>女性に好印象を持たれる自己紹介 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12" name="図 11" descr="おもちゃ, 人形, 屋内, 写真 が含まれている画像&#10;&#10;自動的に生成された説明">
            <a:extLst>
              <a:ext uri="{FF2B5EF4-FFF2-40B4-BE49-F238E27FC236}">
                <a16:creationId xmlns:a16="http://schemas.microsoft.com/office/drawing/2014/main" id="{ACE3CB59-DA40-A146-98E2-3959FAA2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678" y="2358887"/>
            <a:ext cx="6350000" cy="47244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F08C52-15DE-B84E-BE69-2248636579B6}"/>
              </a:ext>
            </a:extLst>
          </p:cNvPr>
          <p:cNvSpPr txBox="1"/>
          <p:nvPr/>
        </p:nvSpPr>
        <p:spPr>
          <a:xfrm>
            <a:off x="11353800" y="6176963"/>
            <a:ext cx="419100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12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20BD99-F9F8-A24A-9007-C36A2FD7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ffectLst/>
              </a:rPr>
              <a:t>偏回帰係数の大きな値のまとめ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BE8C559-BF63-A844-B605-35C785C6F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2076450"/>
            <a:ext cx="9201150" cy="453390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1DEF7B-4030-1F47-9A19-4AF1D00455E1}"/>
              </a:ext>
            </a:extLst>
          </p:cNvPr>
          <p:cNvSpPr txBox="1"/>
          <p:nvPr/>
        </p:nvSpPr>
        <p:spPr>
          <a:xfrm>
            <a:off x="11772900" y="6464300"/>
            <a:ext cx="40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06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9BD01C-0D39-ED45-9EC8-B24F887F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6DE350-30ED-134F-B463-AF7289557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データ数の少なさ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五段階評価だとほとんど中間の点数となってしまい回帰モデルが</a:t>
            </a:r>
            <a:r>
              <a:rPr kumimoji="1" lang="en-US" altLang="ja-JP" dirty="0"/>
              <a:t>Y=3</a:t>
            </a:r>
            <a:r>
              <a:rPr kumimoji="1" lang="ja-JP" altLang="en-US"/>
              <a:t>とかになる</a:t>
            </a:r>
            <a:endParaRPr kumimoji="1" lang="en-US" altLang="ja-JP" dirty="0"/>
          </a:p>
          <a:p>
            <a:pPr marL="36900" indent="0">
              <a:buNone/>
            </a:pPr>
            <a:endParaRPr kumimoji="1" lang="en-US" altLang="ja-JP" dirty="0"/>
          </a:p>
          <a:p>
            <a:r>
              <a:rPr kumimoji="1" lang="ja-JP" altLang="en-US"/>
              <a:t>出来の悪い自己紹介を改善したいが出来の悪い自己紹介データが少ない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4C2218-4B50-2048-BE1F-9BBC5EAF91B4}"/>
              </a:ext>
            </a:extLst>
          </p:cNvPr>
          <p:cNvSpPr txBox="1"/>
          <p:nvPr/>
        </p:nvSpPr>
        <p:spPr>
          <a:xfrm>
            <a:off x="11734800" y="652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189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0CF1B-DE2E-5D40-BD47-A3D3B1C0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A42EF-0E86-BE4B-916B-56D090F6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marL="36900" indent="0">
              <a:buNone/>
            </a:pPr>
            <a:r>
              <a:rPr kumimoji="1" lang="en-US" altLang="ja-JP" sz="4800" dirty="0"/>
              <a:t>             </a:t>
            </a:r>
            <a:endParaRPr kumimoji="1" lang="ja-JP" altLang="en-US" sz="4800"/>
          </a:p>
        </p:txBody>
      </p:sp>
      <p:sp>
        <p:nvSpPr>
          <p:cNvPr id="4" name="爆発 1 3">
            <a:extLst>
              <a:ext uri="{FF2B5EF4-FFF2-40B4-BE49-F238E27FC236}">
                <a16:creationId xmlns:a16="http://schemas.microsoft.com/office/drawing/2014/main" id="{2B15ABB8-50A4-AD49-91F7-2D3BCF3DF082}"/>
              </a:ext>
            </a:extLst>
          </p:cNvPr>
          <p:cNvSpPr/>
          <p:nvPr/>
        </p:nvSpPr>
        <p:spPr>
          <a:xfrm>
            <a:off x="1498600" y="2076450"/>
            <a:ext cx="9410700" cy="392429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/>
              <a:t>データ収集に力を入れる</a:t>
            </a:r>
            <a:endParaRPr kumimoji="1" lang="ja-JP" altLang="en-US" sz="4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DAF0E3-6B2F-9743-991E-E943AB4C2E65}"/>
              </a:ext>
            </a:extLst>
          </p:cNvPr>
          <p:cNvSpPr txBox="1"/>
          <p:nvPr/>
        </p:nvSpPr>
        <p:spPr>
          <a:xfrm>
            <a:off x="11658600" y="6350000"/>
            <a:ext cx="39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233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790A9-BEDC-D34E-A532-89CEB6A4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みなさんのご協力が必要です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8560AB-6581-3049-AEF9-7BD442E1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095" y="3429000"/>
            <a:ext cx="10353762" cy="552449"/>
          </a:xfrm>
        </p:spPr>
        <p:txBody>
          <a:bodyPr/>
          <a:lstStyle/>
          <a:p>
            <a:pPr marL="36900" indent="0">
              <a:buNone/>
            </a:pPr>
            <a:r>
              <a:rPr kumimoji="1" lang="ja-JP" altLang="en-US"/>
              <a:t>より良いものを作りますのでよろしくお願いします。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C84FE3-87BD-314D-87EA-16A4D5712F6E}"/>
              </a:ext>
            </a:extLst>
          </p:cNvPr>
          <p:cNvSpPr txBox="1"/>
          <p:nvPr/>
        </p:nvSpPr>
        <p:spPr>
          <a:xfrm>
            <a:off x="11544300" y="6261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811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4CDB2-5BC2-D242-A816-B3D1BE01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余談　</a:t>
            </a:r>
            <a:r>
              <a:rPr kumimoji="1" lang="en-US" altLang="ja-JP" dirty="0"/>
              <a:t>note</a:t>
            </a:r>
            <a:r>
              <a:rPr kumimoji="1" lang="ja-JP" altLang="en-US"/>
              <a:t>更新しました</a:t>
            </a:r>
          </a:p>
        </p:txBody>
      </p:sp>
      <p:pic>
        <p:nvPicPr>
          <p:cNvPr id="5" name="コンテンツ プレースホルダー 4" descr="屋内 が含まれている画像&#10;&#10;自動的に生成された説明">
            <a:extLst>
              <a:ext uri="{FF2B5EF4-FFF2-40B4-BE49-F238E27FC236}">
                <a16:creationId xmlns:a16="http://schemas.microsoft.com/office/drawing/2014/main" id="{0B165069-890F-C34F-90AA-0A68CE00D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519" y="2076450"/>
            <a:ext cx="5081181" cy="395605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ACB518-01CA-9D41-BB05-745B3AA9F090}"/>
              </a:ext>
            </a:extLst>
          </p:cNvPr>
          <p:cNvSpPr txBox="1"/>
          <p:nvPr/>
        </p:nvSpPr>
        <p:spPr>
          <a:xfrm>
            <a:off x="2961508" y="6242050"/>
            <a:ext cx="705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3"/>
              </a:rPr>
              <a:t>https://note.com/55hanam/n/n555bc3111c4d?creator_urlname=55hanam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20CE27-54BB-B44A-801C-6BD77627C9C7}"/>
              </a:ext>
            </a:extLst>
          </p:cNvPr>
          <p:cNvSpPr txBox="1"/>
          <p:nvPr/>
        </p:nvSpPr>
        <p:spPr>
          <a:xfrm>
            <a:off x="11645900" y="6438900"/>
            <a:ext cx="49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414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957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72C3D72-3F3E-2840-BA5C-1072DB7C5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01118"/>
            <a:ext cx="12192000" cy="1655763"/>
          </a:xfrm>
        </p:spPr>
        <p:txBody>
          <a:bodyPr/>
          <a:lstStyle/>
          <a:p>
            <a:r>
              <a:rPr kumimoji="1" lang="ja-JP" altLang="en-US"/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367195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62F09-13D2-BD46-859B-9C184FF0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研究の背景・動機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24F8F4-165E-E34E-A7A0-322240B8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kumimoji="1" lang="en-US" altLang="ja-JP" b="1" dirty="0"/>
          </a:p>
          <a:p>
            <a:r>
              <a:rPr kumimoji="1" lang="ja-JP" altLang="en-US" b="1"/>
              <a:t>合コンの場での男性のコミュニケーションがたどたどしい</a:t>
            </a:r>
            <a:endParaRPr kumimoji="1" lang="en-US" altLang="ja-JP" b="1" dirty="0"/>
          </a:p>
          <a:p>
            <a:endParaRPr lang="en-US" altLang="ja-JP" sz="4400" dirty="0"/>
          </a:p>
          <a:p>
            <a:r>
              <a:rPr kumimoji="1" lang="ja-JP" altLang="en-US" b="1"/>
              <a:t>女性とのコミュニケーションで困っている男性がいる</a:t>
            </a:r>
            <a:endParaRPr kumimoji="1" lang="en-US" altLang="ja-JP" b="1" dirty="0"/>
          </a:p>
          <a:p>
            <a:endParaRPr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r>
              <a:rPr kumimoji="1" lang="en-US" altLang="ja-JP" b="1" dirty="0"/>
              <a:t>&gt;VR</a:t>
            </a:r>
            <a:r>
              <a:rPr kumimoji="1" lang="ja-JP" altLang="en-US" b="1"/>
              <a:t>システムを用いてトレーニングシステムを作成したい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EA87E8-0F33-0C48-898D-1D7026D4CB54}"/>
              </a:ext>
            </a:extLst>
          </p:cNvPr>
          <p:cNvSpPr txBox="1"/>
          <p:nvPr/>
        </p:nvSpPr>
        <p:spPr>
          <a:xfrm>
            <a:off x="11201400" y="6076950"/>
            <a:ext cx="108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7033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9337E4-609B-2540-9171-D1E8B3AD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今学期の目標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199840-89CD-F74D-BA3A-E7C51D6E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➀</a:t>
            </a:r>
            <a:r>
              <a:rPr kumimoji="1" lang="en-US" altLang="ja-JP" dirty="0" err="1"/>
              <a:t>openSMILE</a:t>
            </a:r>
            <a:r>
              <a:rPr kumimoji="1" lang="ja-JP" altLang="en-US"/>
              <a:t>で自己紹介を音響分析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&gt;</a:t>
            </a:r>
            <a:r>
              <a:rPr lang="ja-JP" altLang="en-US"/>
              <a:t>魅力度に関連した音響特徴量を抽出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➁</a:t>
            </a:r>
            <a:r>
              <a:rPr lang="en-US" altLang="ja-JP" dirty="0" err="1"/>
              <a:t>weka</a:t>
            </a:r>
            <a:r>
              <a:rPr lang="ja-JP" altLang="en-US"/>
              <a:t>で機械学習・評価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&gt;</a:t>
            </a:r>
            <a:r>
              <a:rPr lang="ja-JP" altLang="en-US"/>
              <a:t>魅力度の可視化・評価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214E88-22A4-EC4B-8E78-26F23798691D}"/>
              </a:ext>
            </a:extLst>
          </p:cNvPr>
          <p:cNvSpPr txBox="1"/>
          <p:nvPr/>
        </p:nvSpPr>
        <p:spPr>
          <a:xfrm>
            <a:off x="11115675" y="6072188"/>
            <a:ext cx="4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99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06D86C-64D5-D245-94A9-610F84D1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90800"/>
            <a:ext cx="10353762" cy="1257300"/>
          </a:xfrm>
        </p:spPr>
        <p:txBody>
          <a:bodyPr/>
          <a:lstStyle/>
          <a:p>
            <a:r>
              <a:rPr kumimoji="1" lang="ja-JP" altLang="en-US"/>
              <a:t>おさらい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0E565-23CF-1442-8CF1-F3A35DD0D02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409699" y="5791199"/>
            <a:ext cx="9857857" cy="20955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C7364F-8E4D-1945-87FA-213F2A0EBE34}"/>
              </a:ext>
            </a:extLst>
          </p:cNvPr>
          <p:cNvSpPr txBox="1"/>
          <p:nvPr/>
        </p:nvSpPr>
        <p:spPr>
          <a:xfrm>
            <a:off x="11620500" y="6350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1177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98B72-B1CC-3C4A-AEB4-5EE7897B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➀</a:t>
            </a:r>
            <a:r>
              <a:rPr kumimoji="1" lang="en-US" altLang="ja-JP" dirty="0" err="1"/>
              <a:t>openSMILE</a:t>
            </a:r>
            <a:r>
              <a:rPr kumimoji="1" lang="ja-JP" altLang="en-US"/>
              <a:t>って何</a:t>
            </a:r>
            <a:r>
              <a:rPr kumimoji="1" lang="en-US" altLang="ja-JP" dirty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8BB78B-2F93-344D-8A45-762CC18F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ja-JP" dirty="0"/>
          </a:p>
          <a:p>
            <a:r>
              <a:rPr lang="ja-JP" altLang="en-US"/>
              <a:t>「音声認識」「音楽認識」「パラ言語認識」の研究向けに作られた</a:t>
            </a:r>
            <a:r>
              <a:rPr lang="en-US" altLang="ja-JP" dirty="0"/>
              <a:t>,</a:t>
            </a:r>
            <a:r>
              <a:rPr lang="ja-JP" altLang="en-US"/>
              <a:t>高速かつリアルタイムに</a:t>
            </a:r>
            <a:r>
              <a:rPr lang="en-US" altLang="ja-JP" dirty="0"/>
              <a:t>(</a:t>
            </a:r>
            <a:r>
              <a:rPr lang="ja-JP" altLang="en-US"/>
              <a:t>音声</a:t>
            </a:r>
            <a:r>
              <a:rPr lang="en-US" altLang="ja-JP" dirty="0"/>
              <a:t>)</a:t>
            </a:r>
            <a:r>
              <a:rPr lang="ja-JP" altLang="en-US"/>
              <a:t>特徴量を抽出するユーティリティ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/>
              <a:t>音響特徴量を抽出してくれる便利なアプリケーション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SMILE = Speech &amp; Music Interpretation by Large Space Extraction</a:t>
            </a:r>
          </a:p>
          <a:p>
            <a:endParaRPr kumimoji="1" lang="en-US" altLang="ja-JP" dirty="0"/>
          </a:p>
        </p:txBody>
      </p:sp>
      <p:pic>
        <p:nvPicPr>
          <p:cNvPr id="5" name="図 4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CDE35447-22ED-964E-9682-47725A0C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905" y="4552950"/>
            <a:ext cx="3543300" cy="10922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AAD0EE-237B-4E49-B047-7040CCA12EB4}"/>
              </a:ext>
            </a:extLst>
          </p:cNvPr>
          <p:cNvSpPr txBox="1"/>
          <p:nvPr/>
        </p:nvSpPr>
        <p:spPr>
          <a:xfrm>
            <a:off x="10882312" y="5807631"/>
            <a:ext cx="47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03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13E45-A076-8A40-A6DE-26299EFAA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openSMILE</a:t>
            </a:r>
            <a:r>
              <a:rPr lang="ja-JP" altLang="en-US"/>
              <a:t>の役割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7879-F837-324D-9473-9409BADAD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084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/>
              <a:t>音響特徴量を</a:t>
            </a:r>
            <a:r>
              <a:rPr kumimoji="1" lang="en-US" altLang="ja-JP" dirty="0" err="1"/>
              <a:t>Arff</a:t>
            </a:r>
            <a:r>
              <a:rPr kumimoji="1" lang="ja-JP" altLang="en-US"/>
              <a:t>ファイルとして出力してくれる</a:t>
            </a:r>
            <a:endParaRPr kumimoji="1"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&gt;</a:t>
            </a:r>
            <a:r>
              <a:rPr lang="en-US" altLang="ja-JP" dirty="0" err="1"/>
              <a:t>weka</a:t>
            </a:r>
            <a:r>
              <a:rPr lang="ja-JP" altLang="en-US"/>
              <a:t>で視覚化・機械学習に利用できる。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 err="1"/>
              <a:t>Arff</a:t>
            </a:r>
            <a:r>
              <a:rPr lang="ja-JP" altLang="en-US"/>
              <a:t>ファイルとは、</a:t>
            </a:r>
            <a:r>
              <a:rPr lang="en-US" altLang="ja-JP" dirty="0"/>
              <a:t>CSV</a:t>
            </a:r>
            <a:r>
              <a:rPr lang="ja-JP" altLang="en-US"/>
              <a:t>ファイルの進化系のようなもの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1600" dirty="0"/>
              <a:t>&gt;ARFF(Attribute Relationship File Format)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kumimoji="1" lang="ja-JP" altLang="en-US"/>
              <a:t>参考抽出コマンド</a:t>
            </a:r>
            <a:endParaRPr kumimoji="1" lang="en-US" altLang="ja-JP" dirty="0"/>
          </a:p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9156801-98A8-0D42-AF63-FAC5A88ED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5760106"/>
            <a:ext cx="9243392" cy="65598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5433E6-8D21-224B-ADC8-DAB4712BC7F5}"/>
              </a:ext>
            </a:extLst>
          </p:cNvPr>
          <p:cNvSpPr txBox="1"/>
          <p:nvPr/>
        </p:nvSpPr>
        <p:spPr>
          <a:xfrm>
            <a:off x="11353800" y="6231422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60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5228B-4B78-2643-852B-65A7423B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123" y="341588"/>
            <a:ext cx="8507894" cy="6174823"/>
          </a:xfrm>
        </p:spPr>
        <p:txBody>
          <a:bodyPr>
            <a:normAutofit/>
          </a:bodyPr>
          <a:lstStyle/>
          <a:p>
            <a:r>
              <a:rPr lang="ja-JP" altLang="en-US" sz="4800"/>
              <a:t>➁</a:t>
            </a:r>
            <a:r>
              <a:rPr lang="en-US" altLang="ja-JP" sz="4800" dirty="0" err="1"/>
              <a:t>weka</a:t>
            </a:r>
            <a:r>
              <a:rPr lang="ja-JP" altLang="en-US" sz="4800"/>
              <a:t>って何ですか</a:t>
            </a:r>
            <a:r>
              <a:rPr lang="en-US" altLang="ja-JP" sz="4800" dirty="0"/>
              <a:t>?</a:t>
            </a:r>
            <a:endParaRPr kumimoji="1" lang="ja-JP" altLang="en-US" sz="4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06A175-92A1-B541-97CA-D14FE7A60963}"/>
              </a:ext>
            </a:extLst>
          </p:cNvPr>
          <p:cNvSpPr txBox="1"/>
          <p:nvPr/>
        </p:nvSpPr>
        <p:spPr>
          <a:xfrm>
            <a:off x="11201400" y="6272213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3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174E1-1B1B-1145-A574-90579DF3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➁</a:t>
            </a:r>
            <a:r>
              <a:rPr lang="en-US" altLang="ja-JP" dirty="0" err="1"/>
              <a:t>weka</a:t>
            </a:r>
            <a:r>
              <a:rPr lang="ja-JP" altLang="en-US"/>
              <a:t>って何ですか</a:t>
            </a:r>
            <a:r>
              <a:rPr lang="en-US" altLang="ja-JP" dirty="0"/>
              <a:t>?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39DE6E-BD04-0248-ACA4-D588E115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データ解析と予測モデリングのための視覚化ツールとアルゴリズムの集合、</a:t>
            </a:r>
            <a:r>
              <a:rPr kumimoji="1" lang="en-US" altLang="ja-JP" dirty="0"/>
              <a:t>GUI</a:t>
            </a:r>
            <a:r>
              <a:rPr kumimoji="1" lang="ja-JP" altLang="en-US"/>
              <a:t>が優れている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Java</a:t>
            </a:r>
            <a:r>
              <a:rPr lang="ja-JP" altLang="en-US"/>
              <a:t>で実装されている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ARFF</a:t>
            </a:r>
            <a:r>
              <a:rPr lang="ja-JP" altLang="en-US"/>
              <a:t>ファイルでの解析を得意としている。</a:t>
            </a:r>
          </a:p>
          <a:p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D18EC7-E909-A54B-8DAD-4179C8D78CA5}"/>
              </a:ext>
            </a:extLst>
          </p:cNvPr>
          <p:cNvSpPr txBox="1"/>
          <p:nvPr/>
        </p:nvSpPr>
        <p:spPr>
          <a:xfrm>
            <a:off x="11569700" y="6337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950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600</Words>
  <Application>Microsoft Macintosh PowerPoint</Application>
  <PresentationFormat>ワイド画面</PresentationFormat>
  <Paragraphs>130</Paragraphs>
  <Slides>25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游ゴシック</vt:lpstr>
      <vt:lpstr>Bodoni MT</vt:lpstr>
      <vt:lpstr>Goudy Old Style</vt:lpstr>
      <vt:lpstr>Wingdings 2</vt:lpstr>
      <vt:lpstr>SlateVTI</vt:lpstr>
      <vt:lpstr>進捗報告 12月19日</vt:lpstr>
      <vt:lpstr>研究テーマ</vt:lpstr>
      <vt:lpstr>研究の背景・動機</vt:lpstr>
      <vt:lpstr>今学期の目標</vt:lpstr>
      <vt:lpstr>おさらい</vt:lpstr>
      <vt:lpstr>➀openSMILEって何?</vt:lpstr>
      <vt:lpstr>openSMILEの役割</vt:lpstr>
      <vt:lpstr>➁wekaって何ですか?</vt:lpstr>
      <vt:lpstr>➁wekaって何ですか?</vt:lpstr>
      <vt:lpstr>前回の進捗</vt:lpstr>
      <vt:lpstr>進捗</vt:lpstr>
      <vt:lpstr>回帰モデルを作る</vt:lpstr>
      <vt:lpstr>方法</vt:lpstr>
      <vt:lpstr>回帰分析結果</vt:lpstr>
      <vt:lpstr>pcm_fftMag_mfcc_sma</vt:lpstr>
      <vt:lpstr>pcm_RMSenergy_sma</vt:lpstr>
      <vt:lpstr>F0</vt:lpstr>
      <vt:lpstr>Pcm_zcr_sma</vt:lpstr>
      <vt:lpstr>voiceProb_sma</vt:lpstr>
      <vt:lpstr>偏回帰係数の大きな値のまとめ</vt:lpstr>
      <vt:lpstr>問題点</vt:lpstr>
      <vt:lpstr>今後の目標</vt:lpstr>
      <vt:lpstr>みなさんのご協力が必要です</vt:lpstr>
      <vt:lpstr>余談　note更新しました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 </dc:title>
  <dc:creator>toyosuke</dc:creator>
  <cp:lastModifiedBy>toyosuke</cp:lastModifiedBy>
  <cp:revision>8</cp:revision>
  <dcterms:created xsi:type="dcterms:W3CDTF">2019-12-16T05:22:48Z</dcterms:created>
  <dcterms:modified xsi:type="dcterms:W3CDTF">2019-12-19T07:32:15Z</dcterms:modified>
</cp:coreProperties>
</file>