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61" r:id="rId6"/>
    <p:sldId id="266" r:id="rId7"/>
    <p:sldId id="264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60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/>
    <p:restoredTop sz="95940"/>
  </p:normalViewPr>
  <p:slideViewPr>
    <p:cSldViewPr snapToGrid="0" snapToObjects="1">
      <p:cViewPr>
        <p:scale>
          <a:sx n="98" d="100"/>
          <a:sy n="98" d="100"/>
        </p:scale>
        <p:origin x="303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5EBBD-25B7-BC4A-B6B9-CFFD15BE8955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EB4EC-2BA1-EC45-9112-548F703003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5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CBE4-87AB-8444-8FA7-0E65A7D6507A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55CD-BF9D-054C-9BF3-6C3DA7086F13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B45-F85F-FC44-B8EE-60A75E4C5EDD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56CC-4C99-2646-88AE-24F2C9584EBF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3A87-EC66-374F-86E7-6D3455B6D2CC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591D-D415-FB4D-BA22-1B9B3EF1A6DB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CEC9-DBB7-D945-BDAB-9129823A6FFB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AD7D-86B6-FD46-AA6B-2EA11E2CC54A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79C-2D8D-F546-A706-AF3B333ABDEA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F1752-D285-5F48-8973-EF14DD97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7DB64-5313-BD47-952F-F7ACA6F9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D0CA9-028D-FF4F-99AC-9AD1C6B8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38E-4566-FC41-8B35-F2E21F30E532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88806-3319-4942-99FA-73BAC16B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112B1F-87EF-1E4A-BAAE-D74DE6E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72F4-69CE-6449-B4B3-CC41F8499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64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A618-1F4A-F447-A2EA-FD73A5F7C3BC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5451" y="6348277"/>
            <a:ext cx="764215" cy="365125"/>
          </a:xfrm>
        </p:spPr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D63-2FF0-8044-B344-FE6CE6CD5F92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EA35-48F7-FF41-82B9-5F6137011955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8A08-A3AA-564D-B577-9C3CBED0CA70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88CB-B411-D54B-99C1-D2E171A7C176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D77A-45A4-EB46-B914-94AB491D5529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46E8-3316-2D48-A475-86847AFC8955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8616-4C9A-1A46-A761-C09F3386A531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944CE8-6361-414C-8337-4F87AC497CE1}" type="datetime1">
              <a:rPr lang="ja-JP" altLang="en-US" smtClean="0"/>
              <a:t>2020/7/16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HPVmJZztPM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uINBbP5eU0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rsj.org/about/virtualrealit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icsson.com/en/reports-and-papers/consumerlab/reports/10-hot-consumer-trends-20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Gos4F4wCYQ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215EF-54E9-944B-A11F-B128F7964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VR</a:t>
            </a:r>
            <a:endParaRPr kumimoji="1" lang="ja-JP" altLang="en-US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36D222-B80E-E64C-B53E-3D543EA86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r>
              <a:rPr kumimoji="1" lang="ja-JP" altLang="en-US"/>
              <a:t>年</a:t>
            </a:r>
            <a:r>
              <a:rPr kumimoji="1" lang="en-US" altLang="ja-JP" dirty="0"/>
              <a:t>7</a:t>
            </a:r>
            <a:r>
              <a:rPr kumimoji="1" lang="ja-JP" altLang="en-US"/>
              <a:t>月</a:t>
            </a:r>
            <a:r>
              <a:rPr kumimoji="1" lang="en-US" altLang="ja-JP" dirty="0"/>
              <a:t>16</a:t>
            </a:r>
            <a:r>
              <a:rPr kumimoji="1" lang="ja-JP" altLang="en-US"/>
              <a:t>日　勉強会</a:t>
            </a:r>
            <a:endParaRPr kumimoji="1" lang="en-US" altLang="ja-JP" dirty="0"/>
          </a:p>
          <a:p>
            <a:r>
              <a:rPr kumimoji="1" lang="en-US" altLang="ja-JP" dirty="0"/>
              <a:t>B4 VR</a:t>
            </a:r>
            <a:r>
              <a:rPr kumimoji="1" lang="ja-JP" altLang="en-US"/>
              <a:t>トレーニング班</a:t>
            </a:r>
            <a:r>
              <a:rPr kumimoji="1" lang="en-US" altLang="ja-JP" dirty="0"/>
              <a:t> </a:t>
            </a:r>
            <a:r>
              <a:rPr lang="ja-JP" altLang="en-US"/>
              <a:t>石田　豊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A1A309-4837-B841-83CA-15BA7D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6079" y="63404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90C65-6340-DA4E-9D8F-1D029D4F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0649"/>
          </a:xfrm>
        </p:spPr>
        <p:txBody>
          <a:bodyPr/>
          <a:lstStyle/>
          <a:p>
            <a:r>
              <a:rPr lang="en-US" altLang="ja-JP" dirty="0"/>
              <a:t>VR</a:t>
            </a:r>
            <a:r>
              <a:rPr lang="ja-JP" altLang="en-US"/>
              <a:t>酔い：移動について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6E96C-A9E9-1546-8E32-8C650AAE9E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58983"/>
            <a:ext cx="10363826" cy="4132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/>
              <a:t>VR</a:t>
            </a:r>
            <a:r>
              <a:rPr lang="ja-JP" altLang="en-US"/>
              <a:t>での移動は、確実に視覚情報と身体体験の不一致が起きる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どのゲームも移動には工夫を行なっている。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＞自動移動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＞ワープ式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＞</a:t>
            </a:r>
            <a:r>
              <a:rPr lang="ja-JP" altLang="en-US"/>
              <a:t>テレパス移動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＞通常移動（周辺視野をブラックアウト）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F2C760-D940-B445-9947-BCEFD12F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98993-E244-1C4C-9FAD-549564AF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6571"/>
            <a:ext cx="10364451" cy="862149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dirty="0"/>
              <a:t>VR</a:t>
            </a:r>
            <a:r>
              <a:rPr kumimoji="1" lang="ja-JP" altLang="en-US"/>
              <a:t>剣戟</a:t>
            </a:r>
            <a:r>
              <a:rPr lang="ja-JP" altLang="en-US"/>
              <a:t>ソード・オブ・ガルガンチュア</a:t>
            </a:r>
            <a:br>
              <a:rPr lang="ja-JP" altLang="en-US"/>
            </a:br>
            <a:endParaRPr kumimoji="1" lang="ja-JP" altLang="en-US"/>
          </a:p>
        </p:txBody>
      </p:sp>
      <p:pic>
        <p:nvPicPr>
          <p:cNvPr id="5" name="オンライン メディア 4" descr="ã½ã¼ãã»ãªãã»ã¬ã«ã¬ã³ãã¥ã¢ PSVRãã¬ã¼ã©ã¼ã ã¼ãã¼">
            <a:hlinkClick r:id="" action="ppaction://media"/>
            <a:extLst>
              <a:ext uri="{FF2B5EF4-FFF2-40B4-BE49-F238E27FC236}">
                <a16:creationId xmlns:a16="http://schemas.microsoft.com/office/drawing/2014/main" id="{D6104523-BA3E-F240-9EC7-3953940EF673}"/>
              </a:ext>
            </a:extLst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2411" y="1188720"/>
            <a:ext cx="9945814" cy="501613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B00BD0-C345-6141-9D73-58A7C00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EDA46-8389-8C43-A0A6-7C6054D0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5517"/>
          </a:xfrm>
        </p:spPr>
        <p:txBody>
          <a:bodyPr/>
          <a:lstStyle/>
          <a:p>
            <a:r>
              <a:rPr lang="ja-JP" altLang="en-US"/>
              <a:t>テレパス移動</a:t>
            </a:r>
            <a:endParaRPr kumimoji="1" lang="ja-JP" altLang="en-US"/>
          </a:p>
        </p:txBody>
      </p:sp>
      <p:pic>
        <p:nvPicPr>
          <p:cNvPr id="5" name="オンライン メディア 4" descr="Telepath VR Locomotion Explored">
            <a:hlinkClick r:id="" action="ppaction://media"/>
            <a:extLst>
              <a:ext uri="{FF2B5EF4-FFF2-40B4-BE49-F238E27FC236}">
                <a16:creationId xmlns:a16="http://schemas.microsoft.com/office/drawing/2014/main" id="{0C2625F4-DE27-FB48-87C2-645A3A2A8CD2}"/>
              </a:ext>
            </a:extLst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3775" y="1254034"/>
            <a:ext cx="10455891" cy="483761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085A9-8873-E142-8863-AEAD45A2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8107420-04AB-144C-890A-64B66D25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0832"/>
          </a:xfrm>
        </p:spPr>
        <p:txBody>
          <a:bodyPr/>
          <a:lstStyle/>
          <a:p>
            <a:r>
              <a:rPr lang="ja-JP" altLang="en-US"/>
              <a:t>研究での</a:t>
            </a:r>
            <a:r>
              <a:rPr lang="en-US" altLang="ja-JP" dirty="0"/>
              <a:t>VR</a:t>
            </a:r>
            <a:r>
              <a:rPr lang="ja-JP" altLang="en-US"/>
              <a:t>の応用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F11B839-7034-914D-A891-72378EFA63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4298"/>
            <a:ext cx="10363826" cy="4066902"/>
          </a:xfrm>
        </p:spPr>
        <p:txBody>
          <a:bodyPr/>
          <a:lstStyle/>
          <a:p>
            <a:r>
              <a:rPr lang="ja-JP" altLang="en-US"/>
              <a:t>エンターテイメント</a:t>
            </a:r>
            <a:endParaRPr lang="en-US" altLang="ja-JP" dirty="0"/>
          </a:p>
          <a:p>
            <a:r>
              <a:rPr lang="ja-JP" altLang="en-US"/>
              <a:t>教育、トレーニング、治療</a:t>
            </a:r>
            <a:endParaRPr lang="en-US" altLang="ja-JP" dirty="0"/>
          </a:p>
          <a:p>
            <a:r>
              <a:rPr lang="ja-JP" altLang="en-US"/>
              <a:t>遠隔操作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C27432-4C18-3A4B-A963-E54CC049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2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3B6ED-C319-9846-A225-B250DC3F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4523"/>
          </a:xfrm>
        </p:spPr>
        <p:txBody>
          <a:bodyPr/>
          <a:lstStyle/>
          <a:p>
            <a:r>
              <a:rPr lang="ja-JP" altLang="en-US"/>
              <a:t>研究での</a:t>
            </a:r>
            <a:r>
              <a:rPr lang="en-US" altLang="ja-JP" dirty="0"/>
              <a:t>VR</a:t>
            </a:r>
            <a:r>
              <a:rPr lang="ja-JP" altLang="en-US"/>
              <a:t>の応用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8F3E3-6812-8E42-BCD8-DA5F8BF907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2046"/>
            <a:ext cx="10363826" cy="4567437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教育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en-US" altLang="ja-JP" dirty="0"/>
              <a:t>3D</a:t>
            </a:r>
            <a:r>
              <a:rPr lang="ja-JP" altLang="en-US"/>
              <a:t>映像による心臓構造の理解等、映像教育の進化版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トレーニング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/>
              <a:t>面接、手術、合コン</a:t>
            </a:r>
            <a:r>
              <a:rPr lang="en-US" altLang="ja-JP" dirty="0"/>
              <a:t>(</a:t>
            </a:r>
            <a:r>
              <a:rPr lang="ja-JP" altLang="en-US"/>
              <a:t>私の研究</a:t>
            </a:r>
            <a:r>
              <a:rPr lang="en-US" altLang="ja-JP" dirty="0"/>
              <a:t>)</a:t>
            </a:r>
            <a:r>
              <a:rPr lang="ja-JP" altLang="en-US"/>
              <a:t>、ダイエット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治療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/>
              <a:t>脊髄損傷の自立歩行できない患者が歩けるようになるなど、リハビリに使われるなどしている、高所恐怖症克服もある。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454E50-AC1D-4D4F-9FB4-78E7E2E3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4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F020F-D702-0A47-A427-9DE2EDEE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53974"/>
          </a:xfrm>
        </p:spPr>
        <p:txBody>
          <a:bodyPr/>
          <a:lstStyle/>
          <a:p>
            <a:r>
              <a:rPr kumimoji="1" lang="ja-JP" altLang="en-US"/>
              <a:t>菊池研究室だからできる</a:t>
            </a:r>
            <a:r>
              <a:rPr kumimoji="1" lang="en-US" altLang="ja-JP" dirty="0"/>
              <a:t>VR</a:t>
            </a:r>
            <a:r>
              <a:rPr kumimoji="1" lang="ja-JP" altLang="en-US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51175-D4D8-794A-A8C9-85465E9707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8170"/>
            <a:ext cx="10363826" cy="4049487"/>
          </a:xfrm>
        </p:spPr>
        <p:txBody>
          <a:bodyPr>
            <a:normAutofit fontScale="92500"/>
          </a:bodyPr>
          <a:lstStyle/>
          <a:p>
            <a:r>
              <a:rPr kumimoji="1" lang="ja-JP" altLang="en-US"/>
              <a:t>現実に近い環境での音声トレーニング</a:t>
            </a:r>
            <a:r>
              <a:rPr kumimoji="1" lang="en-US" altLang="ja-JP" dirty="0"/>
              <a:t>(VR</a:t>
            </a:r>
            <a:r>
              <a:rPr kumimoji="1" lang="ja-JP" altLang="en-US"/>
              <a:t>プレゼン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/>
              <a:t>観客がいることで緊張感や、発する音声によってフィードバックがあったりする。</a:t>
            </a:r>
            <a:endParaRPr kumimoji="1" lang="en-US" altLang="ja-JP" dirty="0"/>
          </a:p>
          <a:p>
            <a:r>
              <a:rPr kumimoji="1" lang="ja-JP" altLang="en-US"/>
              <a:t>コミュニケーションスキルトレーニング</a:t>
            </a:r>
            <a:r>
              <a:rPr kumimoji="1" lang="en-US" altLang="ja-JP" dirty="0"/>
              <a:t>(VR</a:t>
            </a:r>
            <a:r>
              <a:rPr kumimoji="1" lang="ja-JP" altLang="en-US"/>
              <a:t>面接、</a:t>
            </a:r>
            <a:r>
              <a:rPr kumimoji="1" lang="en-US" altLang="ja-JP" dirty="0"/>
              <a:t>VR</a:t>
            </a:r>
            <a:r>
              <a:rPr kumimoji="1" lang="ja-JP" altLang="en-US"/>
              <a:t>合コン、</a:t>
            </a:r>
            <a:r>
              <a:rPr kumimoji="1" lang="en-US" altLang="ja-JP" dirty="0"/>
              <a:t>VR</a:t>
            </a:r>
            <a:r>
              <a:rPr kumimoji="1" lang="ja-JP" altLang="en-US"/>
              <a:t>救命措置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/>
              <a:t>相手が存在するので、一人からコミュニケーショントレーニングができる。取得した音声を分析し、フィードバックして評価することもできる。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現実により近い音声を取得できるので、</a:t>
            </a:r>
            <a:r>
              <a:rPr kumimoji="1" lang="en-US" altLang="ja-JP" dirty="0"/>
              <a:t>VR</a:t>
            </a:r>
            <a:r>
              <a:rPr kumimoji="1" lang="ja-JP" altLang="en-US"/>
              <a:t>の利点は大きい。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B3049B-862C-6846-846C-83DDA7D5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9847C-9B68-CC47-AF7B-359F82A9D7D6}"/>
              </a:ext>
            </a:extLst>
          </p:cNvPr>
          <p:cNvSpPr txBox="1"/>
          <p:nvPr/>
        </p:nvSpPr>
        <p:spPr>
          <a:xfrm>
            <a:off x="913148" y="5747657"/>
            <a:ext cx="849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様々な場面を想定すればいくらでも出てくるので、コミュニケーショントレーニングは開拓の余地は大きい。</a:t>
            </a:r>
            <a:r>
              <a:rPr kumimoji="1" lang="en-US" altLang="ja-JP" dirty="0"/>
              <a:t>(</a:t>
            </a:r>
            <a:r>
              <a:rPr kumimoji="1" lang="ja-JP" altLang="en-US"/>
              <a:t>告白トレーニング、断る</a:t>
            </a:r>
            <a:r>
              <a:rPr kumimoji="1" lang="en-US" altLang="ja-JP" dirty="0"/>
              <a:t>!!</a:t>
            </a:r>
            <a:r>
              <a:rPr kumimoji="1" lang="ja-JP" altLang="en-US"/>
              <a:t>トレーニング、初対面トレーニング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2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会議室にいる人たち&#10;&#10;自動的に生成された説明">
            <a:extLst>
              <a:ext uri="{FF2B5EF4-FFF2-40B4-BE49-F238E27FC236}">
                <a16:creationId xmlns:a16="http://schemas.microsoft.com/office/drawing/2014/main" id="{19F9A673-0E6C-EA4B-B072-0E84144A9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96" b="8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8B018A9-D3D4-6D40-8042-3499211B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2200" dirty="0">
                <a:solidFill>
                  <a:srgbClr val="262626"/>
                </a:solidFill>
              </a:rPr>
              <a:t>VR</a:t>
            </a:r>
            <a:r>
              <a:rPr kumimoji="1" lang="ja-JP" altLang="en-US" sz="2200">
                <a:solidFill>
                  <a:srgbClr val="262626"/>
                </a:solidFill>
              </a:rPr>
              <a:t>合コン</a:t>
            </a:r>
            <a:endParaRPr kumimoji="1" lang="en-US" altLang="ja-JP" sz="2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7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B05F6-3D66-3C4A-9716-6A9F98EF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05334"/>
          </a:xfrm>
        </p:spPr>
        <p:txBody>
          <a:bodyPr/>
          <a:lstStyle/>
          <a:p>
            <a:r>
              <a:rPr lang="en-US" altLang="ja-JP" dirty="0"/>
              <a:t>VR</a:t>
            </a:r>
            <a:r>
              <a:rPr lang="ja-JP" altLang="en-US"/>
              <a:t>技術者認定試験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9F7E9-4AB1-8341-8D1B-4456C3295D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0424"/>
            <a:ext cx="10363826" cy="4489060"/>
          </a:xfrm>
        </p:spPr>
        <p:txBody>
          <a:bodyPr>
            <a:normAutofit/>
          </a:bodyPr>
          <a:lstStyle/>
          <a:p>
            <a:r>
              <a:rPr kumimoji="1" lang="ja-JP" altLang="en-US"/>
              <a:t>セオリーコース</a:t>
            </a:r>
            <a:r>
              <a:rPr kumimoji="1" lang="en-US" altLang="ja-JP" dirty="0"/>
              <a:t>(6</a:t>
            </a:r>
            <a:r>
              <a:rPr kumimoji="1" lang="ja-JP" altLang="en-US"/>
              <a:t>月</a:t>
            </a:r>
            <a:r>
              <a:rPr lang="en-US" altLang="ja-JP" dirty="0"/>
              <a:t>~7</a:t>
            </a:r>
            <a:r>
              <a:rPr lang="ja-JP" altLang="en-US"/>
              <a:t>月</a:t>
            </a:r>
            <a:r>
              <a:rPr kumimoji="1" lang="en-US" altLang="ja-JP" dirty="0"/>
              <a:t>)	</a:t>
            </a:r>
            <a:r>
              <a:rPr kumimoji="1" lang="ja-JP" altLang="en-US"/>
              <a:t>教科書</a:t>
            </a:r>
            <a:r>
              <a:rPr kumimoji="1" lang="en-US" altLang="ja-JP" dirty="0"/>
              <a:t> </a:t>
            </a:r>
            <a:r>
              <a:rPr kumimoji="1" lang="ja-JP" altLang="en-US"/>
              <a:t>前半</a:t>
            </a:r>
            <a:endParaRPr kumimoji="1" lang="en-US" altLang="ja-JP" dirty="0"/>
          </a:p>
          <a:p>
            <a:r>
              <a:rPr lang="ja-JP" altLang="en-US"/>
              <a:t>アプリケーションコース</a:t>
            </a:r>
            <a:r>
              <a:rPr lang="en-US" altLang="ja-JP" dirty="0"/>
              <a:t>(11</a:t>
            </a:r>
            <a:r>
              <a:rPr lang="ja-JP" altLang="en-US"/>
              <a:t>月</a:t>
            </a:r>
            <a:r>
              <a:rPr lang="en-US" altLang="ja-JP" dirty="0"/>
              <a:t>~12</a:t>
            </a:r>
            <a:r>
              <a:rPr lang="ja-JP" altLang="en-US"/>
              <a:t>月</a:t>
            </a:r>
            <a:r>
              <a:rPr lang="en-US" altLang="ja-JP" dirty="0"/>
              <a:t>) </a:t>
            </a:r>
            <a:r>
              <a:rPr lang="ja-JP" altLang="en-US"/>
              <a:t>教科書</a:t>
            </a:r>
            <a:r>
              <a:rPr lang="en-US" altLang="ja-JP" dirty="0"/>
              <a:t> </a:t>
            </a:r>
            <a:r>
              <a:rPr lang="ja-JP" altLang="en-US"/>
              <a:t>後半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どちらかに合格すると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「</a:t>
            </a:r>
            <a:r>
              <a:rPr kumimoji="1" lang="en-US" altLang="ja-JP" dirty="0"/>
              <a:t>VR</a:t>
            </a:r>
            <a:r>
              <a:rPr kumimoji="1" lang="ja-JP" altLang="en-US"/>
              <a:t>バーチャルリアリティ技術者」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どちらも合格すると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「上級</a:t>
            </a:r>
            <a:r>
              <a:rPr lang="en-US" altLang="ja-JP" dirty="0"/>
              <a:t>VR</a:t>
            </a:r>
            <a:r>
              <a:rPr lang="ja-JP" altLang="en-US"/>
              <a:t>バーチャルリアリティ技術者</a:t>
            </a:r>
            <a:r>
              <a:rPr kumimoji="1" lang="ja-JP" altLang="en-US"/>
              <a:t>」の資格認定書がもらえる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自称</a:t>
            </a:r>
            <a:r>
              <a:rPr lang="en-US" altLang="ja-JP" dirty="0"/>
              <a:t>VR</a:t>
            </a:r>
            <a:r>
              <a:rPr lang="ja-JP" altLang="en-US"/>
              <a:t>エンジニアから</a:t>
            </a:r>
            <a:r>
              <a:rPr lang="en-US" altLang="ja-JP" dirty="0"/>
              <a:t>-&gt;</a:t>
            </a:r>
            <a:r>
              <a:rPr lang="ja-JP" altLang="en-US">
                <a:solidFill>
                  <a:srgbClr val="FF0000"/>
                </a:solidFill>
              </a:rPr>
              <a:t>公認</a:t>
            </a:r>
            <a:r>
              <a:rPr lang="en-US" altLang="ja-JP" dirty="0">
                <a:solidFill>
                  <a:srgbClr val="FF0000"/>
                </a:solidFill>
              </a:rPr>
              <a:t>VR</a:t>
            </a:r>
            <a:r>
              <a:rPr lang="ja-JP" altLang="en-US">
                <a:solidFill>
                  <a:srgbClr val="FF0000"/>
                </a:solidFill>
              </a:rPr>
              <a:t>エンジニア</a:t>
            </a:r>
            <a:r>
              <a:rPr lang="ja-JP" altLang="en-US"/>
              <a:t>になれる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3E844B-75FE-C746-9521-D86F1982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226F2B-1CF1-0241-B60E-207DE50DCF23}"/>
              </a:ext>
            </a:extLst>
          </p:cNvPr>
          <p:cNvSpPr txBox="1"/>
          <p:nvPr/>
        </p:nvSpPr>
        <p:spPr>
          <a:xfrm>
            <a:off x="913774" y="638139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費用</a:t>
            </a:r>
            <a:r>
              <a:rPr kumimoji="1" lang="en-US" altLang="ja-JP" dirty="0"/>
              <a:t>:3500</a:t>
            </a:r>
            <a:r>
              <a:rPr kumimoji="1" lang="ja-JP" altLang="en-US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103938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B39CF-4158-8E45-9145-8C59FD67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75597"/>
          </a:xfrm>
        </p:spPr>
        <p:txBody>
          <a:bodyPr/>
          <a:lstStyle/>
          <a:p>
            <a:r>
              <a:rPr lang="en-US" altLang="ja-JP" dirty="0"/>
              <a:t>VR</a:t>
            </a:r>
            <a:r>
              <a:rPr lang="ja-JP" altLang="en-US"/>
              <a:t>技術者認定試験の教科書</a:t>
            </a:r>
            <a:endParaRPr lang="en-US" altLang="ja-JP" dirty="0"/>
          </a:p>
        </p:txBody>
      </p:sp>
      <p:pic>
        <p:nvPicPr>
          <p:cNvPr id="10" name="コンテンツ プレースホルダー 9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1F07C1E-6B8D-E149-B103-147E2583DE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0424" y="2214695"/>
            <a:ext cx="2899108" cy="3576506"/>
          </a:xfr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D1D22F1C-F56E-E54A-B168-75A653798A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ja-JP" dirty="0"/>
              <a:t>2970</a:t>
            </a:r>
            <a:r>
              <a:rPr lang="ja-JP" altLang="en-US"/>
              <a:t>円</a:t>
            </a:r>
            <a:endParaRPr lang="en-US" altLang="ja-JP" dirty="0"/>
          </a:p>
          <a:p>
            <a:r>
              <a:rPr lang="en-US" altLang="ja-JP" dirty="0"/>
              <a:t>2010</a:t>
            </a:r>
            <a:r>
              <a:rPr lang="ja-JP" altLang="en-US"/>
              <a:t>年の書籍であるが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未だに健在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昨日買いました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736C93-7E86-634A-BCD3-D0061075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E07413-F16A-D140-8758-8A508E175966}"/>
              </a:ext>
            </a:extLst>
          </p:cNvPr>
          <p:cNvSpPr txBox="1"/>
          <p:nvPr/>
        </p:nvSpPr>
        <p:spPr>
          <a:xfrm>
            <a:off x="862149" y="6374674"/>
            <a:ext cx="1013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舘 暲 </a:t>
            </a:r>
            <a:r>
              <a:rPr lang="en-US" altLang="ja-JP" dirty="0"/>
              <a:t>, </a:t>
            </a:r>
            <a:r>
              <a:rPr lang="ja-JP" altLang="en-US"/>
              <a:t>佐藤 誠他</a:t>
            </a:r>
            <a:r>
              <a:rPr lang="en-US" altLang="ja-JP" dirty="0"/>
              <a:t> , </a:t>
            </a:r>
            <a:r>
              <a:rPr lang="ja-JP" altLang="en-US"/>
              <a:t>廣瀬 通孝</a:t>
            </a:r>
            <a:r>
              <a:rPr lang="en-US" altLang="ja-JP" dirty="0"/>
              <a:t>,”</a:t>
            </a:r>
            <a:r>
              <a:rPr lang="ja-JP" altLang="en-US"/>
              <a:t>バーチャルリアリティ学</a:t>
            </a:r>
            <a:r>
              <a:rPr lang="en-US" altLang="ja-JP" dirty="0"/>
              <a:t>”</a:t>
            </a:r>
            <a:r>
              <a:rPr lang="ja-JP" altLang="en-US"/>
              <a:t>日本バーチャルリアリティ学会</a:t>
            </a:r>
            <a:r>
              <a:rPr lang="en-US" altLang="ja-JP" dirty="0"/>
              <a:t>,2010</a:t>
            </a:r>
            <a:r>
              <a:rPr lang="ja-JP" altLang="en-US"/>
              <a:t>年</a:t>
            </a:r>
            <a:r>
              <a:rPr lang="en-US" altLang="ja-JP" dirty="0"/>
              <a:t>12</a:t>
            </a:r>
            <a:r>
              <a:rPr lang="ja-JP" altLang="en-US"/>
              <a:t>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69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BC98F-148F-B846-A2BB-28DDB5FF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64758"/>
          </a:xfrm>
        </p:spPr>
        <p:txBody>
          <a:bodyPr/>
          <a:lstStyle/>
          <a:p>
            <a:r>
              <a:rPr kumimoji="1" lang="ja-JP" altLang="en-US"/>
              <a:t>ご清聴ありがとうございました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8FBB5F-B7DB-8943-902A-746E356C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80DA3-06DD-B341-BA2F-4AB355D0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勉強会趣旨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3CE4E1-FE42-A343-A91A-9116DCA761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卒論・修論などで、自分の研究の方法・前提知識を述べる必要がある。</a:t>
            </a:r>
          </a:p>
          <a:p>
            <a:r>
              <a:rPr lang="ja-JP" altLang="en-US"/>
              <a:t>その方法や前提知識について、自分自身がしっかり学んだうえで、人にレクチャーできるようにしておくと良い。</a:t>
            </a:r>
          </a:p>
          <a:p>
            <a:r>
              <a:rPr lang="ja-JP" altLang="en-US"/>
              <a:t>卒論・修論で再利用できる。</a:t>
            </a:r>
          </a:p>
          <a:p>
            <a:r>
              <a:rPr lang="ja-JP" altLang="en-US"/>
              <a:t>場合によっては、発表会などで再利用できる。</a:t>
            </a:r>
          </a:p>
          <a:p>
            <a:r>
              <a:rPr lang="ja-JP" altLang="en-US"/>
              <a:t>この機会に体系的に整理しておくとよい。</a:t>
            </a:r>
          </a:p>
          <a:p>
            <a:r>
              <a:rPr lang="ja-JP" altLang="en-US"/>
              <a:t>ついでに、</a:t>
            </a:r>
            <a:r>
              <a:rPr lang="en" altLang="ja-JP" dirty="0"/>
              <a:t>B3</a:t>
            </a:r>
            <a:r>
              <a:rPr lang="ja-JP" altLang="en-US"/>
              <a:t>の勧誘、他の人の利益も考えると良い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A33CE7-E334-0743-A3FD-D1D21CA8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0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94A52-A009-744E-9EAD-27BC864F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0B3CC-2BE1-5A44-A346-F9443EAD8C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VR</a:t>
            </a:r>
            <a:r>
              <a:rPr kumimoji="1" lang="ja-JP" altLang="en-US" sz="2800"/>
              <a:t>の基礎知識の共有</a:t>
            </a:r>
            <a:endParaRPr kumimoji="1" lang="en-US" altLang="ja-JP" sz="2800" dirty="0"/>
          </a:p>
          <a:p>
            <a:r>
              <a:rPr lang="en-US" altLang="ja-JP" sz="2800" dirty="0"/>
              <a:t>VR</a:t>
            </a:r>
            <a:r>
              <a:rPr lang="ja-JP" altLang="en-US" sz="2800"/>
              <a:t>への興味をもってもらう</a:t>
            </a:r>
            <a:endParaRPr lang="en-US" altLang="ja-JP" sz="2800" dirty="0"/>
          </a:p>
          <a:p>
            <a:r>
              <a:rPr kumimoji="1" lang="en-US" altLang="ja-JP" sz="2800" dirty="0"/>
              <a:t>VR</a:t>
            </a:r>
            <a:r>
              <a:rPr lang="ja-JP" altLang="en-US" sz="2800"/>
              <a:t>班の宣伝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B39F5E-2B38-2042-A239-31C93239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4488E-390E-8042-8CC0-1C088DB1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6571"/>
            <a:ext cx="10364451" cy="1018903"/>
          </a:xfrm>
        </p:spPr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A285A5-0F1C-AC44-A050-30AE1C4732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58983"/>
            <a:ext cx="10363826" cy="4132216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VR</a:t>
            </a:r>
            <a:r>
              <a:rPr lang="ja-JP" altLang="en-US" sz="2800"/>
              <a:t>とは</a:t>
            </a:r>
            <a:endParaRPr lang="en-US" altLang="ja-JP" sz="2800" dirty="0"/>
          </a:p>
          <a:p>
            <a:r>
              <a:rPr lang="en-US" altLang="ja-JP" sz="2800" dirty="0"/>
              <a:t>VR</a:t>
            </a:r>
            <a:r>
              <a:rPr lang="ja-JP" altLang="en-US" sz="2800"/>
              <a:t>の需要と未来</a:t>
            </a:r>
            <a:endParaRPr lang="en-US" altLang="ja-JP" sz="2800" dirty="0"/>
          </a:p>
          <a:p>
            <a:r>
              <a:rPr lang="en-US" altLang="ja-JP" dirty="0"/>
              <a:t>VR</a:t>
            </a:r>
            <a:r>
              <a:rPr lang="ja-JP" altLang="en-US"/>
              <a:t>酔いの原因とは</a:t>
            </a:r>
            <a:endParaRPr lang="en-US" altLang="ja-JP" dirty="0"/>
          </a:p>
          <a:p>
            <a:r>
              <a:rPr kumimoji="1" lang="ja-JP" altLang="en-US" sz="2800"/>
              <a:t>研究での</a:t>
            </a:r>
            <a:r>
              <a:rPr kumimoji="1" lang="en-US" altLang="ja-JP" sz="2800" dirty="0"/>
              <a:t>VR</a:t>
            </a:r>
            <a:r>
              <a:rPr kumimoji="1" lang="ja-JP" altLang="en-US" sz="2800"/>
              <a:t>の応用</a:t>
            </a:r>
            <a:endParaRPr kumimoji="1" lang="en-US" altLang="ja-JP" sz="2800" dirty="0"/>
          </a:p>
          <a:p>
            <a:r>
              <a:rPr lang="ja-JP" altLang="en-US"/>
              <a:t>菊池研究室だからできる</a:t>
            </a:r>
            <a:r>
              <a:rPr lang="en-US" altLang="ja-JP" dirty="0"/>
              <a:t>VR</a:t>
            </a:r>
            <a:r>
              <a:rPr lang="ja-JP" altLang="en-US"/>
              <a:t>システム</a:t>
            </a:r>
            <a:endParaRPr kumimoji="1" lang="en-US" altLang="ja-JP" sz="2800" dirty="0"/>
          </a:p>
          <a:p>
            <a:r>
              <a:rPr lang="en-US" altLang="ja-JP" dirty="0"/>
              <a:t>VR</a:t>
            </a:r>
            <a:r>
              <a:rPr lang="ja-JP" altLang="en-US"/>
              <a:t>技術者認定試験</a:t>
            </a:r>
            <a:endParaRPr lang="en-US" altLang="ja-JP" dirty="0"/>
          </a:p>
          <a:p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30AF95-1015-E842-A594-8613C87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92357-C219-B14E-821F-9E0338B8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</a:t>
            </a:r>
            <a:r>
              <a:rPr kumimoji="1" lang="en-US" altLang="ja-JP" cap="none" dirty="0"/>
              <a:t>irtual</a:t>
            </a:r>
            <a:r>
              <a:rPr kumimoji="1" lang="en-US" altLang="ja-JP" dirty="0"/>
              <a:t> R</a:t>
            </a:r>
            <a:r>
              <a:rPr kumimoji="1" lang="en-US" altLang="ja-JP" cap="none" dirty="0"/>
              <a:t>ealty</a:t>
            </a:r>
            <a:r>
              <a:rPr kumimoji="1" lang="en-US" altLang="ja-JP" dirty="0"/>
              <a:t> (VR)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19912-55A6-E845-875E-9B1AA92351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32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定義：みかけや形は原物そのものではないが，</a:t>
            </a:r>
            <a:r>
              <a:rPr lang="ja-JP" altLang="en-US">
                <a:solidFill>
                  <a:srgbClr val="FF0000"/>
                </a:solidFill>
              </a:rPr>
              <a:t>本質的あるいは効果</a:t>
            </a:r>
            <a:r>
              <a:rPr lang="ja-JP" altLang="en-US"/>
              <a:t>としては現実であり原物であること</a:t>
            </a:r>
            <a:r>
              <a:rPr lang="en-US" altLang="ja-JP" dirty="0"/>
              <a:t>[1]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一般的に仮想現実と訳されるが、舘 暲さんは仮想と訳されることを誤りとしている。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66B37B-CB7A-874C-9174-E96879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45A8C0-FADA-894D-85BC-C59CF55AE087}"/>
              </a:ext>
            </a:extLst>
          </p:cNvPr>
          <p:cNvSpPr txBox="1"/>
          <p:nvPr/>
        </p:nvSpPr>
        <p:spPr>
          <a:xfrm>
            <a:off x="1084217" y="6309360"/>
            <a:ext cx="97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</a:t>
            </a:r>
            <a:r>
              <a:rPr lang="ja-JP" altLang="en-US"/>
              <a:t>  舘 暲</a:t>
            </a:r>
            <a:r>
              <a:rPr lang="en-US" altLang="ja-JP" dirty="0"/>
              <a:t> </a:t>
            </a:r>
            <a:r>
              <a:rPr lang="ja-JP" altLang="en-US"/>
              <a:t>「バーチャルリアリティとは」</a:t>
            </a:r>
            <a:r>
              <a:rPr lang="en-US" altLang="ja-JP" dirty="0"/>
              <a:t> </a:t>
            </a:r>
            <a:r>
              <a:rPr lang="en" altLang="ja-JP" dirty="0">
                <a:hlinkClick r:id="rId2"/>
              </a:rPr>
              <a:t>https://vrsj.org/about/virtualreality/</a:t>
            </a:r>
            <a:r>
              <a:rPr lang="en" altLang="ja-JP" dirty="0"/>
              <a:t> (2020</a:t>
            </a:r>
            <a:r>
              <a:rPr lang="ja-JP" altLang="en-US"/>
              <a:t>年</a:t>
            </a:r>
            <a:r>
              <a:rPr lang="en-US" altLang="ja-JP" dirty="0"/>
              <a:t>7</a:t>
            </a:r>
            <a:r>
              <a:rPr lang="ja-JP" altLang="en-US"/>
              <a:t>月</a:t>
            </a:r>
            <a:r>
              <a:rPr lang="en-US" altLang="ja-JP" dirty="0"/>
              <a:t>16</a:t>
            </a:r>
            <a:r>
              <a:rPr lang="ja-JP" altLang="en-US"/>
              <a:t>日閲覧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33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コンピュータ, 男 が含まれている画像&#10;&#10;自動的に生成された説明">
            <a:extLst>
              <a:ext uri="{FF2B5EF4-FFF2-40B4-BE49-F238E27FC236}">
                <a16:creationId xmlns:a16="http://schemas.microsoft.com/office/drawing/2014/main" id="{52C8971C-52EE-7547-BA12-717D2B03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275381"/>
            <a:ext cx="6299887" cy="4192288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81A2D9-1E94-764E-838A-A4CE0494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65130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4C13EC-BC2D-E449-8764-0931DCD28A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/>
              <a:t>仮想ではなく、</a:t>
            </a:r>
            <a:r>
              <a:rPr lang="ja-JP" altLang="en-US" sz="2400">
                <a:solidFill>
                  <a:srgbClr val="FF0000"/>
                </a:solidFill>
              </a:rPr>
              <a:t>本質的あるいは効果は</a:t>
            </a:r>
            <a:r>
              <a:rPr lang="ja-JP" altLang="en-US" sz="2400"/>
              <a:t>現実であるということ。</a:t>
            </a:r>
            <a:endParaRPr lang="en-US" altLang="ja-JP" sz="2400" dirty="0"/>
          </a:p>
          <a:p>
            <a:r>
              <a:rPr kumimoji="1" lang="ja-JP" altLang="en-US" sz="2400"/>
              <a:t>自分の解釈だと、右の画像を見て落ちると恐怖を感じているのは現実なので</a:t>
            </a:r>
            <a:r>
              <a:rPr lang="ja-JP" altLang="en-US" sz="2400"/>
              <a:t>、</a:t>
            </a:r>
            <a:r>
              <a:rPr kumimoji="1" lang="ja-JP" altLang="en-US" sz="2400"/>
              <a:t>仮想は相応しくないのではという意見ではないか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F01B16-02EE-D040-960B-F69B1E70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/>
              <a:t>つまり</a:t>
            </a:r>
          </a:p>
        </p:txBody>
      </p:sp>
    </p:spTree>
    <p:extLst>
      <p:ext uri="{BB962C8B-B14F-4D97-AF65-F5344CB8AC3E}">
        <p14:creationId xmlns:p14="http://schemas.microsoft.com/office/powerpoint/2010/main" val="173967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446E-DC95-9C41-82AB-DB81D86C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40466"/>
          </a:xfrm>
        </p:spPr>
        <p:txBody>
          <a:bodyPr/>
          <a:lstStyle/>
          <a:p>
            <a:r>
              <a:rPr lang="en-US" altLang="ja-JP" dirty="0"/>
              <a:t>VR</a:t>
            </a:r>
            <a:r>
              <a:rPr lang="ja-JP" altLang="en-US"/>
              <a:t>の需要と未来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68A784-25CD-6443-868C-66AADE04EC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9612"/>
            <a:ext cx="10363826" cy="4001588"/>
          </a:xfrm>
        </p:spPr>
        <p:txBody>
          <a:bodyPr/>
          <a:lstStyle/>
          <a:p>
            <a:r>
              <a:rPr lang="en-US" altLang="ja-JP" dirty="0"/>
              <a:t>5G</a:t>
            </a:r>
            <a:r>
              <a:rPr lang="ja-JP" altLang="en-US"/>
              <a:t>によって、</a:t>
            </a:r>
            <a:r>
              <a:rPr lang="en-US" altLang="ja-JP" dirty="0"/>
              <a:t>VR</a:t>
            </a:r>
            <a:r>
              <a:rPr lang="ja-JP" altLang="en-US"/>
              <a:t>でのスポーツ観戦</a:t>
            </a:r>
            <a:endParaRPr lang="en-US" altLang="ja-JP" dirty="0"/>
          </a:p>
          <a:p>
            <a:r>
              <a:rPr lang="en-US" altLang="ja-JP" cap="none" dirty="0"/>
              <a:t>e</a:t>
            </a:r>
            <a:r>
              <a:rPr lang="ja-JP" altLang="en-US"/>
              <a:t>スポーツに参入するかも</a:t>
            </a:r>
            <a:endParaRPr kumimoji="1" lang="en-US" altLang="ja-JP" dirty="0"/>
          </a:p>
          <a:p>
            <a:r>
              <a:rPr kumimoji="1" lang="en-US" altLang="ja-JP" dirty="0"/>
              <a:t>F</a:t>
            </a:r>
            <a:r>
              <a:rPr kumimoji="1" lang="en-US" altLang="ja-JP" cap="none" dirty="0"/>
              <a:t>acebook</a:t>
            </a:r>
            <a:r>
              <a:rPr kumimoji="1" lang="ja-JP" altLang="en-US"/>
              <a:t>がこの一年</a:t>
            </a:r>
            <a:r>
              <a:rPr kumimoji="1" lang="en-US" altLang="ja-JP" dirty="0"/>
              <a:t>VR</a:t>
            </a:r>
            <a:r>
              <a:rPr kumimoji="1" lang="ja-JP" altLang="en-US"/>
              <a:t>事業を買収している</a:t>
            </a:r>
            <a:endParaRPr kumimoji="1" lang="en-US" altLang="ja-JP" dirty="0"/>
          </a:p>
          <a:p>
            <a:r>
              <a:rPr lang="en-US" altLang="ja-JP" dirty="0"/>
              <a:t>2030</a:t>
            </a:r>
            <a:r>
              <a:rPr lang="ja-JP" altLang="en-US"/>
              <a:t>年「感覚のインターネット化」がトレンド</a:t>
            </a:r>
            <a:r>
              <a:rPr lang="en-US" altLang="ja-JP" dirty="0"/>
              <a:t>[2]</a:t>
            </a:r>
          </a:p>
          <a:p>
            <a:pPr marL="0" indent="0">
              <a:buNone/>
            </a:pPr>
            <a:r>
              <a:rPr lang="en-US" altLang="ja-JP" dirty="0"/>
              <a:t>(VR/AR</a:t>
            </a:r>
            <a:r>
              <a:rPr lang="ja-JP" altLang="en-US"/>
              <a:t>など没入型エクスペリエンスが主流になる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13BBBB-0676-CC4E-9502-044854B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0DB599-0E1D-8948-96ED-5603C73502D6}"/>
              </a:ext>
            </a:extLst>
          </p:cNvPr>
          <p:cNvSpPr txBox="1"/>
          <p:nvPr/>
        </p:nvSpPr>
        <p:spPr>
          <a:xfrm>
            <a:off x="1149531" y="5598662"/>
            <a:ext cx="9633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[2]</a:t>
            </a:r>
            <a:r>
              <a:rPr lang="en" altLang="ja-JP" dirty="0"/>
              <a:t> Ericsson </a:t>
            </a:r>
            <a:r>
              <a:rPr lang="en" altLang="ja-JP" dirty="0" err="1"/>
              <a:t>ConsumerLab</a:t>
            </a:r>
            <a:r>
              <a:rPr lang="en" altLang="ja-JP" dirty="0"/>
              <a:t> , “10 Hot Consumer Trends 2030”,</a:t>
            </a:r>
          </a:p>
          <a:p>
            <a:r>
              <a:rPr lang="en" altLang="ja-JP" dirty="0">
                <a:hlinkClick r:id="rId2"/>
              </a:rPr>
              <a:t>https://www.ericsson.com/en/reports-and-papers/consumerlab/reports/10-hot-consumer-trends-2030</a:t>
            </a:r>
            <a:endParaRPr lang="en" altLang="ja-JP" dirty="0"/>
          </a:p>
          <a:p>
            <a:r>
              <a:rPr kumimoji="1" lang="en" altLang="ja-JP" dirty="0"/>
              <a:t>(2020</a:t>
            </a:r>
            <a:r>
              <a:rPr kumimoji="1" lang="ja-JP" altLang="en-US"/>
              <a:t>年</a:t>
            </a:r>
            <a:r>
              <a:rPr kumimoji="1" lang="en-US" altLang="ja-JP" dirty="0"/>
              <a:t>7</a:t>
            </a:r>
            <a:r>
              <a:rPr kumimoji="1" lang="ja-JP" altLang="en-US"/>
              <a:t>月</a:t>
            </a:r>
            <a:r>
              <a:rPr kumimoji="1" lang="en-US" altLang="ja-JP" dirty="0"/>
              <a:t>16</a:t>
            </a:r>
            <a:r>
              <a:rPr kumimoji="1" lang="ja-JP" altLang="en-US"/>
              <a:t>日閲覧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8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84949-A857-3842-94ED-9EF8393B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7586"/>
          </a:xfrm>
        </p:spPr>
        <p:txBody>
          <a:bodyPr/>
          <a:lstStyle/>
          <a:p>
            <a:r>
              <a:rPr lang="en" altLang="ja-JP" dirty="0"/>
              <a:t>Lone Echo</a:t>
            </a:r>
            <a:endParaRPr kumimoji="1" lang="ja-JP" altLang="en-US"/>
          </a:p>
        </p:txBody>
      </p:sp>
      <p:pic>
        <p:nvPicPr>
          <p:cNvPr id="5" name="オンライン メディア 4" descr="æ¥æ¬èªå¯¾å¿ãLone EchoãVRã²ã¼ã ãã¬ã¤ vol.01">
            <a:hlinkClick r:id="" action="ppaction://media"/>
            <a:extLst>
              <a:ext uri="{FF2B5EF4-FFF2-40B4-BE49-F238E27FC236}">
                <a16:creationId xmlns:a16="http://schemas.microsoft.com/office/drawing/2014/main" id="{D2514B26-E23D-3143-9C2E-0696A99DCFFF}"/>
              </a:ext>
            </a:extLst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3774" y="1476104"/>
            <a:ext cx="10620729" cy="487217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4A82A7-17A7-5F45-B558-7BD0C931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B497F-2959-3041-B11C-DFBAE2EE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4523"/>
          </a:xfrm>
        </p:spPr>
        <p:txBody>
          <a:bodyPr/>
          <a:lstStyle/>
          <a:p>
            <a:r>
              <a:rPr lang="en-US" altLang="ja-JP" dirty="0"/>
              <a:t>VR</a:t>
            </a:r>
            <a:r>
              <a:rPr lang="ja-JP" altLang="en-US"/>
              <a:t>酔い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BF4D40-5C24-CF48-8A8E-7B189ED262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4480"/>
            <a:ext cx="10363826" cy="4685003"/>
          </a:xfrm>
        </p:spPr>
        <p:txBody>
          <a:bodyPr/>
          <a:lstStyle/>
          <a:p>
            <a:r>
              <a:rPr kumimoji="1" lang="en-US" altLang="ja-JP" dirty="0"/>
              <a:t>VR</a:t>
            </a:r>
            <a:r>
              <a:rPr lang="ja-JP" altLang="en-US"/>
              <a:t>酔いの原因とは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乗り物酔いと同様に、視覚情報と現実の体験している感覚の不一致から起こる。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振りむきと映像のズレなどが原因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/>
              <a:t>映像が遅れてくる、早い等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F7BF1A-F682-6647-ACAF-26EB7B15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図 5" descr="男, 部屋, キッチン が含まれている画像&#10;&#10;自動的に生成された説明">
            <a:extLst>
              <a:ext uri="{FF2B5EF4-FFF2-40B4-BE49-F238E27FC236}">
                <a16:creationId xmlns:a16="http://schemas.microsoft.com/office/drawing/2014/main" id="{4851A4A6-98B9-7245-88A4-B36041A4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6520542" y="2824310"/>
            <a:ext cx="4590010" cy="30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7355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837</Words>
  <Application>Microsoft Macintosh PowerPoint</Application>
  <PresentationFormat>ワイド画面</PresentationFormat>
  <Paragraphs>110</Paragraphs>
  <Slides>19</Slides>
  <Notes>0</Notes>
  <HiddenSlides>1</HiddenSlides>
  <MMClips>3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HGPGothicE</vt:lpstr>
      <vt:lpstr>游ゴシック</vt:lpstr>
      <vt:lpstr>Arial</vt:lpstr>
      <vt:lpstr>Tw Cen MT</vt:lpstr>
      <vt:lpstr>しずく</vt:lpstr>
      <vt:lpstr>VR</vt:lpstr>
      <vt:lpstr>勉強会趣旨</vt:lpstr>
      <vt:lpstr>目的</vt:lpstr>
      <vt:lpstr>目次</vt:lpstr>
      <vt:lpstr>Virtual Realty (VR)とは</vt:lpstr>
      <vt:lpstr>つまり</vt:lpstr>
      <vt:lpstr>VRの需要と未来</vt:lpstr>
      <vt:lpstr>Lone Echo</vt:lpstr>
      <vt:lpstr>VR酔い</vt:lpstr>
      <vt:lpstr>VR酔い：移動について</vt:lpstr>
      <vt:lpstr> VR剣戟ソード・オブ・ガルガンチュア </vt:lpstr>
      <vt:lpstr>テレパス移動</vt:lpstr>
      <vt:lpstr>研究でのVRの応用</vt:lpstr>
      <vt:lpstr>研究でのVRの応用</vt:lpstr>
      <vt:lpstr>菊池研究室だからできるVRシステム</vt:lpstr>
      <vt:lpstr>VR合コン</vt:lpstr>
      <vt:lpstr>VR技術者認定試験</vt:lpstr>
      <vt:lpstr>VR技術者認定試験の教科書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</dc:title>
  <dc:creator>石田　豊</dc:creator>
  <cp:lastModifiedBy>石田　豊</cp:lastModifiedBy>
  <cp:revision>22</cp:revision>
  <dcterms:created xsi:type="dcterms:W3CDTF">2020-07-15T20:08:51Z</dcterms:created>
  <dcterms:modified xsi:type="dcterms:W3CDTF">2020-07-15T22:21:06Z</dcterms:modified>
</cp:coreProperties>
</file>