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4"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10/24/2021</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10/24/2021</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a:xfrm>
            <a:off x="-1" y="-157222"/>
            <a:ext cx="12300155" cy="2387600"/>
          </a:xfrm>
        </p:spPr>
        <p:txBody>
          <a:bodyPr>
            <a:scene3d>
              <a:camera prst="orthographicFront"/>
              <a:lightRig rig="threePt" dir="t"/>
            </a:scene3d>
            <a:sp3d extrusionH="57150">
              <a:bevelT w="69850" h="69850" prst="divot"/>
            </a:sp3d>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masis MT Pro Black" panose="020B0604020202020204" pitchFamily="18" charset="0"/>
              </a:rPr>
              <a:t>The Neighborhood Battle</a:t>
            </a:r>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a:xfrm>
            <a:off x="1" y="4680340"/>
            <a:ext cx="12191999" cy="1337002"/>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t">
            <a:normAutofit/>
          </a:bodyPr>
          <a:lstStyle/>
          <a:p>
            <a:pPr algn="l">
              <a:lnSpc>
                <a:spcPct val="100000"/>
              </a:lnSpc>
              <a:spcBef>
                <a:spcPts val="300"/>
              </a:spcBef>
            </a:pPr>
            <a:r>
              <a:rPr lang="en-US" dirty="0">
                <a:ln w="0">
                  <a:no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Ishika Biswas</a:t>
            </a:r>
          </a:p>
          <a:p>
            <a:pPr algn="l">
              <a:lnSpc>
                <a:spcPct val="100000"/>
              </a:lnSpc>
              <a:spcBef>
                <a:spcPts val="300"/>
              </a:spcBef>
            </a:pPr>
            <a:r>
              <a:rPr lang="en-US" dirty="0">
                <a:ln w="0">
                  <a:no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IBM Data Science Professional Certification</a:t>
            </a:r>
          </a:p>
          <a:p>
            <a:pPr algn="l">
              <a:lnSpc>
                <a:spcPct val="100000"/>
              </a:lnSpc>
              <a:spcBef>
                <a:spcPts val="300"/>
              </a:spcBef>
            </a:pPr>
            <a:r>
              <a:rPr lang="en-US" dirty="0">
                <a:ln w="0">
                  <a:no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a:t>
            </a:r>
          </a:p>
        </p:txBody>
      </p:sp>
    </p:spTree>
    <p:extLst>
      <p:ext uri="{BB962C8B-B14F-4D97-AF65-F5344CB8AC3E}">
        <p14:creationId xmlns:p14="http://schemas.microsoft.com/office/powerpoint/2010/main" val="48048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xfrm>
            <a:off x="838200" y="1828800"/>
            <a:ext cx="10515600" cy="3595995"/>
          </a:xfrm>
        </p:spPr>
        <p:txBody>
          <a:bodyPr vert="horz" lIns="91440" tIns="45720" rIns="91440" bIns="45720" rtlCol="0">
            <a:normAutofit/>
          </a:bodyPr>
          <a:lstStyle/>
          <a:p>
            <a:pPr>
              <a:buFont typeface="Wingdings" panose="05000000000000000000" pitchFamily="2" charset="2"/>
              <a:buChar char="Ø"/>
            </a:pPr>
            <a:r>
              <a:rPr lang="en-US" sz="2000" dirty="0"/>
              <a:t>Providence has more venues than Hartford (512 vs 460)</a:t>
            </a:r>
          </a:p>
          <a:p>
            <a:pPr>
              <a:buFont typeface="Wingdings" panose="05000000000000000000" pitchFamily="2" charset="2"/>
              <a:buChar char="Ø"/>
            </a:pPr>
            <a:r>
              <a:rPr lang="en-US" sz="2000" dirty="0"/>
              <a:t>Federal Hill has the most venues in Providence</a:t>
            </a:r>
          </a:p>
          <a:p>
            <a:pPr>
              <a:buFont typeface="Wingdings" panose="05000000000000000000" pitchFamily="2" charset="2"/>
              <a:buChar char="Ø"/>
            </a:pPr>
            <a:r>
              <a:rPr lang="en-US" sz="2000" dirty="0"/>
              <a:t>Downtown has the most venues in Hartford</a:t>
            </a:r>
          </a:p>
          <a:p>
            <a:pPr>
              <a:buFont typeface="Wingdings" panose="05000000000000000000" pitchFamily="2" charset="2"/>
              <a:buChar char="Ø"/>
            </a:pPr>
            <a:r>
              <a:rPr lang="en-US" sz="2000" dirty="0"/>
              <a:t>Most of venues in Federal Hill are restaurants, bars</a:t>
            </a:r>
          </a:p>
          <a:p>
            <a:pPr>
              <a:buFont typeface="Wingdings" panose="05000000000000000000" pitchFamily="2" charset="2"/>
              <a:buChar char="Ø"/>
            </a:pPr>
            <a:r>
              <a:rPr lang="en-US" sz="2000" dirty="0"/>
              <a:t>Venues in Downtown Hartford are more diverse includes banks, concert hall, gyms…</a:t>
            </a:r>
          </a:p>
          <a:p>
            <a:pPr>
              <a:buFont typeface="Wingdings" panose="05000000000000000000" pitchFamily="2" charset="2"/>
              <a:buChar char="Ø"/>
            </a:pPr>
            <a:r>
              <a:rPr lang="en-US" sz="2000" dirty="0"/>
              <a:t>Bars, Restaurants, Bakeries, and Diners are very common in Providence</a:t>
            </a:r>
          </a:p>
          <a:p>
            <a:pPr>
              <a:buFont typeface="Wingdings" panose="05000000000000000000" pitchFamily="2" charset="2"/>
              <a:buChar char="Ø"/>
            </a:pPr>
            <a:r>
              <a:rPr lang="en-US" sz="2000" dirty="0"/>
              <a:t>Hartford is more about commercial</a:t>
            </a:r>
          </a:p>
        </p:txBody>
      </p:sp>
      <p:sp>
        <p:nvSpPr>
          <p:cNvPr id="6" name="Title 1">
            <a:extLst>
              <a:ext uri="{FF2B5EF4-FFF2-40B4-BE49-F238E27FC236}">
                <a16:creationId xmlns:a16="http://schemas.microsoft.com/office/drawing/2014/main" id="{68F18057-E905-452A-9D14-64791B82D316}"/>
              </a:ext>
            </a:extLst>
          </p:cNvPr>
          <p:cNvSpPr txBox="1">
            <a:spLocks/>
          </p:cNvSpPr>
          <p:nvPr/>
        </p:nvSpPr>
        <p:spPr>
          <a:xfrm>
            <a:off x="0" y="158647"/>
            <a:ext cx="10515600" cy="1325563"/>
          </a:xfrm>
          <a:prstGeom prst="rect">
            <a:avLst/>
          </a:prstGeom>
          <a:gradFill>
            <a:gsLst>
              <a:gs pos="0">
                <a:schemeClr val="accent1">
                  <a:lumMod val="40000"/>
                  <a:lumOff val="60000"/>
                </a:schemeClr>
              </a:gs>
              <a:gs pos="78000">
                <a:schemeClr val="accent1">
                  <a:satMod val="110000"/>
                  <a:lumMod val="100000"/>
                  <a:shade val="100000"/>
                </a:schemeClr>
              </a:gs>
              <a:gs pos="100000">
                <a:schemeClr val="accent1">
                  <a:lumMod val="99000"/>
                  <a:satMod val="120000"/>
                  <a:shade val="78000"/>
                </a:scheme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Results</a:t>
            </a:r>
          </a:p>
        </p:txBody>
      </p:sp>
    </p:spTree>
    <p:extLst>
      <p:ext uri="{BB962C8B-B14F-4D97-AF65-F5344CB8AC3E}">
        <p14:creationId xmlns:p14="http://schemas.microsoft.com/office/powerpoint/2010/main" val="161509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xfrm>
            <a:off x="838200" y="1828800"/>
            <a:ext cx="10515600" cy="3595995"/>
          </a:xfrm>
        </p:spPr>
        <p:txBody>
          <a:bodyPr vert="horz" lIns="91440" tIns="45720" rIns="91440" bIns="45720" rtlCol="0">
            <a:normAutofit/>
          </a:bodyPr>
          <a:lstStyle/>
          <a:p>
            <a:pPr>
              <a:buFont typeface="Wingdings" panose="05000000000000000000" pitchFamily="2" charset="2"/>
              <a:buChar char="Ø"/>
            </a:pPr>
            <a:r>
              <a:rPr lang="en-US" sz="2000" dirty="0"/>
              <a:t>For People moving to the city</a:t>
            </a:r>
          </a:p>
          <a:p>
            <a:pPr lvl="1">
              <a:buFont typeface="Wingdings" panose="05000000000000000000" pitchFamily="2" charset="2"/>
              <a:buChar char="Ø"/>
            </a:pPr>
            <a:r>
              <a:rPr lang="en-US" sz="1600" dirty="0"/>
              <a:t>Providence may be more suitable to spend a good amount time of enjoy the local food</a:t>
            </a:r>
          </a:p>
          <a:p>
            <a:pPr lvl="1">
              <a:buFont typeface="Wingdings" panose="05000000000000000000" pitchFamily="2" charset="2"/>
              <a:buChar char="Ø"/>
            </a:pPr>
            <a:r>
              <a:rPr lang="en-US" sz="1600" dirty="0"/>
              <a:t>Hartford has less food but more commercial complexes</a:t>
            </a:r>
          </a:p>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For business owners/real estate:</a:t>
            </a:r>
          </a:p>
          <a:p>
            <a:pPr lvl="1">
              <a:buFont typeface="Wingdings" panose="05000000000000000000" pitchFamily="2" charset="2"/>
              <a:buChar char="Ø"/>
            </a:pPr>
            <a:r>
              <a:rPr lang="en-US" sz="1600" dirty="0"/>
              <a:t>Providence is good place to open small business related to food and travel industry</a:t>
            </a:r>
          </a:p>
          <a:p>
            <a:pPr lvl="1">
              <a:buFont typeface="Wingdings" panose="05000000000000000000" pitchFamily="2" charset="2"/>
              <a:buChar char="Ø"/>
            </a:pPr>
            <a:r>
              <a:rPr lang="en-US" sz="1600" dirty="0"/>
              <a:t>Hartford is better place to involve in insurance industry and hence a good option for new real estate projects</a:t>
            </a:r>
          </a:p>
        </p:txBody>
      </p:sp>
      <p:sp>
        <p:nvSpPr>
          <p:cNvPr id="6" name="Title 1">
            <a:extLst>
              <a:ext uri="{FF2B5EF4-FFF2-40B4-BE49-F238E27FC236}">
                <a16:creationId xmlns:a16="http://schemas.microsoft.com/office/drawing/2014/main" id="{68F18057-E905-452A-9D14-64791B82D316}"/>
              </a:ext>
            </a:extLst>
          </p:cNvPr>
          <p:cNvSpPr txBox="1">
            <a:spLocks/>
          </p:cNvSpPr>
          <p:nvPr/>
        </p:nvSpPr>
        <p:spPr>
          <a:xfrm>
            <a:off x="0" y="158647"/>
            <a:ext cx="10515600" cy="1325563"/>
          </a:xfrm>
          <a:prstGeom prst="rect">
            <a:avLst/>
          </a:prstGeom>
          <a:gradFill>
            <a:gsLst>
              <a:gs pos="0">
                <a:schemeClr val="accent1">
                  <a:lumMod val="40000"/>
                  <a:lumOff val="60000"/>
                </a:schemeClr>
              </a:gs>
              <a:gs pos="78000">
                <a:schemeClr val="accent1">
                  <a:satMod val="110000"/>
                  <a:lumMod val="100000"/>
                  <a:shade val="100000"/>
                </a:schemeClr>
              </a:gs>
              <a:gs pos="100000">
                <a:schemeClr val="accent1">
                  <a:lumMod val="99000"/>
                  <a:satMod val="120000"/>
                  <a:shade val="78000"/>
                </a:scheme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Conclusion</a:t>
            </a:r>
          </a:p>
        </p:txBody>
      </p:sp>
    </p:spTree>
    <p:extLst>
      <p:ext uri="{BB962C8B-B14F-4D97-AF65-F5344CB8AC3E}">
        <p14:creationId xmlns:p14="http://schemas.microsoft.com/office/powerpoint/2010/main" val="4825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F18057-E905-452A-9D14-64791B82D316}"/>
              </a:ext>
            </a:extLst>
          </p:cNvPr>
          <p:cNvSpPr txBox="1">
            <a:spLocks/>
          </p:cNvSpPr>
          <p:nvPr/>
        </p:nvSpPr>
        <p:spPr>
          <a:xfrm>
            <a:off x="0" y="2592357"/>
            <a:ext cx="10515600" cy="1325563"/>
          </a:xfrm>
          <a:prstGeom prst="rect">
            <a:avLst/>
          </a:prstGeom>
          <a:gradFill>
            <a:gsLst>
              <a:gs pos="0">
                <a:schemeClr val="accent1">
                  <a:lumMod val="40000"/>
                  <a:lumOff val="60000"/>
                </a:schemeClr>
              </a:gs>
              <a:gs pos="78000">
                <a:schemeClr val="accent1">
                  <a:satMod val="110000"/>
                  <a:lumMod val="100000"/>
                  <a:shade val="100000"/>
                </a:schemeClr>
              </a:gs>
              <a:gs pos="100000">
                <a:schemeClr val="accent1">
                  <a:lumMod val="99000"/>
                  <a:satMod val="120000"/>
                  <a:shade val="78000"/>
                </a:scheme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Thank you</a:t>
            </a:r>
          </a:p>
        </p:txBody>
      </p:sp>
    </p:spTree>
    <p:extLst>
      <p:ext uri="{BB962C8B-B14F-4D97-AF65-F5344CB8AC3E}">
        <p14:creationId xmlns:p14="http://schemas.microsoft.com/office/powerpoint/2010/main" val="375450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a:xfrm>
            <a:off x="838200" y="1899367"/>
            <a:ext cx="10515600" cy="4351338"/>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 estate business is booming day be day. One of the most challenging scenario is knowing which locality would interest people to settle down, to fore see the future where will people plan to buy their houses.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takes a glimpse at different neighborhoods of Toronto, Canada and compares different parameters, such as amenities, house prices, school availability to look for a favorable neighborhood.</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case study will be of great use to real estate companies looking for opportunities for their next project as well as for any new bird to the city looking for a place of their own.</a:t>
            </a:r>
          </a:p>
        </p:txBody>
      </p:sp>
      <p:sp>
        <p:nvSpPr>
          <p:cNvPr id="4" name="Title 1">
            <a:extLst>
              <a:ext uri="{FF2B5EF4-FFF2-40B4-BE49-F238E27FC236}">
                <a16:creationId xmlns:a16="http://schemas.microsoft.com/office/drawing/2014/main" id="{B4BA61FC-147D-4BE7-92F8-419ED89E2E3F}"/>
              </a:ext>
            </a:extLst>
          </p:cNvPr>
          <p:cNvSpPr txBox="1">
            <a:spLocks/>
          </p:cNvSpPr>
          <p:nvPr/>
        </p:nvSpPr>
        <p:spPr>
          <a:xfrm>
            <a:off x="0" y="296298"/>
            <a:ext cx="10515600" cy="1325563"/>
          </a:xfrm>
          <a:prstGeom prst="rect">
            <a:avLst/>
          </a:prstGeom>
          <a:gradFill>
            <a:gsLst>
              <a:gs pos="0">
                <a:schemeClr val="accent1">
                  <a:lumMod val="40000"/>
                  <a:lumOff val="60000"/>
                </a:schemeClr>
              </a:gs>
              <a:gs pos="78000">
                <a:schemeClr val="accent1">
                  <a:satMod val="110000"/>
                  <a:lumMod val="100000"/>
                  <a:shade val="100000"/>
                </a:schemeClr>
              </a:gs>
              <a:gs pos="100000">
                <a:schemeClr val="accent1">
                  <a:lumMod val="99000"/>
                  <a:satMod val="120000"/>
                  <a:shade val="78000"/>
                </a:scheme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Introduction</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a:xfrm>
            <a:off x="838200" y="2713703"/>
            <a:ext cx="10515600" cy="3463260"/>
          </a:xfrm>
        </p:spPr>
        <p:txBody>
          <a:bodyPr vert="horz" lIns="91440" tIns="45720" rIns="91440" bIns="45720" rtlCol="0">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very essence of the project is all the data that are being used here are open source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Wikipedia has been used for web scrapping and consolidating the pin code, borough and neighborhood details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maps and location references Foursquare and Geo API has been used</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2C451DF9-AE73-4BAB-B994-27C8B7B1C72D}"/>
              </a:ext>
            </a:extLst>
          </p:cNvPr>
          <p:cNvSpPr txBox="1">
            <a:spLocks/>
          </p:cNvSpPr>
          <p:nvPr/>
        </p:nvSpPr>
        <p:spPr>
          <a:xfrm>
            <a:off x="0" y="158647"/>
            <a:ext cx="10515600" cy="1325563"/>
          </a:xfrm>
          <a:prstGeom prst="rect">
            <a:avLst/>
          </a:prstGeom>
          <a:gradFill>
            <a:gsLst>
              <a:gs pos="0">
                <a:schemeClr val="accent1">
                  <a:lumMod val="40000"/>
                  <a:lumOff val="60000"/>
                </a:schemeClr>
              </a:gs>
              <a:gs pos="78000">
                <a:schemeClr val="accent1">
                  <a:satMod val="110000"/>
                  <a:lumMod val="100000"/>
                  <a:shade val="100000"/>
                </a:schemeClr>
              </a:gs>
              <a:gs pos="100000">
                <a:schemeClr val="accent1">
                  <a:lumMod val="99000"/>
                  <a:satMod val="120000"/>
                  <a:shade val="78000"/>
                </a:scheme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Data Gathering</a:t>
            </a:r>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xfrm>
            <a:off x="838200" y="2580967"/>
            <a:ext cx="10515600" cy="3595995"/>
          </a:xfrm>
        </p:spPr>
        <p:txBody>
          <a:bodyPr vert="horz" lIns="91440" tIns="45720" rIns="91440" bIns="45720" rtlCol="0">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Foursquare API – to retrieve all venues of each neighborhoods, then group by each neighborhoods and to count how many venues before filter top 10 most common venue types of each neighborhoods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 means Clustering – to cluster neighborhood into different groups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Matplotlib - for Exploratory data analysis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68F18057-E905-452A-9D14-64791B82D316}"/>
              </a:ext>
            </a:extLst>
          </p:cNvPr>
          <p:cNvSpPr txBox="1">
            <a:spLocks/>
          </p:cNvSpPr>
          <p:nvPr/>
        </p:nvSpPr>
        <p:spPr>
          <a:xfrm>
            <a:off x="0" y="158647"/>
            <a:ext cx="10515600" cy="1325563"/>
          </a:xfrm>
          <a:prstGeom prst="rect">
            <a:avLst/>
          </a:prstGeom>
          <a:gradFill>
            <a:gsLst>
              <a:gs pos="0">
                <a:schemeClr val="accent1">
                  <a:lumMod val="40000"/>
                  <a:lumOff val="60000"/>
                </a:schemeClr>
              </a:gs>
              <a:gs pos="78000">
                <a:schemeClr val="accent1">
                  <a:satMod val="110000"/>
                  <a:lumMod val="100000"/>
                  <a:shade val="100000"/>
                </a:schemeClr>
              </a:gs>
              <a:gs pos="100000">
                <a:schemeClr val="accent1">
                  <a:lumMod val="99000"/>
                  <a:satMod val="120000"/>
                  <a:shade val="78000"/>
                </a:scheme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Methodology</a:t>
            </a:r>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C11AE22-C390-4738-A5C7-FF9D46F9AF63}"/>
              </a:ext>
            </a:extLst>
          </p:cNvPr>
          <p:cNvPicPr>
            <a:picLocks noChangeAspect="1"/>
          </p:cNvPicPr>
          <p:nvPr/>
        </p:nvPicPr>
        <p:blipFill rotWithShape="1">
          <a:blip r:embed="rId2"/>
          <a:srcRect r="14343" b="-1"/>
          <a:stretch/>
        </p:blipFill>
        <p:spPr>
          <a:xfrm>
            <a:off x="1" y="10"/>
            <a:ext cx="9669642" cy="6857990"/>
          </a:xfrm>
          <a:prstGeom prst="rect">
            <a:avLst/>
          </a:prstGeom>
        </p:spPr>
      </p:pic>
      <p:sp>
        <p:nvSpPr>
          <p:cNvPr id="16"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8F18057-E905-452A-9D14-64791B82D316}"/>
              </a:ext>
            </a:extLst>
          </p:cNvPr>
          <p:cNvSpPr txBox="1">
            <a:spLocks/>
          </p:cNvSpPr>
          <p:nvPr/>
        </p:nvSpPr>
        <p:spPr>
          <a:xfrm>
            <a:off x="7531610" y="365125"/>
            <a:ext cx="3822189" cy="1899912"/>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en-US" sz="4000" dirty="0">
                <a:solidFill>
                  <a:schemeClr val="bg1"/>
                </a:solidFill>
                <a:latin typeface="+mj-lt"/>
                <a:ea typeface="+mj-ea"/>
                <a:cs typeface="+mj-cs"/>
              </a:rPr>
              <a:t>Exploratory Data Analysis</a:t>
            </a:r>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xfrm>
            <a:off x="7531610" y="2434201"/>
            <a:ext cx="3822189" cy="3742762"/>
          </a:xfrm>
        </p:spPr>
        <p:txBody>
          <a:bodyPr vert="horz" lIns="91440" tIns="45720" rIns="91440" bIns="45720" rtlCol="0">
            <a:normAutofit/>
          </a:bodyPr>
          <a:lstStyle/>
          <a:p>
            <a:r>
              <a:rPr lang="en-US" sz="2000"/>
              <a:t>We started exploring by plotting different business hotspots for Scarborough using Foursquare API.</a:t>
            </a:r>
          </a:p>
          <a:p>
            <a:endParaRPr lang="en-US" sz="2000"/>
          </a:p>
          <a:p>
            <a:endParaRPr lang="en-US" sz="2000"/>
          </a:p>
        </p:txBody>
      </p:sp>
    </p:spTree>
    <p:extLst>
      <p:ext uri="{BB962C8B-B14F-4D97-AF65-F5344CB8AC3E}">
        <p14:creationId xmlns:p14="http://schemas.microsoft.com/office/powerpoint/2010/main" val="199683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xfrm>
            <a:off x="838200" y="2580967"/>
            <a:ext cx="10515600" cy="3595995"/>
          </a:xfrm>
        </p:spPr>
        <p:txBody>
          <a:bodyPr vert="horz" lIns="91440" tIns="45720" rIns="91440" bIns="45720" rtlCol="0">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Next step was to categorize the spots as per their business genre. For example, Shopping Mall, Pharmacy, Skating Rink , Restaurant,  Coffee Shop,  Pizza Place,  Pub, Convenience Store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Also, there were subcategories for example in Restaurants sections there were Afghan, Thai, Chinese, Mughlai etc.</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then merged based on latitude/longitude for each neighborhood and categorized based on types using K-mean types and cluster labels were assigned</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68F18057-E905-452A-9D14-64791B82D316}"/>
              </a:ext>
            </a:extLst>
          </p:cNvPr>
          <p:cNvSpPr txBox="1">
            <a:spLocks/>
          </p:cNvSpPr>
          <p:nvPr/>
        </p:nvSpPr>
        <p:spPr>
          <a:xfrm>
            <a:off x="0" y="158647"/>
            <a:ext cx="10515600" cy="1325563"/>
          </a:xfrm>
          <a:prstGeom prst="rect">
            <a:avLst/>
          </a:prstGeom>
          <a:gradFill>
            <a:gsLst>
              <a:gs pos="0">
                <a:schemeClr val="accent1">
                  <a:lumMod val="40000"/>
                  <a:lumOff val="60000"/>
                </a:schemeClr>
              </a:gs>
              <a:gs pos="78000">
                <a:schemeClr val="accent1">
                  <a:satMod val="110000"/>
                  <a:lumMod val="100000"/>
                  <a:shade val="100000"/>
                </a:schemeClr>
              </a:gs>
              <a:gs pos="100000">
                <a:schemeClr val="accent1">
                  <a:lumMod val="99000"/>
                  <a:satMod val="120000"/>
                  <a:shade val="78000"/>
                </a:scheme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Exploratory Data Analysis</a:t>
            </a:r>
          </a:p>
        </p:txBody>
      </p:sp>
    </p:spTree>
    <p:extLst>
      <p:ext uri="{BB962C8B-B14F-4D97-AF65-F5344CB8AC3E}">
        <p14:creationId xmlns:p14="http://schemas.microsoft.com/office/powerpoint/2010/main" val="378521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02571F-C8B2-437D-A32A-2D083C4E98BC}"/>
              </a:ext>
            </a:extLst>
          </p:cNvPr>
          <p:cNvPicPr>
            <a:picLocks noChangeAspect="1"/>
          </p:cNvPicPr>
          <p:nvPr/>
        </p:nvPicPr>
        <p:blipFill>
          <a:blip r:embed="rId3"/>
          <a:stretch>
            <a:fillRect/>
          </a:stretch>
        </p:blipFill>
        <p:spPr>
          <a:xfrm>
            <a:off x="0" y="0"/>
            <a:ext cx="11365114" cy="6858000"/>
          </a:xfrm>
          <a:prstGeom prst="rect">
            <a:avLst/>
          </a:prstGeom>
        </p:spPr>
      </p:pic>
      <p:sp>
        <p:nvSpPr>
          <p:cNvPr id="6" name="Title 1">
            <a:extLst>
              <a:ext uri="{FF2B5EF4-FFF2-40B4-BE49-F238E27FC236}">
                <a16:creationId xmlns:a16="http://schemas.microsoft.com/office/drawing/2014/main" id="{68F18057-E905-452A-9D14-64791B82D316}"/>
              </a:ext>
            </a:extLst>
          </p:cNvPr>
          <p:cNvSpPr txBox="1">
            <a:spLocks/>
          </p:cNvSpPr>
          <p:nvPr/>
        </p:nvSpPr>
        <p:spPr>
          <a:xfrm>
            <a:off x="7531610" y="365125"/>
            <a:ext cx="3822189" cy="1899912"/>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Aft>
                <a:spcPts val="600"/>
              </a:spcAft>
            </a:pPr>
            <a:r>
              <a:rPr lang="en-US" sz="4000" dirty="0">
                <a:solidFill>
                  <a:schemeClr val="bg1"/>
                </a:solidFill>
                <a:latin typeface="+mj-lt"/>
                <a:ea typeface="+mj-ea"/>
                <a:cs typeface="+mj-cs"/>
              </a:rPr>
              <a:t>Exploratory Data Analysis</a:t>
            </a:r>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xfrm>
            <a:off x="7664346" y="3480363"/>
            <a:ext cx="3822189" cy="3742762"/>
          </a:xfrm>
        </p:spPr>
        <p:txBody>
          <a:bodyPr vert="horz" lIns="91440" tIns="45720" rIns="91440" bIns="45720" rtlCol="0">
            <a:normAutofit/>
          </a:bodyPr>
          <a:lstStyle/>
          <a:p>
            <a:r>
              <a:rPr lang="en-US" sz="2000" dirty="0"/>
              <a:t>Then these cluster labels were plotted to represent the congregation of business .</a:t>
            </a:r>
          </a:p>
          <a:p>
            <a:endParaRPr lang="en-US" sz="2000" dirty="0"/>
          </a:p>
          <a:p>
            <a:endParaRPr lang="en-US" sz="2000" dirty="0"/>
          </a:p>
        </p:txBody>
      </p:sp>
    </p:spTree>
    <p:extLst>
      <p:ext uri="{BB962C8B-B14F-4D97-AF65-F5344CB8AC3E}">
        <p14:creationId xmlns:p14="http://schemas.microsoft.com/office/powerpoint/2010/main" val="143567534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xfrm>
            <a:off x="838200" y="1828800"/>
            <a:ext cx="10515600" cy="3595995"/>
          </a:xfrm>
        </p:spPr>
        <p:txBody>
          <a:bodyPr vert="horz" lIns="91440" tIns="45720" rIns="91440" bIns="45720" rtlCol="0">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Along with plotting maps for business hotspots next in line was to verify other key factors for a rich neighborhood</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Average housing price and school ratings were collected.</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was then plotted in bar graphs to have a comparative visual study.</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Next slide slows the details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68F18057-E905-452A-9D14-64791B82D316}"/>
              </a:ext>
            </a:extLst>
          </p:cNvPr>
          <p:cNvSpPr txBox="1">
            <a:spLocks/>
          </p:cNvSpPr>
          <p:nvPr/>
        </p:nvSpPr>
        <p:spPr>
          <a:xfrm>
            <a:off x="0" y="158647"/>
            <a:ext cx="10515600" cy="1325563"/>
          </a:xfrm>
          <a:prstGeom prst="rect">
            <a:avLst/>
          </a:prstGeom>
          <a:gradFill>
            <a:gsLst>
              <a:gs pos="0">
                <a:schemeClr val="accent1">
                  <a:lumMod val="40000"/>
                  <a:lumOff val="60000"/>
                </a:schemeClr>
              </a:gs>
              <a:gs pos="78000">
                <a:schemeClr val="accent1">
                  <a:satMod val="110000"/>
                  <a:lumMod val="100000"/>
                  <a:shade val="100000"/>
                </a:schemeClr>
              </a:gs>
              <a:gs pos="100000">
                <a:schemeClr val="accent1">
                  <a:lumMod val="99000"/>
                  <a:satMod val="120000"/>
                  <a:shade val="78000"/>
                </a:scheme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Exploratory Data Analysis</a:t>
            </a:r>
          </a:p>
        </p:txBody>
      </p:sp>
    </p:spTree>
    <p:extLst>
      <p:ext uri="{BB962C8B-B14F-4D97-AF65-F5344CB8AC3E}">
        <p14:creationId xmlns:p14="http://schemas.microsoft.com/office/powerpoint/2010/main" val="422388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F18057-E905-452A-9D14-64791B82D316}"/>
              </a:ext>
            </a:extLst>
          </p:cNvPr>
          <p:cNvSpPr txBox="1">
            <a:spLocks/>
          </p:cNvSpPr>
          <p:nvPr/>
        </p:nvSpPr>
        <p:spPr>
          <a:xfrm>
            <a:off x="0" y="158647"/>
            <a:ext cx="10515600" cy="1325563"/>
          </a:xfrm>
          <a:prstGeom prst="rect">
            <a:avLst/>
          </a:prstGeom>
          <a:gradFill>
            <a:gsLst>
              <a:gs pos="0">
                <a:schemeClr val="accent1">
                  <a:lumMod val="40000"/>
                  <a:lumOff val="60000"/>
                </a:schemeClr>
              </a:gs>
              <a:gs pos="78000">
                <a:schemeClr val="accent1">
                  <a:satMod val="110000"/>
                  <a:lumMod val="100000"/>
                  <a:shade val="100000"/>
                </a:schemeClr>
              </a:gs>
              <a:gs pos="100000">
                <a:schemeClr val="accent1">
                  <a:lumMod val="99000"/>
                  <a:satMod val="120000"/>
                  <a:shade val="78000"/>
                </a:scheme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Exploratory Data Analysis</a:t>
            </a:r>
            <a:endParaRPr lang="en-US" dirty="0"/>
          </a:p>
        </p:txBody>
      </p:sp>
      <p:pic>
        <p:nvPicPr>
          <p:cNvPr id="7" name="Picture 6">
            <a:extLst>
              <a:ext uri="{FF2B5EF4-FFF2-40B4-BE49-F238E27FC236}">
                <a16:creationId xmlns:a16="http://schemas.microsoft.com/office/drawing/2014/main" id="{D29DCA1B-580E-46B3-9F23-1AE32452F23B}"/>
              </a:ext>
            </a:extLst>
          </p:cNvPr>
          <p:cNvPicPr>
            <a:picLocks noChangeAspect="1"/>
          </p:cNvPicPr>
          <p:nvPr/>
        </p:nvPicPr>
        <p:blipFill>
          <a:blip r:embed="rId2"/>
          <a:stretch>
            <a:fillRect/>
          </a:stretch>
        </p:blipFill>
        <p:spPr>
          <a:xfrm>
            <a:off x="787963" y="1984443"/>
            <a:ext cx="4657725" cy="4714910"/>
          </a:xfrm>
          <a:prstGeom prst="rect">
            <a:avLst/>
          </a:prstGeom>
        </p:spPr>
      </p:pic>
      <p:pic>
        <p:nvPicPr>
          <p:cNvPr id="9" name="Picture 8">
            <a:extLst>
              <a:ext uri="{FF2B5EF4-FFF2-40B4-BE49-F238E27FC236}">
                <a16:creationId xmlns:a16="http://schemas.microsoft.com/office/drawing/2014/main" id="{6E0BDEE1-7C02-4EF6-8623-2279A7F48196}"/>
              </a:ext>
            </a:extLst>
          </p:cNvPr>
          <p:cNvPicPr>
            <a:picLocks noChangeAspect="1"/>
          </p:cNvPicPr>
          <p:nvPr/>
        </p:nvPicPr>
        <p:blipFill>
          <a:blip r:embed="rId3"/>
          <a:stretch>
            <a:fillRect/>
          </a:stretch>
        </p:blipFill>
        <p:spPr>
          <a:xfrm>
            <a:off x="6812987" y="1984443"/>
            <a:ext cx="4591050" cy="4714910"/>
          </a:xfrm>
          <a:prstGeom prst="rect">
            <a:avLst/>
          </a:prstGeom>
        </p:spPr>
      </p:pic>
      <p:sp>
        <p:nvSpPr>
          <p:cNvPr id="10" name="TextBox 9">
            <a:extLst>
              <a:ext uri="{FF2B5EF4-FFF2-40B4-BE49-F238E27FC236}">
                <a16:creationId xmlns:a16="http://schemas.microsoft.com/office/drawing/2014/main" id="{3EB7C7C5-35FA-4BDB-9689-516E7410F0AA}"/>
              </a:ext>
            </a:extLst>
          </p:cNvPr>
          <p:cNvSpPr txBox="1"/>
          <p:nvPr/>
        </p:nvSpPr>
        <p:spPr>
          <a:xfrm>
            <a:off x="1979526" y="1549660"/>
            <a:ext cx="2274597" cy="369332"/>
          </a:xfrm>
          <a:prstGeom prst="rect">
            <a:avLst/>
          </a:prstGeom>
          <a:noFill/>
        </p:spPr>
        <p:txBody>
          <a:bodyPr wrap="none" rtlCol="0">
            <a:spAutoFit/>
          </a:bodyPr>
          <a:lstStyle/>
          <a:p>
            <a:r>
              <a:rPr lang="en-US" dirty="0"/>
              <a:t>Average Housing price</a:t>
            </a:r>
          </a:p>
        </p:txBody>
      </p:sp>
      <p:sp>
        <p:nvSpPr>
          <p:cNvPr id="12" name="TextBox 11">
            <a:extLst>
              <a:ext uri="{FF2B5EF4-FFF2-40B4-BE49-F238E27FC236}">
                <a16:creationId xmlns:a16="http://schemas.microsoft.com/office/drawing/2014/main" id="{656FE62C-11E9-41DF-99C9-BF46CF1E2810}"/>
              </a:ext>
            </a:extLst>
          </p:cNvPr>
          <p:cNvSpPr txBox="1"/>
          <p:nvPr/>
        </p:nvSpPr>
        <p:spPr>
          <a:xfrm>
            <a:off x="8150413" y="1576200"/>
            <a:ext cx="2261260" cy="369332"/>
          </a:xfrm>
          <a:prstGeom prst="rect">
            <a:avLst/>
          </a:prstGeom>
          <a:noFill/>
        </p:spPr>
        <p:txBody>
          <a:bodyPr wrap="none" rtlCol="0">
            <a:spAutoFit/>
          </a:bodyPr>
          <a:lstStyle/>
          <a:p>
            <a:r>
              <a:rPr lang="en-US" dirty="0"/>
              <a:t>Average School Rating</a:t>
            </a:r>
          </a:p>
        </p:txBody>
      </p:sp>
    </p:spTree>
    <p:extLst>
      <p:ext uri="{BB962C8B-B14F-4D97-AF65-F5344CB8AC3E}">
        <p14:creationId xmlns:p14="http://schemas.microsoft.com/office/powerpoint/2010/main" val="2844963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118</TotalTime>
  <Words>545</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Amasis MT Pro Black</vt:lpstr>
      <vt:lpstr>Arial</vt:lpstr>
      <vt:lpstr>Calibri</vt:lpstr>
      <vt:lpstr>Calibri Light</vt:lpstr>
      <vt:lpstr>Times New Roman</vt:lpstr>
      <vt:lpstr>Wingdings</vt:lpstr>
      <vt:lpstr>Office Theme</vt:lpstr>
      <vt:lpstr>The Neighborhood Battle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Biswas, Ishika [ITSUS Non-J&amp;J]</cp:lastModifiedBy>
  <cp:revision>20</cp:revision>
  <dcterms:created xsi:type="dcterms:W3CDTF">2018-12-27T16:20:20Z</dcterms:created>
  <dcterms:modified xsi:type="dcterms:W3CDTF">2021-10-24T14:14:25Z</dcterms:modified>
</cp:coreProperties>
</file>