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75" r:id="rId4"/>
    <p:sldId id="261" r:id="rId5"/>
    <p:sldId id="268" r:id="rId6"/>
    <p:sldId id="272" r:id="rId7"/>
    <p:sldId id="273" r:id="rId8"/>
    <p:sldId id="274" r:id="rId9"/>
    <p:sldId id="276" r:id="rId10"/>
    <p:sldId id="277" r:id="rId11"/>
    <p:sldId id="279"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4D32"/>
    <a:srgbClr val="3E220F"/>
    <a:srgbClr val="4A2912"/>
    <a:srgbClr val="895637"/>
    <a:srgbClr val="FAEEDE"/>
    <a:srgbClr val="C18553"/>
    <a:srgbClr val="F3E9DD"/>
    <a:srgbClr val="61381C"/>
    <a:srgbClr val="78562A"/>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5033" autoAdjust="0"/>
  </p:normalViewPr>
  <p:slideViewPr>
    <p:cSldViewPr snapToGrid="0">
      <p:cViewPr>
        <p:scale>
          <a:sx n="75" d="100"/>
          <a:sy n="75" d="100"/>
        </p:scale>
        <p:origin x="269"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CA19C-B928-5F11-CA12-71F333E660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7011BB-F1A7-45FD-15E1-E930F2085D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C8548D-587A-529D-CF13-316746B8F27B}"/>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5" name="Footer Placeholder 4">
            <a:extLst>
              <a:ext uri="{FF2B5EF4-FFF2-40B4-BE49-F238E27FC236}">
                <a16:creationId xmlns:a16="http://schemas.microsoft.com/office/drawing/2014/main" id="{08412651-F897-6C56-FB9F-2C2BB442A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1F8384-5D54-ECBA-3016-4488808D81F6}"/>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40879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D992-FEB9-C989-A993-D85B26C4BF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4AEE04-3FD5-5CB0-041E-2CA63FCEE0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EB171F-F3BD-99E6-5A23-5FCA7C3CA0DF}"/>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5" name="Footer Placeholder 4">
            <a:extLst>
              <a:ext uri="{FF2B5EF4-FFF2-40B4-BE49-F238E27FC236}">
                <a16:creationId xmlns:a16="http://schemas.microsoft.com/office/drawing/2014/main" id="{B9138C03-D5D3-B45C-2605-BC961EF4E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D8A1ED-158D-75A5-3F65-F9BB1BCA6ECF}"/>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207517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8B4BC8-0143-B195-1297-F262F2792E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2E9EE3-1643-8C35-EA07-483E23882D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F5324-238F-0E7B-2849-D7CA1FBA15B9}"/>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5" name="Footer Placeholder 4">
            <a:extLst>
              <a:ext uri="{FF2B5EF4-FFF2-40B4-BE49-F238E27FC236}">
                <a16:creationId xmlns:a16="http://schemas.microsoft.com/office/drawing/2014/main" id="{D02A39E0-0A55-3384-633E-ED362F4A81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AAD5EE-0898-5A88-8BB0-90FDDE3A5335}"/>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106527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2049-8698-6E0E-9041-159537E25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6E24A6-A99A-1366-EF83-4BC29EE5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B3480-11E3-433F-FAEE-85DF32D72E0A}"/>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5" name="Footer Placeholder 4">
            <a:extLst>
              <a:ext uri="{FF2B5EF4-FFF2-40B4-BE49-F238E27FC236}">
                <a16:creationId xmlns:a16="http://schemas.microsoft.com/office/drawing/2014/main" id="{F6726700-0210-1C7D-4C21-5888E947E7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0633D-561E-97F3-66F2-46A8928D6E60}"/>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386555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D192-2582-50E5-6FEE-3BC5811CE7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42E7F7-218C-F34B-8708-7B9FB9EA14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5B957-7C59-10C2-741D-C2C55D91FEC8}"/>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5" name="Footer Placeholder 4">
            <a:extLst>
              <a:ext uri="{FF2B5EF4-FFF2-40B4-BE49-F238E27FC236}">
                <a16:creationId xmlns:a16="http://schemas.microsoft.com/office/drawing/2014/main" id="{6FB63F4A-A597-C2A4-78C6-C265E7596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9E5DC-96C1-E78C-9A7D-6DA0397A0B5C}"/>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46465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F800-AC14-685D-84D3-54B97591A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F0E9D-4F61-1DDA-94AD-38EC4A7248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B4632F-4141-EC18-3595-FA3F77445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079062-7AA1-4ADC-8B86-B84575089C7F}"/>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6" name="Footer Placeholder 5">
            <a:extLst>
              <a:ext uri="{FF2B5EF4-FFF2-40B4-BE49-F238E27FC236}">
                <a16:creationId xmlns:a16="http://schemas.microsoft.com/office/drawing/2014/main" id="{506AFE7B-9992-7765-E3D7-EA7D80B7FC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2508BA-E829-C046-7A5E-A61C97742674}"/>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120088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3A95-3DD3-5072-28DF-01159DCEE9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39721C-7FD6-6939-E6DD-CBF8D77967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A85066-6919-F22D-43B3-526E865427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B33707-2B68-5D0A-56E9-04BCB0DFBB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1DCD46-4936-644F-1F47-64AA8E6F08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AE0860-6CCE-5DBE-1585-DBF276AD72AB}"/>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8" name="Footer Placeholder 7">
            <a:extLst>
              <a:ext uri="{FF2B5EF4-FFF2-40B4-BE49-F238E27FC236}">
                <a16:creationId xmlns:a16="http://schemas.microsoft.com/office/drawing/2014/main" id="{C90541C9-DBB2-BB49-45AF-64822DC744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26275D-CA27-3A65-954E-C847A5A91CEA}"/>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157283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E128-2749-3B27-6F12-382489C677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2E98E9-9216-3DCC-54BF-36BF9E354802}"/>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4" name="Footer Placeholder 3">
            <a:extLst>
              <a:ext uri="{FF2B5EF4-FFF2-40B4-BE49-F238E27FC236}">
                <a16:creationId xmlns:a16="http://schemas.microsoft.com/office/drawing/2014/main" id="{37AD1D0C-361F-D694-5B97-872F5B190E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288E77-5DFA-B23B-F1AE-E5C7350E0A1F}"/>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317805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04B08A-007A-3347-8121-86564C7CD2D1}"/>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3" name="Footer Placeholder 2">
            <a:extLst>
              <a:ext uri="{FF2B5EF4-FFF2-40B4-BE49-F238E27FC236}">
                <a16:creationId xmlns:a16="http://schemas.microsoft.com/office/drawing/2014/main" id="{D08F85CB-520A-30D1-3235-30158F41F1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1B7617-7FED-3A54-0A7A-42AEF6A05439}"/>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128098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1B15-31F4-384C-D3AF-ADEF5A53C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889361-0AC5-A623-15EB-5489118A7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00795A-464A-3A64-1343-8FB97EF78D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9146D8-E5D9-50C8-7D8F-31D4033E78D3}"/>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6" name="Footer Placeholder 5">
            <a:extLst>
              <a:ext uri="{FF2B5EF4-FFF2-40B4-BE49-F238E27FC236}">
                <a16:creationId xmlns:a16="http://schemas.microsoft.com/office/drawing/2014/main" id="{98BB25C2-0BDC-8912-6F4C-975651C448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2EDCB8-7886-3926-F76F-55064BC46EFE}"/>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3558520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EBF01-DAB2-BCDF-913C-AE8410F1FC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3678DA-7A7A-7ED3-5326-F740FBC406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C82453-DC0B-AFF8-8B9E-AD0511C60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2550F5-98D5-ECBE-4007-5D635BF8F72D}"/>
              </a:ext>
            </a:extLst>
          </p:cNvPr>
          <p:cNvSpPr>
            <a:spLocks noGrp="1"/>
          </p:cNvSpPr>
          <p:nvPr>
            <p:ph type="dt" sz="half" idx="10"/>
          </p:nvPr>
        </p:nvSpPr>
        <p:spPr/>
        <p:txBody>
          <a:bodyPr/>
          <a:lstStyle/>
          <a:p>
            <a:fld id="{380F6129-C341-4170-926E-2908E80BF616}" type="datetimeFigureOut">
              <a:rPr lang="en-IN" smtClean="0"/>
              <a:t>30-10-2025</a:t>
            </a:fld>
            <a:endParaRPr lang="en-IN"/>
          </a:p>
        </p:txBody>
      </p:sp>
      <p:sp>
        <p:nvSpPr>
          <p:cNvPr id="6" name="Footer Placeholder 5">
            <a:extLst>
              <a:ext uri="{FF2B5EF4-FFF2-40B4-BE49-F238E27FC236}">
                <a16:creationId xmlns:a16="http://schemas.microsoft.com/office/drawing/2014/main" id="{BAD61E88-67FF-9302-674A-880D2E7974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DAD15F-C164-D8D6-EE60-0AEEF5A8FFE7}"/>
              </a:ext>
            </a:extLst>
          </p:cNvPr>
          <p:cNvSpPr>
            <a:spLocks noGrp="1"/>
          </p:cNvSpPr>
          <p:nvPr>
            <p:ph type="sldNum" sz="quarter" idx="12"/>
          </p:nvPr>
        </p:nvSpPr>
        <p:spPr/>
        <p:txBody>
          <a:bodyPr/>
          <a:lstStyle/>
          <a:p>
            <a:fld id="{C636824A-7624-4916-AD44-F082A1666566}" type="slidenum">
              <a:rPr lang="en-IN" smtClean="0"/>
              <a:t>‹#›</a:t>
            </a:fld>
            <a:endParaRPr lang="en-IN"/>
          </a:p>
        </p:txBody>
      </p:sp>
    </p:spTree>
    <p:extLst>
      <p:ext uri="{BB962C8B-B14F-4D97-AF65-F5344CB8AC3E}">
        <p14:creationId xmlns:p14="http://schemas.microsoft.com/office/powerpoint/2010/main" val="64090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B2B0C4-1311-2A46-F7FC-1A8E391B0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00CF59-DA0D-83FC-D35A-EC08D3F47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79132-29D4-719A-7C07-02AE959C3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F6129-C341-4170-926E-2908E80BF616}" type="datetimeFigureOut">
              <a:rPr lang="en-IN" smtClean="0"/>
              <a:t>30-10-2025</a:t>
            </a:fld>
            <a:endParaRPr lang="en-IN"/>
          </a:p>
        </p:txBody>
      </p:sp>
      <p:sp>
        <p:nvSpPr>
          <p:cNvPr id="5" name="Footer Placeholder 4">
            <a:extLst>
              <a:ext uri="{FF2B5EF4-FFF2-40B4-BE49-F238E27FC236}">
                <a16:creationId xmlns:a16="http://schemas.microsoft.com/office/drawing/2014/main" id="{768FD160-DC8A-A7DF-3C8C-9AFF803795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34876C-8971-3E90-0A53-C8AFAB07EA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36824A-7624-4916-AD44-F082A1666566}" type="slidenum">
              <a:rPr lang="en-IN" smtClean="0"/>
              <a:t>‹#›</a:t>
            </a:fld>
            <a:endParaRPr lang="en-IN"/>
          </a:p>
        </p:txBody>
      </p:sp>
    </p:spTree>
    <p:extLst>
      <p:ext uri="{BB962C8B-B14F-4D97-AF65-F5344CB8AC3E}">
        <p14:creationId xmlns:p14="http://schemas.microsoft.com/office/powerpoint/2010/main" val="396737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6000">
              <a:srgbClr val="895637"/>
            </a:gs>
            <a:gs pos="0">
              <a:srgbClr val="DEC4B8"/>
            </a:gs>
            <a:gs pos="72000">
              <a:srgbClr val="5E3023"/>
            </a:gs>
            <a:gs pos="100000">
              <a:srgbClr val="2B1505"/>
            </a:gs>
            <a:gs pos="49000">
              <a:srgbClr val="895637"/>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0EDFDEF2-36F3-CC02-4589-0559DB38BF6E}"/>
              </a:ext>
            </a:extLst>
          </p:cNvPr>
          <p:cNvSpPr/>
          <p:nvPr/>
        </p:nvSpPr>
        <p:spPr>
          <a:xfrm>
            <a:off x="0" y="0"/>
            <a:ext cx="7772400" cy="6858000"/>
          </a:xfrm>
          <a:custGeom>
            <a:avLst/>
            <a:gdLst>
              <a:gd name="connsiteX0" fmla="*/ 0 w 5733857"/>
              <a:gd name="connsiteY0" fmla="*/ 0 h 6858000"/>
              <a:gd name="connsiteX1" fmla="*/ 5733857 w 5733857"/>
              <a:gd name="connsiteY1" fmla="*/ 0 h 6858000"/>
              <a:gd name="connsiteX2" fmla="*/ 5733285 w 5733857"/>
              <a:gd name="connsiteY2" fmla="*/ 2475 h 6858000"/>
              <a:gd name="connsiteX3" fmla="*/ 4476177 w 5733857"/>
              <a:gd name="connsiteY3" fmla="*/ 1795520 h 6858000"/>
              <a:gd name="connsiteX4" fmla="*/ 4701415 w 5733857"/>
              <a:gd name="connsiteY4" fmla="*/ 4207362 h 6858000"/>
              <a:gd name="connsiteX5" fmla="*/ 2555729 w 5733857"/>
              <a:gd name="connsiteY5" fmla="*/ 6438880 h 6858000"/>
              <a:gd name="connsiteX6" fmla="*/ 184574 w 5733857"/>
              <a:gd name="connsiteY6" fmla="*/ 6850894 h 6858000"/>
              <a:gd name="connsiteX7" fmla="*/ 0 w 5733857"/>
              <a:gd name="connsiteY7" fmla="*/ 6831723 h 6858000"/>
              <a:gd name="connsiteX8" fmla="*/ 0 w 5733857"/>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33857" h="6858000">
                <a:moveTo>
                  <a:pt x="0" y="0"/>
                </a:moveTo>
                <a:lnTo>
                  <a:pt x="5733857" y="0"/>
                </a:lnTo>
                <a:lnTo>
                  <a:pt x="5733285" y="2475"/>
                </a:lnTo>
                <a:cubicBezTo>
                  <a:pt x="5564741" y="511213"/>
                  <a:pt x="4641031" y="1122824"/>
                  <a:pt x="4476177" y="1795520"/>
                </a:cubicBezTo>
                <a:cubicBezTo>
                  <a:pt x="4300334" y="2513062"/>
                  <a:pt x="5021490" y="3433469"/>
                  <a:pt x="4701415" y="4207362"/>
                </a:cubicBezTo>
                <a:cubicBezTo>
                  <a:pt x="4381341" y="4981255"/>
                  <a:pt x="3496196" y="6076352"/>
                  <a:pt x="2555729" y="6438880"/>
                </a:cubicBezTo>
                <a:cubicBezTo>
                  <a:pt x="1967938" y="6665460"/>
                  <a:pt x="986536" y="6902312"/>
                  <a:pt x="184574" y="6850894"/>
                </a:cubicBezTo>
                <a:lnTo>
                  <a:pt x="0" y="6831723"/>
                </a:lnTo>
                <a:lnTo>
                  <a:pt x="0" y="0"/>
                </a:lnTo>
                <a:close/>
              </a:path>
            </a:pathLst>
          </a:custGeom>
          <a:blipFill>
            <a:blip r:embed="rId2">
              <a:extLst>
                <a:ext uri="{28A0092B-C50C-407E-A947-70E740481C1C}">
                  <a14:useLocalDpi xmlns:a14="http://schemas.microsoft.com/office/drawing/2010/main" val="0"/>
                </a:ext>
              </a:extLst>
            </a:blip>
            <a:stretch>
              <a:fillRect l="-24705" t="-3948" r="1176" b="1316"/>
            </a:stretch>
          </a:blipFill>
          <a:ln w="28575" cap="rnd">
            <a:solidFill>
              <a:srgbClr val="FAEEDE"/>
            </a:solidFill>
            <a:miter lim="800000"/>
          </a:ln>
          <a:effectLst>
            <a:outerShdw blurRad="1270000" dist="723900" sx="105000" sy="105000" algn="l" rotWithShape="0">
              <a:srgbClr val="5E3023">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3" name="TextBox 12">
            <a:extLst>
              <a:ext uri="{FF2B5EF4-FFF2-40B4-BE49-F238E27FC236}">
                <a16:creationId xmlns:a16="http://schemas.microsoft.com/office/drawing/2014/main" id="{4B9CECEC-578B-B3EE-6C31-A1362973BC80}"/>
              </a:ext>
            </a:extLst>
          </p:cNvPr>
          <p:cNvSpPr txBox="1"/>
          <p:nvPr/>
        </p:nvSpPr>
        <p:spPr>
          <a:xfrm>
            <a:off x="6352112" y="874455"/>
            <a:ext cx="5578999" cy="3785652"/>
          </a:xfrm>
          <a:prstGeom prst="rect">
            <a:avLst/>
          </a:prstGeom>
          <a:noFill/>
        </p:spPr>
        <p:txBody>
          <a:bodyPr wrap="square" rtlCol="0">
            <a:spAutoFit/>
          </a:bodyPr>
          <a:lstStyle/>
          <a:p>
            <a:pPr algn="ctr"/>
            <a:r>
              <a:rPr lang="en-IN" sz="8000" dirty="0">
                <a:solidFill>
                  <a:srgbClr val="DBD6D6"/>
                </a:solidFill>
                <a:latin typeface="Modern Love Grunge" panose="020F0502020204030204" pitchFamily="82" charset="0"/>
                <a:ea typeface="ADLaM Display" panose="020F0502020204030204" pitchFamily="2" charset="0"/>
                <a:cs typeface="Aldhabi" panose="020F0502020204030204" pitchFamily="2" charset="-78"/>
              </a:rPr>
              <a:t>Coffee </a:t>
            </a:r>
          </a:p>
          <a:p>
            <a:pPr algn="ctr"/>
            <a:r>
              <a:rPr lang="en-IN" sz="8000" dirty="0">
                <a:solidFill>
                  <a:srgbClr val="DBD6D6"/>
                </a:solidFill>
                <a:latin typeface="Modern Love Grunge" panose="020F0502020204030204" pitchFamily="82" charset="0"/>
                <a:ea typeface="ADLaM Display" panose="020F0502020204030204" pitchFamily="2" charset="0"/>
                <a:cs typeface="Aldhabi" panose="020F0502020204030204" pitchFamily="2" charset="-78"/>
              </a:rPr>
              <a:t>Sales Analysis</a:t>
            </a:r>
          </a:p>
        </p:txBody>
      </p:sp>
      <p:sp>
        <p:nvSpPr>
          <p:cNvPr id="14" name="TextBox 13">
            <a:extLst>
              <a:ext uri="{FF2B5EF4-FFF2-40B4-BE49-F238E27FC236}">
                <a16:creationId xmlns:a16="http://schemas.microsoft.com/office/drawing/2014/main" id="{5CAAAC7B-50F1-1A9E-779F-0BF8A5ADF4FB}"/>
              </a:ext>
            </a:extLst>
          </p:cNvPr>
          <p:cNvSpPr txBox="1"/>
          <p:nvPr/>
        </p:nvSpPr>
        <p:spPr>
          <a:xfrm>
            <a:off x="9405258" y="5853354"/>
            <a:ext cx="3048368" cy="615553"/>
          </a:xfrm>
          <a:prstGeom prst="rect">
            <a:avLst/>
          </a:prstGeom>
          <a:noFill/>
        </p:spPr>
        <p:txBody>
          <a:bodyPr wrap="square" rtlCol="0">
            <a:spAutoFit/>
          </a:bodyPr>
          <a:lstStyle/>
          <a:p>
            <a:r>
              <a:rPr lang="en-IN" sz="3400" dirty="0">
                <a:solidFill>
                  <a:srgbClr val="E8E9EF"/>
                </a:solidFill>
                <a:latin typeface="Vijaya" panose="02020604020202020204" pitchFamily="18" charset="0"/>
                <a:cs typeface="Vijaya" panose="02020604020202020204" pitchFamily="18" charset="0"/>
              </a:rPr>
              <a:t>- Ishika Patwa</a:t>
            </a:r>
          </a:p>
        </p:txBody>
      </p:sp>
    </p:spTree>
    <p:extLst>
      <p:ext uri="{BB962C8B-B14F-4D97-AF65-F5344CB8AC3E}">
        <p14:creationId xmlns:p14="http://schemas.microsoft.com/office/powerpoint/2010/main" val="798426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1E693312-E284-0249-0807-9ABE7E78DCD6}"/>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2B5FE8F6-24D0-8EEE-1E2C-AAEF357538FC}"/>
              </a:ext>
            </a:extLst>
          </p:cNvPr>
          <p:cNvGrpSpPr/>
          <p:nvPr/>
        </p:nvGrpSpPr>
        <p:grpSpPr>
          <a:xfrm>
            <a:off x="7938874" y="621748"/>
            <a:ext cx="3919404" cy="5929126"/>
            <a:chOff x="7652605" y="836869"/>
            <a:chExt cx="3919404" cy="5765700"/>
          </a:xfrm>
        </p:grpSpPr>
        <p:grpSp>
          <p:nvGrpSpPr>
            <p:cNvPr id="2" name="Group 1">
              <a:extLst>
                <a:ext uri="{FF2B5EF4-FFF2-40B4-BE49-F238E27FC236}">
                  <a16:creationId xmlns:a16="http://schemas.microsoft.com/office/drawing/2014/main" id="{CC792B4D-DB10-0691-3732-CC1E85FF5B2C}"/>
                </a:ext>
              </a:extLst>
            </p:cNvPr>
            <p:cNvGrpSpPr/>
            <p:nvPr/>
          </p:nvGrpSpPr>
          <p:grpSpPr>
            <a:xfrm>
              <a:off x="7652605" y="836869"/>
              <a:ext cx="3919404" cy="5765700"/>
              <a:chOff x="1448377" y="1302151"/>
              <a:chExt cx="8903248" cy="4803494"/>
            </a:xfrm>
          </p:grpSpPr>
          <p:sp>
            <p:nvSpPr>
              <p:cNvPr id="3" name="Rectangle 2">
                <a:extLst>
                  <a:ext uri="{FF2B5EF4-FFF2-40B4-BE49-F238E27FC236}">
                    <a16:creationId xmlns:a16="http://schemas.microsoft.com/office/drawing/2014/main" id="{21C92734-29F0-88B0-4046-BBD0B9D6A9C8}"/>
                  </a:ext>
                </a:extLst>
              </p:cNvPr>
              <p:cNvSpPr/>
              <p:nvPr/>
            </p:nvSpPr>
            <p:spPr>
              <a:xfrm>
                <a:off x="1462268" y="1302151"/>
                <a:ext cx="8889357" cy="4803494"/>
              </a:xfrm>
              <a:prstGeom prst="rect">
                <a:avLst/>
              </a:prstGeom>
              <a:solidFill>
                <a:srgbClr val="F3E9DD">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CE661456-30C1-BC5A-A582-E08BEBD62139}"/>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BC25A3B-F506-FB1E-DDC5-760EE3DA0F04}"/>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D8E72A-4475-5CAD-B35B-5BABC985F4AC}"/>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C4040BA-86F7-A4EB-99D0-5B40499F78D3}"/>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A4D978BD-F68D-BEF9-D7B0-D1DB18E70A14}"/>
                </a:ext>
              </a:extLst>
            </p:cNvPr>
            <p:cNvSpPr txBox="1"/>
            <p:nvPr/>
          </p:nvSpPr>
          <p:spPr>
            <a:xfrm>
              <a:off x="7658719" y="927453"/>
              <a:ext cx="3718948" cy="2693045"/>
            </a:xfrm>
            <a:prstGeom prst="rect">
              <a:avLst/>
            </a:prstGeom>
            <a:noFill/>
          </p:spPr>
          <p:txBody>
            <a:bodyPr wrap="square" rtlCol="0">
              <a:spAutoFit/>
            </a:bodyPr>
            <a:lstStyle/>
            <a:p>
              <a:r>
                <a:rPr lang="en-US" sz="2500" b="1" dirty="0">
                  <a:solidFill>
                    <a:srgbClr val="FAEEDE"/>
                  </a:solidFill>
                  <a:latin typeface="Lucida Calligraphy" panose="03010101010101010101" pitchFamily="66" charset="0"/>
                </a:rPr>
                <a:t>Insight:</a:t>
              </a:r>
            </a:p>
            <a:p>
              <a:r>
                <a:rPr lang="en-US" sz="2400" dirty="0">
                  <a:solidFill>
                    <a:srgbClr val="3E220F"/>
                  </a:solidFill>
                  <a:latin typeface="Vijaya" panose="02020604020202020204" pitchFamily="18" charset="0"/>
                  <a:cs typeface="Vijaya" panose="02020604020202020204" pitchFamily="18" charset="0"/>
                </a:rPr>
                <a:t>Coffee sales peaked in March and October, while April to August saw a noticeable dip in performance. This suggests seasonal demand patterns likely influenced by weather or customer behavior.</a:t>
              </a:r>
              <a:endParaRPr lang="en-IN" sz="2400" dirty="0">
                <a:solidFill>
                  <a:srgbClr val="3E220F"/>
                </a:solidFill>
                <a:latin typeface="Vijaya" panose="02020604020202020204" pitchFamily="18" charset="0"/>
                <a:cs typeface="Vijaya" panose="02020604020202020204" pitchFamily="18" charset="0"/>
              </a:endParaRPr>
            </a:p>
          </p:txBody>
        </p:sp>
        <p:sp>
          <p:nvSpPr>
            <p:cNvPr id="11" name="TextBox 10">
              <a:extLst>
                <a:ext uri="{FF2B5EF4-FFF2-40B4-BE49-F238E27FC236}">
                  <a16:creationId xmlns:a16="http://schemas.microsoft.com/office/drawing/2014/main" id="{243DBFD2-FC4B-8976-E5E6-9C045F994EA0}"/>
                </a:ext>
              </a:extLst>
            </p:cNvPr>
            <p:cNvSpPr txBox="1"/>
            <p:nvPr/>
          </p:nvSpPr>
          <p:spPr>
            <a:xfrm>
              <a:off x="7696067" y="3623450"/>
              <a:ext cx="3793691" cy="2873215"/>
            </a:xfrm>
            <a:prstGeom prst="rect">
              <a:avLst/>
            </a:prstGeom>
            <a:noFill/>
          </p:spPr>
          <p:txBody>
            <a:bodyPr wrap="square" rtlCol="0">
              <a:spAutoFit/>
            </a:bodyPr>
            <a:lstStyle/>
            <a:p>
              <a:r>
                <a:rPr lang="en-IN" sz="2500" b="1" dirty="0">
                  <a:solidFill>
                    <a:srgbClr val="FAEEDE"/>
                  </a:solidFill>
                  <a:latin typeface="Lucida Calligraphy" panose="03010101010101010101" pitchFamily="66" charset="0"/>
                </a:rPr>
                <a:t>Recommendation:</a:t>
              </a:r>
            </a:p>
            <a:p>
              <a:r>
                <a:rPr lang="en-US" sz="2300" dirty="0">
                  <a:solidFill>
                    <a:srgbClr val="3E220F"/>
                  </a:solidFill>
                  <a:latin typeface="Vijaya" panose="02020604020202020204" pitchFamily="18" charset="0"/>
                  <a:cs typeface="Vijaya" panose="02020604020202020204" pitchFamily="18" charset="0"/>
                </a:rPr>
                <a:t>Launch targeted promotions or new offers during low-sales months (April–August) to maintain steady revenue.</a:t>
              </a:r>
              <a:br>
                <a:rPr lang="en-US" sz="2300" dirty="0">
                  <a:solidFill>
                    <a:srgbClr val="3E220F"/>
                  </a:solidFill>
                  <a:latin typeface="Vijaya" panose="02020604020202020204" pitchFamily="18" charset="0"/>
                  <a:cs typeface="Vijaya" panose="02020604020202020204" pitchFamily="18" charset="0"/>
                </a:rPr>
              </a:br>
              <a:r>
                <a:rPr lang="en-US" sz="2300" dirty="0">
                  <a:solidFill>
                    <a:srgbClr val="3E220F"/>
                  </a:solidFill>
                  <a:latin typeface="Vijaya" panose="02020604020202020204" pitchFamily="18" charset="0"/>
                  <a:cs typeface="Vijaya" panose="02020604020202020204" pitchFamily="18" charset="0"/>
                </a:rPr>
                <a:t> Increase inventory and marketing efforts before March and October to capitalize on high-demand periods.</a:t>
              </a:r>
            </a:p>
          </p:txBody>
        </p:sp>
      </p:grpSp>
      <p:sp>
        <p:nvSpPr>
          <p:cNvPr id="7" name="TextBox 6">
            <a:extLst>
              <a:ext uri="{FF2B5EF4-FFF2-40B4-BE49-F238E27FC236}">
                <a16:creationId xmlns:a16="http://schemas.microsoft.com/office/drawing/2014/main" id="{658B5FAC-68F4-8A7F-996E-CBF151DF564A}"/>
              </a:ext>
            </a:extLst>
          </p:cNvPr>
          <p:cNvSpPr txBox="1"/>
          <p:nvPr/>
        </p:nvSpPr>
        <p:spPr>
          <a:xfrm>
            <a:off x="0" y="27767"/>
            <a:ext cx="12437801" cy="553998"/>
          </a:xfrm>
          <a:prstGeom prst="rect">
            <a:avLst/>
          </a:prstGeom>
          <a:noFill/>
        </p:spPr>
        <p:txBody>
          <a:bodyPr wrap="square" rtlCol="0">
            <a:spAutoFit/>
          </a:bodyPr>
          <a:lstStyle/>
          <a:p>
            <a:pPr algn="ctr"/>
            <a:r>
              <a:rPr lang="en-US" sz="3000" dirty="0">
                <a:solidFill>
                  <a:srgbClr val="FAEEDE"/>
                </a:solidFill>
                <a:latin typeface="Lucida Calligraphy" panose="03010101010101010101" pitchFamily="66" charset="0"/>
              </a:rPr>
              <a:t>How do total coffee sales change over different months?</a:t>
            </a:r>
          </a:p>
        </p:txBody>
      </p:sp>
      <p:grpSp>
        <p:nvGrpSpPr>
          <p:cNvPr id="22" name="Group 21">
            <a:extLst>
              <a:ext uri="{FF2B5EF4-FFF2-40B4-BE49-F238E27FC236}">
                <a16:creationId xmlns:a16="http://schemas.microsoft.com/office/drawing/2014/main" id="{2E107722-7C5F-E70A-FF41-510C7BBE394A}"/>
              </a:ext>
            </a:extLst>
          </p:cNvPr>
          <p:cNvGrpSpPr/>
          <p:nvPr/>
        </p:nvGrpSpPr>
        <p:grpSpPr>
          <a:xfrm>
            <a:off x="284945" y="611312"/>
            <a:ext cx="7398731" cy="3002725"/>
            <a:chOff x="284945" y="611312"/>
            <a:chExt cx="7398731" cy="3002725"/>
          </a:xfrm>
        </p:grpSpPr>
        <p:grpSp>
          <p:nvGrpSpPr>
            <p:cNvPr id="21" name="Group 20">
              <a:extLst>
                <a:ext uri="{FF2B5EF4-FFF2-40B4-BE49-F238E27FC236}">
                  <a16:creationId xmlns:a16="http://schemas.microsoft.com/office/drawing/2014/main" id="{0E9A0B63-D41A-642A-25E1-5A37C01F8681}"/>
                </a:ext>
              </a:extLst>
            </p:cNvPr>
            <p:cNvGrpSpPr/>
            <p:nvPr/>
          </p:nvGrpSpPr>
          <p:grpSpPr>
            <a:xfrm>
              <a:off x="284945" y="611312"/>
              <a:ext cx="7398731" cy="2973180"/>
              <a:chOff x="206756" y="836869"/>
              <a:chExt cx="7187132" cy="2755208"/>
            </a:xfrm>
          </p:grpSpPr>
          <p:sp>
            <p:nvSpPr>
              <p:cNvPr id="14" name="Rectangle 13">
                <a:extLst>
                  <a:ext uri="{FF2B5EF4-FFF2-40B4-BE49-F238E27FC236}">
                    <a16:creationId xmlns:a16="http://schemas.microsoft.com/office/drawing/2014/main" id="{D2692DC8-CFAD-F71E-DC53-8BA1D7D2BB78}"/>
                  </a:ext>
                </a:extLst>
              </p:cNvPr>
              <p:cNvSpPr/>
              <p:nvPr/>
            </p:nvSpPr>
            <p:spPr>
              <a:xfrm rot="16200000">
                <a:off x="2425776" y="-1376036"/>
                <a:ext cx="2755207" cy="7181017"/>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15" name="Straight Connector 14">
                <a:extLst>
                  <a:ext uri="{FF2B5EF4-FFF2-40B4-BE49-F238E27FC236}">
                    <a16:creationId xmlns:a16="http://schemas.microsoft.com/office/drawing/2014/main" id="{9692947D-2730-0427-C1CC-9245E1A8E665}"/>
                  </a:ext>
                </a:extLst>
              </p:cNvPr>
              <p:cNvCxnSpPr>
                <a:cxnSpLocks/>
              </p:cNvCxnSpPr>
              <p:nvPr/>
            </p:nvCxnSpPr>
            <p:spPr>
              <a:xfrm rot="16200000">
                <a:off x="2685103" y="-1641476"/>
                <a:ext cx="0" cy="4956693"/>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2C526561-F7CA-F4B8-84F7-19531470AE73}"/>
                  </a:ext>
                </a:extLst>
              </p:cNvPr>
              <p:cNvGrpSpPr/>
              <p:nvPr/>
            </p:nvGrpSpPr>
            <p:grpSpPr>
              <a:xfrm>
                <a:off x="2437194" y="2420036"/>
                <a:ext cx="4956693" cy="1172041"/>
                <a:chOff x="2437194" y="2420036"/>
                <a:chExt cx="4956693" cy="1172041"/>
              </a:xfrm>
            </p:grpSpPr>
            <p:cxnSp>
              <p:nvCxnSpPr>
                <p:cNvPr id="16" name="Straight Connector 15">
                  <a:extLst>
                    <a:ext uri="{FF2B5EF4-FFF2-40B4-BE49-F238E27FC236}">
                      <a16:creationId xmlns:a16="http://schemas.microsoft.com/office/drawing/2014/main" id="{86FD50AF-22C1-0C07-0AB4-909CCE26DD1D}"/>
                    </a:ext>
                  </a:extLst>
                </p:cNvPr>
                <p:cNvCxnSpPr>
                  <a:cxnSpLocks/>
                </p:cNvCxnSpPr>
                <p:nvPr/>
              </p:nvCxnSpPr>
              <p:spPr>
                <a:xfrm rot="16200000">
                  <a:off x="4915541" y="1113730"/>
                  <a:ext cx="0" cy="4956693"/>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7952F9-85E6-BC6A-1A14-D47DA773A488}"/>
                    </a:ext>
                  </a:extLst>
                </p:cNvPr>
                <p:cNvCxnSpPr>
                  <a:cxnSpLocks/>
                </p:cNvCxnSpPr>
                <p:nvPr/>
              </p:nvCxnSpPr>
              <p:spPr>
                <a:xfrm rot="16200000" flipH="1">
                  <a:off x="6801753" y="3006056"/>
                  <a:ext cx="1172040"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59E4532D-FD4D-BC6F-4625-D79BA7C0AEB1}"/>
                  </a:ext>
                </a:extLst>
              </p:cNvPr>
              <p:cNvCxnSpPr>
                <a:cxnSpLocks/>
              </p:cNvCxnSpPr>
              <p:nvPr/>
            </p:nvCxnSpPr>
            <p:spPr>
              <a:xfrm rot="16200000">
                <a:off x="-400130" y="1443757"/>
                <a:ext cx="1213774"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9" name="Picture 8" descr="A computer screen shot of a program code">
              <a:extLst>
                <a:ext uri="{FF2B5EF4-FFF2-40B4-BE49-F238E27FC236}">
                  <a16:creationId xmlns:a16="http://schemas.microsoft.com/office/drawing/2014/main" id="{791D6430-333C-6E05-0C99-B21829759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64" y="621748"/>
              <a:ext cx="7348794" cy="2992289"/>
            </a:xfrm>
            <a:prstGeom prst="rect">
              <a:avLst/>
            </a:prstGeom>
          </p:spPr>
        </p:pic>
      </p:grpSp>
      <p:grpSp>
        <p:nvGrpSpPr>
          <p:cNvPr id="33" name="Group 32">
            <a:extLst>
              <a:ext uri="{FF2B5EF4-FFF2-40B4-BE49-F238E27FC236}">
                <a16:creationId xmlns:a16="http://schemas.microsoft.com/office/drawing/2014/main" id="{932EF93E-884A-28FD-C46D-991274102603}"/>
              </a:ext>
            </a:extLst>
          </p:cNvPr>
          <p:cNvGrpSpPr/>
          <p:nvPr/>
        </p:nvGrpSpPr>
        <p:grpSpPr>
          <a:xfrm>
            <a:off x="207430" y="3624471"/>
            <a:ext cx="7978621" cy="3144631"/>
            <a:chOff x="207430" y="3624471"/>
            <a:chExt cx="7978621" cy="3144631"/>
          </a:xfrm>
        </p:grpSpPr>
        <p:grpSp>
          <p:nvGrpSpPr>
            <p:cNvPr id="24" name="Group 23">
              <a:extLst>
                <a:ext uri="{FF2B5EF4-FFF2-40B4-BE49-F238E27FC236}">
                  <a16:creationId xmlns:a16="http://schemas.microsoft.com/office/drawing/2014/main" id="{3230C8C3-6F33-9DB5-6F83-7F4DA19DF4DB}"/>
                </a:ext>
              </a:extLst>
            </p:cNvPr>
            <p:cNvGrpSpPr/>
            <p:nvPr/>
          </p:nvGrpSpPr>
          <p:grpSpPr>
            <a:xfrm rot="16200000">
              <a:off x="2473183" y="1517520"/>
              <a:ext cx="2999911" cy="7392435"/>
              <a:chOff x="1427367" y="1302151"/>
              <a:chExt cx="8924258" cy="4807816"/>
            </a:xfrm>
          </p:grpSpPr>
          <p:sp>
            <p:nvSpPr>
              <p:cNvPr id="26" name="Rectangle 25">
                <a:extLst>
                  <a:ext uri="{FF2B5EF4-FFF2-40B4-BE49-F238E27FC236}">
                    <a16:creationId xmlns:a16="http://schemas.microsoft.com/office/drawing/2014/main" id="{B4A856FC-E978-FD24-8553-E78F8D0CB6A4}"/>
                  </a:ext>
                </a:extLst>
              </p:cNvPr>
              <p:cNvSpPr/>
              <p:nvPr/>
            </p:nvSpPr>
            <p:spPr>
              <a:xfrm>
                <a:off x="1427367" y="1306473"/>
                <a:ext cx="8889358"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27" name="Straight Connector 26">
                <a:extLst>
                  <a:ext uri="{FF2B5EF4-FFF2-40B4-BE49-F238E27FC236}">
                    <a16:creationId xmlns:a16="http://schemas.microsoft.com/office/drawing/2014/main" id="{180AFEBB-0FFC-077A-3D75-5492C82B0330}"/>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5C8B68-8304-7D02-BCD2-595CBFD66EFF}"/>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592C0BB-9405-71BF-E81A-57DADC94722B}"/>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49C35BB-7522-F2D6-0835-26F03D93F076}"/>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31" name="Picture 30" descr="A graph with a line and numbers">
              <a:extLst>
                <a:ext uri="{FF2B5EF4-FFF2-40B4-BE49-F238E27FC236}">
                  <a16:creationId xmlns:a16="http://schemas.microsoft.com/office/drawing/2014/main" id="{AE9CAD52-FA45-0723-2DA2-C97C71011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430" y="3624471"/>
              <a:ext cx="7978621" cy="3144631"/>
            </a:xfrm>
            <a:prstGeom prst="rect">
              <a:avLst/>
            </a:prstGeom>
          </p:spPr>
        </p:pic>
      </p:grpSp>
    </p:spTree>
    <p:extLst>
      <p:ext uri="{BB962C8B-B14F-4D97-AF65-F5344CB8AC3E}">
        <p14:creationId xmlns:p14="http://schemas.microsoft.com/office/powerpoint/2010/main" val="350854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A8E34385-1DA0-05F6-A1B7-E5556548461C}"/>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AE208344-DA54-66F2-9D29-EA8598350C67}"/>
              </a:ext>
            </a:extLst>
          </p:cNvPr>
          <p:cNvGrpSpPr/>
          <p:nvPr/>
        </p:nvGrpSpPr>
        <p:grpSpPr>
          <a:xfrm>
            <a:off x="936171" y="946179"/>
            <a:ext cx="10319658" cy="5472930"/>
            <a:chOff x="1448377" y="1298292"/>
            <a:chExt cx="8903248" cy="4807353"/>
          </a:xfrm>
        </p:grpSpPr>
        <p:sp>
          <p:nvSpPr>
            <p:cNvPr id="2" name="Rectangle 1">
              <a:extLst>
                <a:ext uri="{FF2B5EF4-FFF2-40B4-BE49-F238E27FC236}">
                  <a16:creationId xmlns:a16="http://schemas.microsoft.com/office/drawing/2014/main" id="{1F628FB0-A8CD-ED33-C7AF-EA2BCC55B3E5}"/>
                </a:ext>
              </a:extLst>
            </p:cNvPr>
            <p:cNvSpPr/>
            <p:nvPr/>
          </p:nvSpPr>
          <p:spPr>
            <a:xfrm>
              <a:off x="1462268" y="1298292"/>
              <a:ext cx="8889357" cy="4803494"/>
            </a:xfrm>
            <a:prstGeom prst="rect">
              <a:avLst/>
            </a:prstGeom>
            <a:solidFill>
              <a:srgbClr val="694026">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CB944E74-C2F2-A7BA-A6F6-AB4182A1A79A}"/>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E291A40-9AFA-AFA5-4CD8-ECD8B6424F27}"/>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83C03E9-218F-3BC1-F9D9-6AF9BF6816FA}"/>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FE3303-5DB4-902B-FFED-4A2A0702FC51}"/>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1A84BDD8-107F-9D8B-57E4-D3B5281AB039}"/>
              </a:ext>
            </a:extLst>
          </p:cNvPr>
          <p:cNvSpPr txBox="1"/>
          <p:nvPr/>
        </p:nvSpPr>
        <p:spPr>
          <a:xfrm>
            <a:off x="513034" y="221597"/>
            <a:ext cx="3048772" cy="646331"/>
          </a:xfrm>
          <a:prstGeom prst="rect">
            <a:avLst/>
          </a:prstGeom>
          <a:noFill/>
        </p:spPr>
        <p:txBody>
          <a:bodyPr wrap="square" rtlCol="0">
            <a:spAutoFit/>
          </a:bodyPr>
          <a:lstStyle/>
          <a:p>
            <a:r>
              <a:rPr lang="en-IN" sz="3600" dirty="0">
                <a:solidFill>
                  <a:srgbClr val="F3E9DD"/>
                </a:solidFill>
                <a:latin typeface="Modern Love Grunge" panose="04070805081005020601" pitchFamily="82" charset="0"/>
              </a:rPr>
              <a:t>INSIGHTS :-</a:t>
            </a:r>
          </a:p>
        </p:txBody>
      </p:sp>
      <p:sp>
        <p:nvSpPr>
          <p:cNvPr id="13" name="TextBox 12">
            <a:extLst>
              <a:ext uri="{FF2B5EF4-FFF2-40B4-BE49-F238E27FC236}">
                <a16:creationId xmlns:a16="http://schemas.microsoft.com/office/drawing/2014/main" id="{8F106477-5447-DB84-FB16-359AB4D1E755}"/>
              </a:ext>
            </a:extLst>
          </p:cNvPr>
          <p:cNvSpPr txBox="1"/>
          <p:nvPr/>
        </p:nvSpPr>
        <p:spPr>
          <a:xfrm>
            <a:off x="1070259" y="1102681"/>
            <a:ext cx="10303557" cy="5170646"/>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rgbClr val="FAEEDE"/>
                </a:solidFill>
                <a:latin typeface="Vijaya" panose="02020604020202020204" pitchFamily="18" charset="0"/>
                <a:cs typeface="Vijaya" panose="02020604020202020204" pitchFamily="18" charset="0"/>
              </a:rPr>
              <a:t>Afternoon and night hours show higher coffee sales compared to mornings.</a:t>
            </a:r>
          </a:p>
          <a:p>
            <a:pPr marL="285750" indent="-285750">
              <a:buFont typeface="Arial" panose="020B0604020202020204" pitchFamily="34" charset="0"/>
              <a:buChar char="•"/>
            </a:pPr>
            <a:r>
              <a:rPr lang="en-US" sz="3200" dirty="0">
                <a:solidFill>
                  <a:srgbClr val="FAEEDE"/>
                </a:solidFill>
                <a:latin typeface="Vijaya" panose="02020604020202020204" pitchFamily="18" charset="0"/>
                <a:cs typeface="Vijaya" panose="02020604020202020204" pitchFamily="18" charset="0"/>
              </a:rPr>
              <a:t>Weekday sales peak on Tuesdays, with Sunday showing the lowest performance.</a:t>
            </a:r>
          </a:p>
          <a:p>
            <a:pPr marL="285750" indent="-285750">
              <a:buFont typeface="Arial" panose="020B0604020202020204" pitchFamily="34" charset="0"/>
              <a:buChar char="•"/>
            </a:pPr>
            <a:r>
              <a:rPr lang="en-US" sz="3200" dirty="0">
                <a:solidFill>
                  <a:srgbClr val="FAEEDE"/>
                </a:solidFill>
                <a:latin typeface="Vijaya" panose="02020604020202020204" pitchFamily="18" charset="0"/>
                <a:cs typeface="Vijaya" panose="02020604020202020204" pitchFamily="18" charset="0"/>
              </a:rPr>
              <a:t>Americano with Milk and Latte are the most popular coffee types across all time periods.</a:t>
            </a:r>
          </a:p>
          <a:p>
            <a:pPr marL="285750" indent="-285750">
              <a:buFont typeface="Arial" panose="020B0604020202020204" pitchFamily="34" charset="0"/>
              <a:buChar char="•"/>
            </a:pPr>
            <a:r>
              <a:rPr lang="en-US" sz="3200" dirty="0">
                <a:solidFill>
                  <a:srgbClr val="FAEEDE"/>
                </a:solidFill>
                <a:latin typeface="Vijaya" panose="02020604020202020204" pitchFamily="18" charset="0"/>
                <a:cs typeface="Vijaya" panose="02020604020202020204" pitchFamily="18" charset="0"/>
              </a:rPr>
              <a:t>Monthly trends show strong sales in March and October, indicating seasonal demand peaks.</a:t>
            </a:r>
          </a:p>
          <a:p>
            <a:pPr marL="285750" indent="-285750">
              <a:buFont typeface="Arial" panose="020B0604020202020204" pitchFamily="34" charset="0"/>
              <a:buChar char="•"/>
            </a:pPr>
            <a:r>
              <a:rPr lang="en-US" sz="3200" dirty="0">
                <a:solidFill>
                  <a:srgbClr val="FAEEDE"/>
                </a:solidFill>
                <a:latin typeface="Vijaya" panose="02020604020202020204" pitchFamily="18" charset="0"/>
                <a:cs typeface="Vijaya" panose="02020604020202020204" pitchFamily="18" charset="0"/>
              </a:rPr>
              <a:t>Certain coffee types like Cocoa and Hot Chocolate perform better during night hours.</a:t>
            </a:r>
            <a:endParaRPr lang="en-IN" sz="3200" dirty="0">
              <a:solidFill>
                <a:srgbClr val="FAEEDE"/>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3458415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FDA4B60F-963F-34A6-AA8F-773759BBD62E}"/>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6F930862-AB81-A7DC-1C10-BAC22083B7D9}"/>
              </a:ext>
            </a:extLst>
          </p:cNvPr>
          <p:cNvGrpSpPr/>
          <p:nvPr/>
        </p:nvGrpSpPr>
        <p:grpSpPr>
          <a:xfrm>
            <a:off x="936171" y="1070109"/>
            <a:ext cx="10319658" cy="5472930"/>
            <a:chOff x="1448377" y="1298292"/>
            <a:chExt cx="8903248" cy="4807353"/>
          </a:xfrm>
        </p:grpSpPr>
        <p:sp>
          <p:nvSpPr>
            <p:cNvPr id="2" name="Rectangle 1">
              <a:extLst>
                <a:ext uri="{FF2B5EF4-FFF2-40B4-BE49-F238E27FC236}">
                  <a16:creationId xmlns:a16="http://schemas.microsoft.com/office/drawing/2014/main" id="{75A7E85F-5BDF-35F9-F7BC-58B6DEADBDB4}"/>
                </a:ext>
              </a:extLst>
            </p:cNvPr>
            <p:cNvSpPr/>
            <p:nvPr/>
          </p:nvSpPr>
          <p:spPr>
            <a:xfrm>
              <a:off x="1462268" y="1298292"/>
              <a:ext cx="8889357" cy="4803494"/>
            </a:xfrm>
            <a:prstGeom prst="rect">
              <a:avLst/>
            </a:prstGeom>
            <a:solidFill>
              <a:srgbClr val="694026">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A9D398E4-86B8-8DAE-50D9-8C8C31A66B34}"/>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88B1FDE-2323-EC0F-4B2B-B93E884F5C02}"/>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F2CB094-1CE7-5A5E-3739-CC3CEB13E585}"/>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976953-2A69-1F94-CB0E-7E86069EE2AB}"/>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A9236263-14B0-7597-828B-0CBDDE772666}"/>
              </a:ext>
            </a:extLst>
          </p:cNvPr>
          <p:cNvSpPr txBox="1"/>
          <p:nvPr/>
        </p:nvSpPr>
        <p:spPr>
          <a:xfrm>
            <a:off x="419859" y="314961"/>
            <a:ext cx="4660139" cy="646331"/>
          </a:xfrm>
          <a:prstGeom prst="rect">
            <a:avLst/>
          </a:prstGeom>
          <a:noFill/>
        </p:spPr>
        <p:txBody>
          <a:bodyPr wrap="square" rtlCol="0">
            <a:spAutoFit/>
          </a:bodyPr>
          <a:lstStyle/>
          <a:p>
            <a:r>
              <a:rPr lang="en-IN" sz="3600" dirty="0">
                <a:solidFill>
                  <a:srgbClr val="F3E9DD"/>
                </a:solidFill>
                <a:latin typeface="Modern Love Grunge" panose="04070805081005020601" pitchFamily="82" charset="0"/>
              </a:rPr>
              <a:t>RECOMMENDATION:-</a:t>
            </a:r>
          </a:p>
        </p:txBody>
      </p:sp>
      <p:sp>
        <p:nvSpPr>
          <p:cNvPr id="5" name="TextBox 4">
            <a:extLst>
              <a:ext uri="{FF2B5EF4-FFF2-40B4-BE49-F238E27FC236}">
                <a16:creationId xmlns:a16="http://schemas.microsoft.com/office/drawing/2014/main" id="{02526483-7B89-CA96-0123-FDE0EAD2B88F}"/>
              </a:ext>
            </a:extLst>
          </p:cNvPr>
          <p:cNvSpPr txBox="1"/>
          <p:nvPr/>
        </p:nvSpPr>
        <p:spPr>
          <a:xfrm>
            <a:off x="968371" y="1159445"/>
            <a:ext cx="10303558"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rgbClr val="FAEEDE"/>
                </a:solidFill>
                <a:latin typeface="Vijaya" panose="02020604020202020204" pitchFamily="18" charset="0"/>
                <a:cs typeface="Vijaya" panose="02020604020202020204" pitchFamily="18" charset="0"/>
              </a:rPr>
              <a:t>Introduce targeted promotions or discounts during morning hours to boost early-day sales.</a:t>
            </a:r>
          </a:p>
          <a:p>
            <a:pPr marL="457200" indent="-457200">
              <a:buFont typeface="Arial" panose="020B0604020202020204" pitchFamily="34" charset="0"/>
              <a:buChar char="•"/>
            </a:pPr>
            <a:r>
              <a:rPr lang="en-US" sz="3200" dirty="0">
                <a:solidFill>
                  <a:srgbClr val="FAEEDE"/>
                </a:solidFill>
                <a:latin typeface="Vijaya" panose="02020604020202020204" pitchFamily="18" charset="0"/>
                <a:cs typeface="Vijaya" panose="02020604020202020204" pitchFamily="18" charset="0"/>
              </a:rPr>
              <a:t>Maintain higher staff levels and inventory on high-demand days like Tuesdays.</a:t>
            </a:r>
          </a:p>
          <a:p>
            <a:pPr marL="457200" indent="-457200">
              <a:buFont typeface="Arial" panose="020B0604020202020204" pitchFamily="34" charset="0"/>
              <a:buChar char="•"/>
            </a:pPr>
            <a:r>
              <a:rPr lang="en-US" sz="3200" dirty="0">
                <a:solidFill>
                  <a:srgbClr val="FAEEDE"/>
                </a:solidFill>
                <a:latin typeface="Vijaya" panose="02020604020202020204" pitchFamily="18" charset="0"/>
                <a:cs typeface="Vijaya" panose="02020604020202020204" pitchFamily="18" charset="0"/>
              </a:rPr>
              <a:t>Highlight and promote top-sellers like Americano with Milk and Latte to attract more customers.</a:t>
            </a:r>
          </a:p>
          <a:p>
            <a:pPr marL="457200" indent="-457200">
              <a:buFont typeface="Arial" panose="020B0604020202020204" pitchFamily="34" charset="0"/>
              <a:buChar char="•"/>
            </a:pPr>
            <a:r>
              <a:rPr lang="en-US" sz="3200" dirty="0">
                <a:solidFill>
                  <a:srgbClr val="FAEEDE"/>
                </a:solidFill>
                <a:latin typeface="Vijaya" panose="02020604020202020204" pitchFamily="18" charset="0"/>
                <a:cs typeface="Vijaya" panose="02020604020202020204" pitchFamily="18" charset="0"/>
              </a:rPr>
              <a:t>Launch seasonal campaigns or limited-time offers during March and October to capitalize on peak demand.</a:t>
            </a:r>
          </a:p>
          <a:p>
            <a:pPr marL="457200" indent="-457200">
              <a:buFont typeface="Arial" panose="020B0604020202020204" pitchFamily="34" charset="0"/>
              <a:buChar char="•"/>
            </a:pPr>
            <a:r>
              <a:rPr lang="en-US" sz="3200" dirty="0">
                <a:solidFill>
                  <a:srgbClr val="FAEEDE"/>
                </a:solidFill>
                <a:latin typeface="Vijaya" panose="02020604020202020204" pitchFamily="18" charset="0"/>
                <a:cs typeface="Vijaya" panose="02020604020202020204" pitchFamily="18" charset="0"/>
              </a:rPr>
              <a:t>Enhance late-hour sales by promoting Hot Chocolate and introducing combo offers or discounts for low-performing drinks like Espresso.</a:t>
            </a:r>
            <a:endParaRPr lang="en-IN" sz="2800" dirty="0">
              <a:solidFill>
                <a:srgbClr val="FAEEDE"/>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1113629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B3A207A8-6DD0-4923-1101-F486ADF6D187}"/>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A2B6F5EA-1D23-5016-B0EC-9D3B1E470858}"/>
              </a:ext>
            </a:extLst>
          </p:cNvPr>
          <p:cNvGrpSpPr/>
          <p:nvPr/>
        </p:nvGrpSpPr>
        <p:grpSpPr>
          <a:xfrm>
            <a:off x="936171" y="1232107"/>
            <a:ext cx="10319658" cy="4631664"/>
            <a:chOff x="1448377" y="1298292"/>
            <a:chExt cx="8903248" cy="4807353"/>
          </a:xfrm>
        </p:grpSpPr>
        <p:sp>
          <p:nvSpPr>
            <p:cNvPr id="2" name="Rectangle 1">
              <a:extLst>
                <a:ext uri="{FF2B5EF4-FFF2-40B4-BE49-F238E27FC236}">
                  <a16:creationId xmlns:a16="http://schemas.microsoft.com/office/drawing/2014/main" id="{4D0B26DA-6744-AFFC-A104-0B35747F1D37}"/>
                </a:ext>
              </a:extLst>
            </p:cNvPr>
            <p:cNvSpPr/>
            <p:nvPr/>
          </p:nvSpPr>
          <p:spPr>
            <a:xfrm>
              <a:off x="1462268" y="1298292"/>
              <a:ext cx="8889357" cy="4803494"/>
            </a:xfrm>
            <a:prstGeom prst="rect">
              <a:avLst/>
            </a:prstGeom>
            <a:solidFill>
              <a:srgbClr val="694026">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862F84A0-C09A-9576-35DA-F985FE311D73}"/>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11FD93-BFC7-F89F-3F4A-2BE5D7E427F5}"/>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CEDB20-6E0E-B710-A6E7-D542BB441BC8}"/>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5316FD-A933-29DD-1861-C9B164611491}"/>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B38DB1E-58BF-0C77-93E1-00BF99F6F14E}"/>
              </a:ext>
            </a:extLst>
          </p:cNvPr>
          <p:cNvSpPr txBox="1"/>
          <p:nvPr/>
        </p:nvSpPr>
        <p:spPr>
          <a:xfrm>
            <a:off x="556576" y="266461"/>
            <a:ext cx="3449351" cy="646331"/>
          </a:xfrm>
          <a:prstGeom prst="rect">
            <a:avLst/>
          </a:prstGeom>
          <a:noFill/>
        </p:spPr>
        <p:txBody>
          <a:bodyPr wrap="square" rtlCol="0">
            <a:spAutoFit/>
          </a:bodyPr>
          <a:lstStyle/>
          <a:p>
            <a:r>
              <a:rPr lang="en-IN" sz="3600" dirty="0">
                <a:solidFill>
                  <a:srgbClr val="F3E9DD"/>
                </a:solidFill>
                <a:latin typeface="Modern Love Grunge" panose="04070805081005020601" pitchFamily="82" charset="0"/>
              </a:rPr>
              <a:t>CONCLUSION:-</a:t>
            </a:r>
          </a:p>
        </p:txBody>
      </p:sp>
      <p:sp>
        <p:nvSpPr>
          <p:cNvPr id="5" name="TextBox 4">
            <a:extLst>
              <a:ext uri="{FF2B5EF4-FFF2-40B4-BE49-F238E27FC236}">
                <a16:creationId xmlns:a16="http://schemas.microsoft.com/office/drawing/2014/main" id="{B2450F8C-7162-467D-B4DA-E20D0A3D7870}"/>
              </a:ext>
            </a:extLst>
          </p:cNvPr>
          <p:cNvSpPr txBox="1"/>
          <p:nvPr/>
        </p:nvSpPr>
        <p:spPr>
          <a:xfrm>
            <a:off x="1229033" y="1659285"/>
            <a:ext cx="9891251" cy="3539430"/>
          </a:xfrm>
          <a:prstGeom prst="rect">
            <a:avLst/>
          </a:prstGeom>
          <a:noFill/>
        </p:spPr>
        <p:txBody>
          <a:bodyPr wrap="square" rtlCol="0">
            <a:spAutoFit/>
          </a:bodyPr>
          <a:lstStyle/>
          <a:p>
            <a:r>
              <a:rPr lang="en-US" sz="3200" dirty="0">
                <a:solidFill>
                  <a:srgbClr val="FAEEDE"/>
                </a:solidFill>
                <a:latin typeface="Vijaya" panose="02020604020202020204" pitchFamily="18" charset="0"/>
                <a:cs typeface="Vijaya" panose="02020604020202020204" pitchFamily="18" charset="0"/>
              </a:rPr>
              <a:t>The Coffee Sales Analysis provided valuable insights into customer preferences, peak sales periods, and top-performing products. The findings reveal strong demand during afternoon and night hours, with Latte and Americano with Milk leading in popularity. By applying data-driven strategies such as optimizing inventory, staffing, and targeted promotions the coffee shop can enhance sales efficiency, improve customer satisfaction, and drive overall business growth.</a:t>
            </a:r>
            <a:endParaRPr lang="en-IN" sz="3200" dirty="0">
              <a:solidFill>
                <a:srgbClr val="FAEEDE"/>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83034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89000">
              <a:srgbClr val="3E220F"/>
            </a:gs>
            <a:gs pos="0">
              <a:srgbClr val="F3E9DD"/>
            </a:gs>
            <a:gs pos="49000">
              <a:srgbClr val="824D32"/>
            </a:gs>
            <a:gs pos="71000">
              <a:srgbClr val="5E3023"/>
            </a:gs>
          </a:gsLst>
          <a:path path="circle">
            <a:fillToRect l="100000" t="100000"/>
          </a:path>
          <a:tileRect r="-100000" b="-100000"/>
        </a:gradFill>
        <a:effectLst/>
      </p:bgPr>
    </p:bg>
    <p:spTree>
      <p:nvGrpSpPr>
        <p:cNvPr id="1" name="">
          <a:extLst>
            <a:ext uri="{FF2B5EF4-FFF2-40B4-BE49-F238E27FC236}">
              <a16:creationId xmlns:a16="http://schemas.microsoft.com/office/drawing/2014/main" id="{4F3F0D83-AF68-4886-B3A2-F11E2DE408B4}"/>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E8117185-90E2-EE5E-B98D-600D0F3A8FBB}"/>
              </a:ext>
            </a:extLst>
          </p:cNvPr>
          <p:cNvSpPr txBox="1"/>
          <p:nvPr/>
        </p:nvSpPr>
        <p:spPr>
          <a:xfrm>
            <a:off x="0" y="1733006"/>
            <a:ext cx="5578999" cy="2708434"/>
          </a:xfrm>
          <a:prstGeom prst="rect">
            <a:avLst/>
          </a:prstGeom>
          <a:noFill/>
        </p:spPr>
        <p:txBody>
          <a:bodyPr wrap="square" rtlCol="0">
            <a:spAutoFit/>
          </a:bodyPr>
          <a:lstStyle/>
          <a:p>
            <a:pPr algn="ctr"/>
            <a:r>
              <a:rPr lang="en-IN" sz="8500" dirty="0">
                <a:solidFill>
                  <a:srgbClr val="DBD6D6"/>
                </a:solidFill>
                <a:latin typeface="Modern Love Grunge" panose="020F0502020204030204" pitchFamily="82" charset="0"/>
                <a:ea typeface="ADLaM Display" panose="020F0502020204030204" pitchFamily="2" charset="0"/>
                <a:cs typeface="Aldhabi" panose="020F0502020204030204" pitchFamily="2" charset="-78"/>
              </a:rPr>
              <a:t>Thank </a:t>
            </a:r>
          </a:p>
          <a:p>
            <a:pPr algn="ctr"/>
            <a:r>
              <a:rPr lang="en-IN" sz="8500" dirty="0">
                <a:solidFill>
                  <a:srgbClr val="DBD6D6"/>
                </a:solidFill>
                <a:latin typeface="Modern Love Grunge" panose="020F0502020204030204" pitchFamily="82" charset="0"/>
                <a:ea typeface="ADLaM Display" panose="020F0502020204030204" pitchFamily="2" charset="0"/>
                <a:cs typeface="Aldhabi" panose="020F0502020204030204" pitchFamily="2" charset="-78"/>
              </a:rPr>
              <a:t>You…!</a:t>
            </a:r>
          </a:p>
        </p:txBody>
      </p:sp>
      <p:sp>
        <p:nvSpPr>
          <p:cNvPr id="17" name="Freeform: Shape 16">
            <a:extLst>
              <a:ext uri="{FF2B5EF4-FFF2-40B4-BE49-F238E27FC236}">
                <a16:creationId xmlns:a16="http://schemas.microsoft.com/office/drawing/2014/main" id="{FC7CE4A9-6E05-5C8F-0C24-30071382DC95}"/>
              </a:ext>
            </a:extLst>
          </p:cNvPr>
          <p:cNvSpPr/>
          <p:nvPr/>
        </p:nvSpPr>
        <p:spPr>
          <a:xfrm>
            <a:off x="4024720" y="0"/>
            <a:ext cx="8382000" cy="6858000"/>
          </a:xfrm>
          <a:custGeom>
            <a:avLst/>
            <a:gdLst>
              <a:gd name="connsiteX0" fmla="*/ 4866469 w 9037630"/>
              <a:gd name="connsiteY0" fmla="*/ 0 h 6858000"/>
              <a:gd name="connsiteX1" fmla="*/ 8852568 w 9037630"/>
              <a:gd name="connsiteY1" fmla="*/ 0 h 6858000"/>
              <a:gd name="connsiteX2" fmla="*/ 8885209 w 9037630"/>
              <a:gd name="connsiteY2" fmla="*/ 58461 h 6858000"/>
              <a:gd name="connsiteX3" fmla="*/ 9033711 w 9037630"/>
              <a:gd name="connsiteY3" fmla="*/ 382329 h 6858000"/>
              <a:gd name="connsiteX4" fmla="*/ 9037630 w 9037630"/>
              <a:gd name="connsiteY4" fmla="*/ 392414 h 6858000"/>
              <a:gd name="connsiteX5" fmla="*/ 9037630 w 9037630"/>
              <a:gd name="connsiteY5" fmla="*/ 6858000 h 6858000"/>
              <a:gd name="connsiteX6" fmla="*/ 7089 w 9037630"/>
              <a:gd name="connsiteY6" fmla="*/ 6858000 h 6858000"/>
              <a:gd name="connsiteX7" fmla="*/ 5152 w 9037630"/>
              <a:gd name="connsiteY7" fmla="*/ 6851007 h 6858000"/>
              <a:gd name="connsiteX8" fmla="*/ 1340641 w 9037630"/>
              <a:gd name="connsiteY8" fmla="*/ 4757279 h 6858000"/>
              <a:gd name="connsiteX9" fmla="*/ 1285044 w 9037630"/>
              <a:gd name="connsiteY9" fmla="*/ 2843149 h 6858000"/>
              <a:gd name="connsiteX10" fmla="*/ 4231708 w 9037630"/>
              <a:gd name="connsiteY10" fmla="*/ 257394 h 6858000"/>
              <a:gd name="connsiteX11" fmla="*/ 4748417 w 9037630"/>
              <a:gd name="connsiteY11" fmla="*/ 46473 h 6858000"/>
              <a:gd name="connsiteX12" fmla="*/ 4866469 w 9037630"/>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037630" h="6858000">
                <a:moveTo>
                  <a:pt x="4866469" y="0"/>
                </a:moveTo>
                <a:lnTo>
                  <a:pt x="8852568" y="0"/>
                </a:lnTo>
                <a:lnTo>
                  <a:pt x="8885209" y="58461"/>
                </a:lnTo>
                <a:cubicBezTo>
                  <a:pt x="8935168" y="154493"/>
                  <a:pt x="8984859" y="263033"/>
                  <a:pt x="9033711" y="382329"/>
                </a:cubicBezTo>
                <a:lnTo>
                  <a:pt x="9037630" y="392414"/>
                </a:lnTo>
                <a:lnTo>
                  <a:pt x="9037630" y="6858000"/>
                </a:lnTo>
                <a:lnTo>
                  <a:pt x="7089" y="6858000"/>
                </a:lnTo>
                <a:lnTo>
                  <a:pt x="5152" y="6851007"/>
                </a:lnTo>
                <a:cubicBezTo>
                  <a:pt x="-92387" y="6297096"/>
                  <a:pt x="1226015" y="5331278"/>
                  <a:pt x="1340641" y="4757279"/>
                </a:cubicBezTo>
                <a:cubicBezTo>
                  <a:pt x="1485194" y="4033418"/>
                  <a:pt x="803200" y="3593130"/>
                  <a:pt x="1285044" y="2843149"/>
                </a:cubicBezTo>
                <a:cubicBezTo>
                  <a:pt x="1766888" y="2093169"/>
                  <a:pt x="2991885" y="766710"/>
                  <a:pt x="4231708" y="257394"/>
                </a:cubicBezTo>
                <a:cubicBezTo>
                  <a:pt x="4386686" y="193730"/>
                  <a:pt x="4560804" y="121670"/>
                  <a:pt x="4748417" y="46473"/>
                </a:cubicBezTo>
                <a:lnTo>
                  <a:pt x="4866469" y="0"/>
                </a:lnTo>
                <a:close/>
              </a:path>
            </a:pathLst>
          </a:custGeom>
          <a:blipFill>
            <a:blip r:embed="rId2"/>
            <a:stretch>
              <a:fillRect l="1350" t="-131" r="2444" b="-131"/>
            </a:stretch>
          </a:blipFill>
          <a:ln w="28575">
            <a:solidFill>
              <a:srgbClr val="FAEEDE"/>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82144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F1F6126E-2516-3C33-8198-FF043953F024}"/>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8CE530FD-35D8-9825-A2F7-DFAC4E479682}"/>
              </a:ext>
            </a:extLst>
          </p:cNvPr>
          <p:cNvSpPr txBox="1"/>
          <p:nvPr/>
        </p:nvSpPr>
        <p:spPr>
          <a:xfrm>
            <a:off x="243056" y="136273"/>
            <a:ext cx="4160565" cy="553998"/>
          </a:xfrm>
          <a:prstGeom prst="rect">
            <a:avLst/>
          </a:prstGeom>
          <a:noFill/>
        </p:spPr>
        <p:txBody>
          <a:bodyPr wrap="square" rtlCol="0">
            <a:spAutoFit/>
          </a:bodyPr>
          <a:lstStyle/>
          <a:p>
            <a:r>
              <a:rPr lang="en-IN" sz="3000" dirty="0">
                <a:solidFill>
                  <a:srgbClr val="F3E9DD"/>
                </a:solidFill>
                <a:latin typeface="Modern Love Grunge" panose="04070805081005020601" pitchFamily="82" charset="0"/>
              </a:rPr>
              <a:t>INTRODUCTION :-</a:t>
            </a:r>
          </a:p>
        </p:txBody>
      </p:sp>
      <p:grpSp>
        <p:nvGrpSpPr>
          <p:cNvPr id="6" name="Group 5">
            <a:extLst>
              <a:ext uri="{FF2B5EF4-FFF2-40B4-BE49-F238E27FC236}">
                <a16:creationId xmlns:a16="http://schemas.microsoft.com/office/drawing/2014/main" id="{953E7523-3978-CA4A-C624-4F42F974792E}"/>
              </a:ext>
            </a:extLst>
          </p:cNvPr>
          <p:cNvGrpSpPr/>
          <p:nvPr/>
        </p:nvGrpSpPr>
        <p:grpSpPr>
          <a:xfrm>
            <a:off x="384626" y="729023"/>
            <a:ext cx="5439275" cy="5860463"/>
            <a:chOff x="936171" y="946179"/>
            <a:chExt cx="10319658" cy="4424107"/>
          </a:xfrm>
        </p:grpSpPr>
        <p:grpSp>
          <p:nvGrpSpPr>
            <p:cNvPr id="3" name="Group 2">
              <a:extLst>
                <a:ext uri="{FF2B5EF4-FFF2-40B4-BE49-F238E27FC236}">
                  <a16:creationId xmlns:a16="http://schemas.microsoft.com/office/drawing/2014/main" id="{95FA5018-7F9A-6396-1B40-5C84C79B397B}"/>
                </a:ext>
              </a:extLst>
            </p:cNvPr>
            <p:cNvGrpSpPr/>
            <p:nvPr/>
          </p:nvGrpSpPr>
          <p:grpSpPr>
            <a:xfrm>
              <a:off x="936171" y="946179"/>
              <a:ext cx="10319658" cy="4424107"/>
              <a:chOff x="1448377" y="1298292"/>
              <a:chExt cx="8903248" cy="4807353"/>
            </a:xfrm>
          </p:grpSpPr>
          <p:sp>
            <p:nvSpPr>
              <p:cNvPr id="2" name="Rectangle 1">
                <a:extLst>
                  <a:ext uri="{FF2B5EF4-FFF2-40B4-BE49-F238E27FC236}">
                    <a16:creationId xmlns:a16="http://schemas.microsoft.com/office/drawing/2014/main" id="{FF980F4C-1E0C-C117-00EC-E489E412D318}"/>
                  </a:ext>
                </a:extLst>
              </p:cNvPr>
              <p:cNvSpPr/>
              <p:nvPr/>
            </p:nvSpPr>
            <p:spPr>
              <a:xfrm>
                <a:off x="1462268" y="1298292"/>
                <a:ext cx="8889357" cy="4803494"/>
              </a:xfrm>
              <a:prstGeom prst="rect">
                <a:avLst/>
              </a:prstGeom>
              <a:solidFill>
                <a:srgbClr val="694026">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36E5A45E-5183-7261-2501-18CABFC96C2F}"/>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241E71-CCDD-BAF0-BB0D-AA8D5E221FA7}"/>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4E1396-E81F-0605-CFD9-B1B83ADF4C5C}"/>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2E76AF-9DE6-E033-0128-9AF5AE208374}"/>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3CCE9013-D0BB-4017-4775-5D28DE350014}"/>
                </a:ext>
              </a:extLst>
            </p:cNvPr>
            <p:cNvSpPr txBox="1"/>
            <p:nvPr/>
          </p:nvSpPr>
          <p:spPr>
            <a:xfrm>
              <a:off x="1227251" y="970038"/>
              <a:ext cx="9753601" cy="3973062"/>
            </a:xfrm>
            <a:prstGeom prst="rect">
              <a:avLst/>
            </a:prstGeom>
            <a:noFill/>
          </p:spPr>
          <p:txBody>
            <a:bodyPr wrap="square" rtlCol="0">
              <a:spAutoFit/>
            </a:bodyPr>
            <a:lstStyle/>
            <a:p>
              <a:r>
                <a:rPr lang="en-GB" sz="2800" dirty="0">
                  <a:solidFill>
                    <a:srgbClr val="FAEEDE"/>
                  </a:solidFill>
                  <a:latin typeface="Vijaya" panose="02020604020202020204" pitchFamily="18" charset="0"/>
                  <a:cs typeface="Vijaya" panose="02020604020202020204" pitchFamily="18" charset="0"/>
                </a:rPr>
                <a:t>Coffee is one of the most popular beverages worldwide, and coffee shops are an essential part of people’s daily routines. To stay competitive, understanding customer preferences and sales trends is crucial. This project “Coffee Sales Analysis” focuses on exploring sales data to identify peak hours, popular weekdays, and spending behavior. The insights aim to help improve marketing strategies, optimize staffing, and enhance overall business performance.</a:t>
              </a:r>
              <a:endParaRPr lang="en-IN" sz="2800" dirty="0">
                <a:solidFill>
                  <a:srgbClr val="FAEEDE"/>
                </a:solidFill>
                <a:latin typeface="Vijaya" panose="02020604020202020204" pitchFamily="18" charset="0"/>
                <a:cs typeface="Vijaya" panose="02020604020202020204" pitchFamily="18" charset="0"/>
              </a:endParaRPr>
            </a:p>
          </p:txBody>
        </p:sp>
      </p:grpSp>
      <p:grpSp>
        <p:nvGrpSpPr>
          <p:cNvPr id="7" name="Group 6">
            <a:extLst>
              <a:ext uri="{FF2B5EF4-FFF2-40B4-BE49-F238E27FC236}">
                <a16:creationId xmlns:a16="http://schemas.microsoft.com/office/drawing/2014/main" id="{CEDCA4EF-AA4C-5B64-8031-739684334116}"/>
              </a:ext>
            </a:extLst>
          </p:cNvPr>
          <p:cNvGrpSpPr/>
          <p:nvPr/>
        </p:nvGrpSpPr>
        <p:grpSpPr>
          <a:xfrm>
            <a:off x="6368099" y="729023"/>
            <a:ext cx="5430787" cy="5860463"/>
            <a:chOff x="936171" y="946179"/>
            <a:chExt cx="10319658" cy="4424107"/>
          </a:xfrm>
        </p:grpSpPr>
        <p:grpSp>
          <p:nvGrpSpPr>
            <p:cNvPr id="8" name="Group 7">
              <a:extLst>
                <a:ext uri="{FF2B5EF4-FFF2-40B4-BE49-F238E27FC236}">
                  <a16:creationId xmlns:a16="http://schemas.microsoft.com/office/drawing/2014/main" id="{9A1FB20A-093E-CD82-AB8B-89A6AABD1947}"/>
                </a:ext>
              </a:extLst>
            </p:cNvPr>
            <p:cNvGrpSpPr/>
            <p:nvPr/>
          </p:nvGrpSpPr>
          <p:grpSpPr>
            <a:xfrm>
              <a:off x="936171" y="946179"/>
              <a:ext cx="10319658" cy="4424107"/>
              <a:chOff x="1448377" y="1298292"/>
              <a:chExt cx="8903248" cy="4807353"/>
            </a:xfrm>
          </p:grpSpPr>
          <p:sp>
            <p:nvSpPr>
              <p:cNvPr id="13" name="Rectangle 12">
                <a:extLst>
                  <a:ext uri="{FF2B5EF4-FFF2-40B4-BE49-F238E27FC236}">
                    <a16:creationId xmlns:a16="http://schemas.microsoft.com/office/drawing/2014/main" id="{B2BC84FF-687A-474A-2249-DBC3B67EB8CF}"/>
                  </a:ext>
                </a:extLst>
              </p:cNvPr>
              <p:cNvSpPr/>
              <p:nvPr/>
            </p:nvSpPr>
            <p:spPr>
              <a:xfrm>
                <a:off x="1462268" y="1298292"/>
                <a:ext cx="8889357" cy="4803494"/>
              </a:xfrm>
              <a:prstGeom prst="rect">
                <a:avLst/>
              </a:prstGeom>
              <a:solidFill>
                <a:srgbClr val="694026">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14" name="Straight Connector 13">
                <a:extLst>
                  <a:ext uri="{FF2B5EF4-FFF2-40B4-BE49-F238E27FC236}">
                    <a16:creationId xmlns:a16="http://schemas.microsoft.com/office/drawing/2014/main" id="{648196C1-FCD5-98B7-A8C9-947F2913BFD1}"/>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73ACF9C-7A49-031A-C413-C5E89E34CD63}"/>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48DCE59-C33B-65F7-4573-8B6B1616E847}"/>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562D1F-0590-6C71-1630-3D7508FC71E4}"/>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904E0D87-D0A5-6C96-E909-5803755FA9FA}"/>
                </a:ext>
              </a:extLst>
            </p:cNvPr>
            <p:cNvSpPr txBox="1"/>
            <p:nvPr/>
          </p:nvSpPr>
          <p:spPr>
            <a:xfrm>
              <a:off x="1227251" y="970038"/>
              <a:ext cx="9753599" cy="3903359"/>
            </a:xfrm>
            <a:prstGeom prst="rect">
              <a:avLst/>
            </a:prstGeom>
            <a:noFill/>
          </p:spPr>
          <p:txBody>
            <a:bodyPr wrap="square" rtlCol="0">
              <a:spAutoFit/>
            </a:bodyPr>
            <a:lstStyle/>
            <a:p>
              <a:r>
                <a:rPr lang="en-GB" sz="3000" dirty="0">
                  <a:solidFill>
                    <a:srgbClr val="FAEEDE"/>
                  </a:solidFill>
                  <a:latin typeface="Vijaya" panose="02020604020202020204" pitchFamily="18" charset="0"/>
                  <a:cs typeface="Vijaya" panose="02020604020202020204" pitchFamily="18" charset="0"/>
                </a:rPr>
                <a:t>The coffee shop lacks a clear understanding of its sales patterns, customer preferences, and peak business hours. Without data-driven insights, it becomes difficult to optimize staffing, manage inventory, and plan effective marketing strategies. This project aims to analyse sales data to identify key trends and provide actionable recommendations to improve overall business performance.</a:t>
              </a:r>
              <a:endParaRPr lang="en-IN" sz="3000" dirty="0">
                <a:solidFill>
                  <a:srgbClr val="FAEEDE"/>
                </a:solidFill>
                <a:latin typeface="Vijaya" panose="02020604020202020204" pitchFamily="18" charset="0"/>
                <a:cs typeface="Vijaya" panose="02020604020202020204" pitchFamily="18" charset="0"/>
              </a:endParaRPr>
            </a:p>
          </p:txBody>
        </p:sp>
      </p:grpSp>
      <p:sp>
        <p:nvSpPr>
          <p:cNvPr id="27" name="TextBox 26">
            <a:extLst>
              <a:ext uri="{FF2B5EF4-FFF2-40B4-BE49-F238E27FC236}">
                <a16:creationId xmlns:a16="http://schemas.microsoft.com/office/drawing/2014/main" id="{8CE530FD-35D8-9825-A2F7-DFAC4E479682}"/>
              </a:ext>
            </a:extLst>
          </p:cNvPr>
          <p:cNvSpPr txBox="1"/>
          <p:nvPr/>
        </p:nvSpPr>
        <p:spPr>
          <a:xfrm>
            <a:off x="6323164" y="136273"/>
            <a:ext cx="4464534" cy="553998"/>
          </a:xfrm>
          <a:prstGeom prst="rect">
            <a:avLst/>
          </a:prstGeom>
          <a:noFill/>
        </p:spPr>
        <p:txBody>
          <a:bodyPr wrap="square" rtlCol="0">
            <a:spAutoFit/>
          </a:bodyPr>
          <a:lstStyle/>
          <a:p>
            <a:r>
              <a:rPr lang="en-GB" sz="3000" dirty="0">
                <a:solidFill>
                  <a:srgbClr val="FAEEDE"/>
                </a:solidFill>
                <a:latin typeface="Modern Love Grunge" panose="04070805081005020601" pitchFamily="82" charset="0"/>
              </a:rPr>
              <a:t>PROBLEM STATEMENT </a:t>
            </a:r>
            <a:r>
              <a:rPr lang="en-IN" sz="3000" dirty="0">
                <a:solidFill>
                  <a:srgbClr val="F3E9DD"/>
                </a:solidFill>
                <a:latin typeface="Modern Love Grunge" panose="04070805081005020601" pitchFamily="82" charset="0"/>
              </a:rPr>
              <a:t>:-</a:t>
            </a:r>
          </a:p>
        </p:txBody>
      </p:sp>
    </p:spTree>
    <p:extLst>
      <p:ext uri="{BB962C8B-B14F-4D97-AF65-F5344CB8AC3E}">
        <p14:creationId xmlns:p14="http://schemas.microsoft.com/office/powerpoint/2010/main" val="338292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1FF6B194-B2B4-2C75-DA8C-7050CE78DB8B}"/>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B2703812-2E35-03B9-F936-4F4357667D0E}"/>
              </a:ext>
            </a:extLst>
          </p:cNvPr>
          <p:cNvSpPr txBox="1"/>
          <p:nvPr/>
        </p:nvSpPr>
        <p:spPr>
          <a:xfrm>
            <a:off x="527548" y="314961"/>
            <a:ext cx="3048772" cy="646331"/>
          </a:xfrm>
          <a:prstGeom prst="rect">
            <a:avLst/>
          </a:prstGeom>
          <a:noFill/>
        </p:spPr>
        <p:txBody>
          <a:bodyPr wrap="square" rtlCol="0">
            <a:spAutoFit/>
          </a:bodyPr>
          <a:lstStyle/>
          <a:p>
            <a:r>
              <a:rPr lang="en-IN" sz="3600" dirty="0">
                <a:solidFill>
                  <a:srgbClr val="F3E9DD"/>
                </a:solidFill>
                <a:latin typeface="Modern Love Grunge" panose="04070805081005020601" pitchFamily="82" charset="0"/>
              </a:rPr>
              <a:t>OVERVIEW :-</a:t>
            </a:r>
          </a:p>
        </p:txBody>
      </p:sp>
      <p:grpSp>
        <p:nvGrpSpPr>
          <p:cNvPr id="6" name="Group 5">
            <a:extLst>
              <a:ext uri="{FF2B5EF4-FFF2-40B4-BE49-F238E27FC236}">
                <a16:creationId xmlns:a16="http://schemas.microsoft.com/office/drawing/2014/main" id="{C48CA50C-5B89-1111-0DF9-48F927DE09D8}"/>
              </a:ext>
            </a:extLst>
          </p:cNvPr>
          <p:cNvGrpSpPr/>
          <p:nvPr/>
        </p:nvGrpSpPr>
        <p:grpSpPr>
          <a:xfrm>
            <a:off x="422787" y="961292"/>
            <a:ext cx="5420384" cy="5391748"/>
            <a:chOff x="936171" y="1356851"/>
            <a:chExt cx="10319658" cy="3746091"/>
          </a:xfrm>
        </p:grpSpPr>
        <p:grpSp>
          <p:nvGrpSpPr>
            <p:cNvPr id="3" name="Group 2">
              <a:extLst>
                <a:ext uri="{FF2B5EF4-FFF2-40B4-BE49-F238E27FC236}">
                  <a16:creationId xmlns:a16="http://schemas.microsoft.com/office/drawing/2014/main" id="{6F7D0173-5860-568B-8690-08D04C09C2B7}"/>
                </a:ext>
              </a:extLst>
            </p:cNvPr>
            <p:cNvGrpSpPr/>
            <p:nvPr/>
          </p:nvGrpSpPr>
          <p:grpSpPr>
            <a:xfrm>
              <a:off x="936171" y="1356851"/>
              <a:ext cx="10319658" cy="3746091"/>
              <a:chOff x="1448377" y="1298292"/>
              <a:chExt cx="8903248" cy="4807353"/>
            </a:xfrm>
          </p:grpSpPr>
          <p:sp>
            <p:nvSpPr>
              <p:cNvPr id="2" name="Rectangle 1">
                <a:extLst>
                  <a:ext uri="{FF2B5EF4-FFF2-40B4-BE49-F238E27FC236}">
                    <a16:creationId xmlns:a16="http://schemas.microsoft.com/office/drawing/2014/main" id="{E2BD0B11-E271-D268-4EB6-9C995395DF62}"/>
                  </a:ext>
                </a:extLst>
              </p:cNvPr>
              <p:cNvSpPr/>
              <p:nvPr/>
            </p:nvSpPr>
            <p:spPr>
              <a:xfrm>
                <a:off x="1462268" y="1298292"/>
                <a:ext cx="8889357" cy="4803494"/>
              </a:xfrm>
              <a:prstGeom prst="rect">
                <a:avLst/>
              </a:prstGeom>
              <a:solidFill>
                <a:srgbClr val="694026">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9194492D-1083-2658-1E4E-67B6D17B8F8E}"/>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441B31-5C3B-B1CB-93CB-DF00F04FF859}"/>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9AA29E-DAE4-9C09-1CE2-E81CDE469860}"/>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4BA96A6-5DC8-1A31-A72B-FA739930FEEE}"/>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9BFF1A89-F2B6-A136-9004-4FBA127B60AA}"/>
                </a:ext>
              </a:extLst>
            </p:cNvPr>
            <p:cNvSpPr txBox="1"/>
            <p:nvPr/>
          </p:nvSpPr>
          <p:spPr>
            <a:xfrm>
              <a:off x="1167529" y="1466332"/>
              <a:ext cx="9873044" cy="2579136"/>
            </a:xfrm>
            <a:prstGeom prst="rect">
              <a:avLst/>
            </a:prstGeom>
            <a:noFill/>
          </p:spPr>
          <p:txBody>
            <a:bodyPr wrap="square" rtlCol="0">
              <a:spAutoFit/>
            </a:bodyPr>
            <a:lstStyle/>
            <a:p>
              <a:r>
                <a:rPr lang="en-US" sz="3000" dirty="0">
                  <a:solidFill>
                    <a:srgbClr val="FAEEDE"/>
                  </a:solidFill>
                  <a:latin typeface="Vijaya" panose="02020604020202020204" pitchFamily="18" charset="0"/>
                  <a:cs typeface="Vijaya" panose="02020604020202020204" pitchFamily="18" charset="0"/>
                </a:rPr>
                <a:t>This project analyzes coffee shop sales data to identify key trends in customer behavior and sales performance. </a:t>
              </a:r>
            </a:p>
            <a:p>
              <a:r>
                <a:rPr lang="en-US" sz="3000" dirty="0">
                  <a:solidFill>
                    <a:srgbClr val="FAEEDE"/>
                  </a:solidFill>
                  <a:latin typeface="Vijaya" panose="02020604020202020204" pitchFamily="18" charset="0"/>
                  <a:cs typeface="Vijaya" panose="02020604020202020204" pitchFamily="18" charset="0"/>
                </a:rPr>
                <a:t>It explores sales by time of day, weekday patterns, and top-selling coffee products. </a:t>
              </a:r>
            </a:p>
            <a:p>
              <a:r>
                <a:rPr lang="en-US" sz="3000" dirty="0">
                  <a:solidFill>
                    <a:srgbClr val="FAEEDE"/>
                  </a:solidFill>
                  <a:latin typeface="Vijaya" panose="02020604020202020204" pitchFamily="18" charset="0"/>
                  <a:cs typeface="Vijaya" panose="02020604020202020204" pitchFamily="18" charset="0"/>
                </a:rPr>
                <a:t>The insights aim to help improve marketing strategies, optimize staffing during busy hours, and boost overall business performance.</a:t>
              </a:r>
              <a:endParaRPr lang="en-IN" sz="3000" dirty="0">
                <a:solidFill>
                  <a:srgbClr val="FAEEDE"/>
                </a:solidFill>
                <a:latin typeface="Vijaya" panose="02020604020202020204" pitchFamily="18" charset="0"/>
                <a:cs typeface="Vijaya" panose="02020604020202020204" pitchFamily="18" charset="0"/>
              </a:endParaRPr>
            </a:p>
          </p:txBody>
        </p:sp>
      </p:grpSp>
      <p:grpSp>
        <p:nvGrpSpPr>
          <p:cNvPr id="7" name="Group 6">
            <a:extLst>
              <a:ext uri="{FF2B5EF4-FFF2-40B4-BE49-F238E27FC236}">
                <a16:creationId xmlns:a16="http://schemas.microsoft.com/office/drawing/2014/main" id="{25CC6D6C-B3DD-B32E-F1F8-7FA3B7F34A02}"/>
              </a:ext>
            </a:extLst>
          </p:cNvPr>
          <p:cNvGrpSpPr/>
          <p:nvPr/>
        </p:nvGrpSpPr>
        <p:grpSpPr>
          <a:xfrm>
            <a:off x="6595631" y="961292"/>
            <a:ext cx="5165125" cy="5387418"/>
            <a:chOff x="936171" y="946179"/>
            <a:chExt cx="10319658" cy="5472930"/>
          </a:xfrm>
        </p:grpSpPr>
        <p:grpSp>
          <p:nvGrpSpPr>
            <p:cNvPr id="8" name="Group 7">
              <a:extLst>
                <a:ext uri="{FF2B5EF4-FFF2-40B4-BE49-F238E27FC236}">
                  <a16:creationId xmlns:a16="http://schemas.microsoft.com/office/drawing/2014/main" id="{D5D6EA89-DC4E-6F42-ADE5-9CB4996A94E6}"/>
                </a:ext>
              </a:extLst>
            </p:cNvPr>
            <p:cNvGrpSpPr/>
            <p:nvPr/>
          </p:nvGrpSpPr>
          <p:grpSpPr>
            <a:xfrm>
              <a:off x="936171" y="946179"/>
              <a:ext cx="10319658" cy="5472930"/>
              <a:chOff x="1448377" y="1298292"/>
              <a:chExt cx="8903248" cy="4807353"/>
            </a:xfrm>
          </p:grpSpPr>
          <p:sp>
            <p:nvSpPr>
              <p:cNvPr id="13" name="Rectangle 12">
                <a:extLst>
                  <a:ext uri="{FF2B5EF4-FFF2-40B4-BE49-F238E27FC236}">
                    <a16:creationId xmlns:a16="http://schemas.microsoft.com/office/drawing/2014/main" id="{20FE5E4F-585D-6720-39BD-40D33E7B625A}"/>
                  </a:ext>
                </a:extLst>
              </p:cNvPr>
              <p:cNvSpPr/>
              <p:nvPr/>
            </p:nvSpPr>
            <p:spPr>
              <a:xfrm>
                <a:off x="1462268" y="1298292"/>
                <a:ext cx="8889357" cy="4803494"/>
              </a:xfrm>
              <a:prstGeom prst="rect">
                <a:avLst/>
              </a:prstGeom>
              <a:solidFill>
                <a:srgbClr val="694026">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14" name="Straight Connector 13">
                <a:extLst>
                  <a:ext uri="{FF2B5EF4-FFF2-40B4-BE49-F238E27FC236}">
                    <a16:creationId xmlns:a16="http://schemas.microsoft.com/office/drawing/2014/main" id="{9B0D632A-C966-6A90-F318-5EB27C89A38B}"/>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ADF46E0-E1CE-AE58-81B2-924702E1BC93}"/>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8E26B4-7E47-B119-5038-3940F792C816}"/>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7A48EF-6DEB-8DDB-28B1-06CE0FE15383}"/>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3B0B8971-06E0-D705-A371-E1AA6271F76B}"/>
                </a:ext>
              </a:extLst>
            </p:cNvPr>
            <p:cNvSpPr txBox="1"/>
            <p:nvPr/>
          </p:nvSpPr>
          <p:spPr>
            <a:xfrm>
              <a:off x="1347357" y="1106256"/>
              <a:ext cx="8898193" cy="4596127"/>
            </a:xfrm>
            <a:prstGeom prst="rect">
              <a:avLst/>
            </a:prstGeom>
            <a:noFill/>
          </p:spPr>
          <p:txBody>
            <a:bodyPr wrap="square" rtlCol="0">
              <a:spAutoFit/>
            </a:bodyPr>
            <a:lstStyle/>
            <a:p>
              <a:r>
                <a:rPr lang="en-US" sz="3200" dirty="0">
                  <a:solidFill>
                    <a:srgbClr val="FAEEDE"/>
                  </a:solidFill>
                  <a:latin typeface="Vijaya" panose="02020604020202020204" pitchFamily="18" charset="0"/>
                  <a:cs typeface="Vijaya" panose="02020604020202020204" pitchFamily="18" charset="0"/>
                </a:rPr>
                <a:t>Python – Main programming language for analysis and visualization. </a:t>
              </a:r>
            </a:p>
            <a:p>
              <a:r>
                <a:rPr lang="en-US" sz="3200" dirty="0">
                  <a:solidFill>
                    <a:srgbClr val="FAEEDE"/>
                  </a:solidFill>
                  <a:latin typeface="Vijaya" panose="02020604020202020204" pitchFamily="18" charset="0"/>
                  <a:cs typeface="Vijaya" panose="02020604020202020204" pitchFamily="18" charset="0"/>
                </a:rPr>
                <a:t>Pandas – Used for data cleaning, preprocessing, and analysis.</a:t>
              </a:r>
            </a:p>
            <a:p>
              <a:r>
                <a:rPr lang="en-US" sz="3200" dirty="0">
                  <a:solidFill>
                    <a:srgbClr val="FAEEDE"/>
                  </a:solidFill>
                  <a:latin typeface="Vijaya" panose="02020604020202020204" pitchFamily="18" charset="0"/>
                  <a:cs typeface="Vijaya" panose="02020604020202020204" pitchFamily="18" charset="0"/>
                </a:rPr>
                <a:t>Plotly – Used for creating interactive and visually appealing charts</a:t>
              </a:r>
              <a:endParaRPr lang="en-IN" sz="3200" dirty="0">
                <a:solidFill>
                  <a:srgbClr val="FAEEDE"/>
                </a:solidFill>
                <a:latin typeface="Vijaya" panose="02020604020202020204" pitchFamily="18" charset="0"/>
                <a:cs typeface="Vijaya" panose="02020604020202020204" pitchFamily="18" charset="0"/>
              </a:endParaRPr>
            </a:p>
          </p:txBody>
        </p:sp>
      </p:grpSp>
      <p:sp>
        <p:nvSpPr>
          <p:cNvPr id="18" name="TextBox 17">
            <a:extLst>
              <a:ext uri="{FF2B5EF4-FFF2-40B4-BE49-F238E27FC236}">
                <a16:creationId xmlns:a16="http://schemas.microsoft.com/office/drawing/2014/main" id="{0CC644E1-CFF0-678C-AC8E-E48D7BD35498}"/>
              </a:ext>
            </a:extLst>
          </p:cNvPr>
          <p:cNvSpPr txBox="1"/>
          <p:nvPr/>
        </p:nvSpPr>
        <p:spPr>
          <a:xfrm>
            <a:off x="6595631" y="319286"/>
            <a:ext cx="3048772" cy="646331"/>
          </a:xfrm>
          <a:prstGeom prst="rect">
            <a:avLst/>
          </a:prstGeom>
          <a:noFill/>
        </p:spPr>
        <p:txBody>
          <a:bodyPr wrap="square" rtlCol="0">
            <a:spAutoFit/>
          </a:bodyPr>
          <a:lstStyle/>
          <a:p>
            <a:r>
              <a:rPr lang="en-IN" sz="3600" dirty="0">
                <a:solidFill>
                  <a:srgbClr val="F3E9DD"/>
                </a:solidFill>
                <a:latin typeface="Modern Love Grunge" panose="04070805081005020601" pitchFamily="82" charset="0"/>
              </a:rPr>
              <a:t>Tools Used :-</a:t>
            </a:r>
          </a:p>
        </p:txBody>
      </p:sp>
    </p:spTree>
    <p:extLst>
      <p:ext uri="{BB962C8B-B14F-4D97-AF65-F5344CB8AC3E}">
        <p14:creationId xmlns:p14="http://schemas.microsoft.com/office/powerpoint/2010/main" val="15339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5D2E1887-8ADB-84B9-2728-3093C7E70496}"/>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D4F29E4F-3031-1A30-7138-E3C04EE46478}"/>
              </a:ext>
            </a:extLst>
          </p:cNvPr>
          <p:cNvSpPr txBox="1"/>
          <p:nvPr/>
        </p:nvSpPr>
        <p:spPr>
          <a:xfrm>
            <a:off x="385325" y="107244"/>
            <a:ext cx="11539958" cy="584775"/>
          </a:xfrm>
          <a:prstGeom prst="rect">
            <a:avLst/>
          </a:prstGeom>
          <a:noFill/>
        </p:spPr>
        <p:txBody>
          <a:bodyPr wrap="square" rtlCol="0">
            <a:spAutoFit/>
          </a:bodyPr>
          <a:lstStyle/>
          <a:p>
            <a:pPr algn="ctr"/>
            <a:r>
              <a:rPr lang="en-US" sz="3200" dirty="0">
                <a:solidFill>
                  <a:srgbClr val="F3E9DD"/>
                </a:solidFill>
                <a:latin typeface="Lucida Calligraphy" panose="03010101010101010101" pitchFamily="66" charset="0"/>
              </a:rPr>
              <a:t>Which Coffee type generate the highest total sales?</a:t>
            </a:r>
          </a:p>
        </p:txBody>
      </p:sp>
      <p:grpSp>
        <p:nvGrpSpPr>
          <p:cNvPr id="17" name="Group 16">
            <a:extLst>
              <a:ext uri="{FF2B5EF4-FFF2-40B4-BE49-F238E27FC236}">
                <a16:creationId xmlns:a16="http://schemas.microsoft.com/office/drawing/2014/main" id="{0A29920A-C9EB-3040-939C-FFD54E50D99D}"/>
              </a:ext>
            </a:extLst>
          </p:cNvPr>
          <p:cNvGrpSpPr/>
          <p:nvPr/>
        </p:nvGrpSpPr>
        <p:grpSpPr>
          <a:xfrm rot="16200000">
            <a:off x="2238285" y="-1228057"/>
            <a:ext cx="2763825" cy="6796069"/>
            <a:chOff x="1448377" y="1302151"/>
            <a:chExt cx="8903250" cy="4803494"/>
          </a:xfrm>
        </p:grpSpPr>
        <p:sp>
          <p:nvSpPr>
            <p:cNvPr id="18" name="Rectangle 17">
              <a:extLst>
                <a:ext uri="{FF2B5EF4-FFF2-40B4-BE49-F238E27FC236}">
                  <a16:creationId xmlns:a16="http://schemas.microsoft.com/office/drawing/2014/main" id="{5DF45DAA-A371-BC03-03C6-F7A9A48ED479}"/>
                </a:ext>
              </a:extLst>
            </p:cNvPr>
            <p:cNvSpPr/>
            <p:nvPr/>
          </p:nvSpPr>
          <p:spPr>
            <a:xfrm>
              <a:off x="1462269" y="1302151"/>
              <a:ext cx="8889358"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20" name="Straight Connector 19">
              <a:extLst>
                <a:ext uri="{FF2B5EF4-FFF2-40B4-BE49-F238E27FC236}">
                  <a16:creationId xmlns:a16="http://schemas.microsoft.com/office/drawing/2014/main" id="{C87D1CF4-1B44-EC1F-7E85-690BB736062B}"/>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21B28F8-3089-C205-3966-1C4045C449A4}"/>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7A5F2F5-0532-601B-325D-353D2155CB50}"/>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5A7425-5CDE-CCFF-EF59-8375C4FA5C64}"/>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5" name="Picture 4" descr="A computer code with colorful text&#10;&#10;AI-generated content may be incorrect.">
            <a:extLst>
              <a:ext uri="{FF2B5EF4-FFF2-40B4-BE49-F238E27FC236}">
                <a16:creationId xmlns:a16="http://schemas.microsoft.com/office/drawing/2014/main" id="{198C9848-F953-E37C-434B-DF907DDBFFB5}"/>
              </a:ext>
            </a:extLst>
          </p:cNvPr>
          <p:cNvPicPr>
            <a:picLocks noChangeAspect="1"/>
          </p:cNvPicPr>
          <p:nvPr/>
        </p:nvPicPr>
        <p:blipFill>
          <a:blip r:embed="rId2">
            <a:extLst>
              <a:ext uri="{28A0092B-C50C-407E-A947-70E740481C1C}">
                <a14:useLocalDpi xmlns:a14="http://schemas.microsoft.com/office/drawing/2010/main" val="0"/>
              </a:ext>
            </a:extLst>
          </a:blip>
          <a:srcRect t="13050"/>
          <a:stretch>
            <a:fillRect/>
          </a:stretch>
        </p:blipFill>
        <p:spPr>
          <a:xfrm>
            <a:off x="460077" y="1094663"/>
            <a:ext cx="6398514" cy="2205182"/>
          </a:xfrm>
          <a:prstGeom prst="rect">
            <a:avLst/>
          </a:prstGeom>
        </p:spPr>
      </p:pic>
      <p:grpSp>
        <p:nvGrpSpPr>
          <p:cNvPr id="24" name="Group 23">
            <a:extLst>
              <a:ext uri="{FF2B5EF4-FFF2-40B4-BE49-F238E27FC236}">
                <a16:creationId xmlns:a16="http://schemas.microsoft.com/office/drawing/2014/main" id="{39DA7286-350B-25B6-2AAE-11ED00162AC2}"/>
              </a:ext>
            </a:extLst>
          </p:cNvPr>
          <p:cNvGrpSpPr/>
          <p:nvPr/>
        </p:nvGrpSpPr>
        <p:grpSpPr>
          <a:xfrm>
            <a:off x="222162" y="3761814"/>
            <a:ext cx="7276573" cy="2824660"/>
            <a:chOff x="222161" y="3822060"/>
            <a:chExt cx="7276573" cy="2824660"/>
          </a:xfrm>
        </p:grpSpPr>
        <p:grpSp>
          <p:nvGrpSpPr>
            <p:cNvPr id="6" name="Group 5">
              <a:extLst>
                <a:ext uri="{FF2B5EF4-FFF2-40B4-BE49-F238E27FC236}">
                  <a16:creationId xmlns:a16="http://schemas.microsoft.com/office/drawing/2014/main" id="{81105F5C-BC1F-40F7-9D51-A60C28432F46}"/>
                </a:ext>
              </a:extLst>
            </p:cNvPr>
            <p:cNvGrpSpPr/>
            <p:nvPr/>
          </p:nvGrpSpPr>
          <p:grpSpPr>
            <a:xfrm rot="16200000">
              <a:off x="2238285" y="1805937"/>
              <a:ext cx="2763824" cy="6796069"/>
              <a:chOff x="1448377" y="1302151"/>
              <a:chExt cx="8903248" cy="4803494"/>
            </a:xfrm>
          </p:grpSpPr>
          <p:sp>
            <p:nvSpPr>
              <p:cNvPr id="7" name="Rectangle 6">
                <a:extLst>
                  <a:ext uri="{FF2B5EF4-FFF2-40B4-BE49-F238E27FC236}">
                    <a16:creationId xmlns:a16="http://schemas.microsoft.com/office/drawing/2014/main" id="{39B3CC84-E52E-3D64-59E4-0478FC657FC0}"/>
                  </a:ext>
                </a:extLst>
              </p:cNvPr>
              <p:cNvSpPr/>
              <p:nvPr/>
            </p:nvSpPr>
            <p:spPr>
              <a:xfrm>
                <a:off x="1462268" y="1302151"/>
                <a:ext cx="8889357"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8" name="Straight Connector 7">
                <a:extLst>
                  <a:ext uri="{FF2B5EF4-FFF2-40B4-BE49-F238E27FC236}">
                    <a16:creationId xmlns:a16="http://schemas.microsoft.com/office/drawing/2014/main" id="{775800CE-6D85-A2E4-40A0-C86338B4BA98}"/>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64C66E-0D17-95CB-C59A-6D7465142DF1}"/>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417612A-CF7F-B50A-6548-2ED60CD8CF45}"/>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27257AF-A5DC-3A2C-AA3F-1BDA7EC3B9BF}"/>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15" name="Picture 14" descr="A graph of different colored squares&#10;&#10;AI-generated content may be incorrect.">
              <a:extLst>
                <a:ext uri="{FF2B5EF4-FFF2-40B4-BE49-F238E27FC236}">
                  <a16:creationId xmlns:a16="http://schemas.microsoft.com/office/drawing/2014/main" id="{80110B63-B2D8-8236-D148-C5B8AC33A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161" y="3934053"/>
              <a:ext cx="7276573" cy="2712667"/>
            </a:xfrm>
            <a:prstGeom prst="rect">
              <a:avLst/>
            </a:prstGeom>
          </p:spPr>
        </p:pic>
      </p:grpSp>
      <p:grpSp>
        <p:nvGrpSpPr>
          <p:cNvPr id="2" name="Group 1">
            <a:extLst>
              <a:ext uri="{FF2B5EF4-FFF2-40B4-BE49-F238E27FC236}">
                <a16:creationId xmlns:a16="http://schemas.microsoft.com/office/drawing/2014/main" id="{7B9381BC-2410-B82C-409E-CE2C729713E3}"/>
              </a:ext>
            </a:extLst>
          </p:cNvPr>
          <p:cNvGrpSpPr/>
          <p:nvPr/>
        </p:nvGrpSpPr>
        <p:grpSpPr>
          <a:xfrm>
            <a:off x="7654624" y="1094663"/>
            <a:ext cx="3985347" cy="4905829"/>
            <a:chOff x="7654624" y="1094663"/>
            <a:chExt cx="3985347" cy="4905829"/>
          </a:xfrm>
        </p:grpSpPr>
        <p:grpSp>
          <p:nvGrpSpPr>
            <p:cNvPr id="35" name="Group 34">
              <a:extLst>
                <a:ext uri="{FF2B5EF4-FFF2-40B4-BE49-F238E27FC236}">
                  <a16:creationId xmlns:a16="http://schemas.microsoft.com/office/drawing/2014/main" id="{00DE372E-BFC6-7E49-A679-21A44671E2CA}"/>
                </a:ext>
              </a:extLst>
            </p:cNvPr>
            <p:cNvGrpSpPr/>
            <p:nvPr/>
          </p:nvGrpSpPr>
          <p:grpSpPr>
            <a:xfrm>
              <a:off x="7654624" y="1094663"/>
              <a:ext cx="3919404" cy="4905829"/>
              <a:chOff x="1448377" y="1302151"/>
              <a:chExt cx="8903248" cy="4803494"/>
            </a:xfrm>
          </p:grpSpPr>
          <p:sp>
            <p:nvSpPr>
              <p:cNvPr id="36" name="Rectangle 35">
                <a:extLst>
                  <a:ext uri="{FF2B5EF4-FFF2-40B4-BE49-F238E27FC236}">
                    <a16:creationId xmlns:a16="http://schemas.microsoft.com/office/drawing/2014/main" id="{BBDE8FDB-5EEA-9924-76EE-C449E4026B1A}"/>
                  </a:ext>
                </a:extLst>
              </p:cNvPr>
              <p:cNvSpPr/>
              <p:nvPr/>
            </p:nvSpPr>
            <p:spPr>
              <a:xfrm>
                <a:off x="1462268" y="1302151"/>
                <a:ext cx="8889357" cy="4803494"/>
              </a:xfrm>
              <a:prstGeom prst="rect">
                <a:avLst/>
              </a:prstGeom>
              <a:solidFill>
                <a:srgbClr val="F3E9DD">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37" name="Straight Connector 36">
                <a:extLst>
                  <a:ext uri="{FF2B5EF4-FFF2-40B4-BE49-F238E27FC236}">
                    <a16:creationId xmlns:a16="http://schemas.microsoft.com/office/drawing/2014/main" id="{06476047-CE4E-DE8B-8D30-B33E4B7ED089}"/>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962A46D-733C-24D1-1CF2-E39A237639FA}"/>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C516711-343B-50DB-B3B0-B96F52CB1B5B}"/>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101A2A7-2544-A9CA-3B2E-D71FBB53BA4A}"/>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ADA6BAD-DFA0-8F17-4D6C-75CF5E5899A0}"/>
                </a:ext>
              </a:extLst>
            </p:cNvPr>
            <p:cNvSpPr txBox="1"/>
            <p:nvPr/>
          </p:nvSpPr>
          <p:spPr>
            <a:xfrm>
              <a:off x="7720567" y="1280479"/>
              <a:ext cx="3919404" cy="2077492"/>
            </a:xfrm>
            <a:prstGeom prst="rect">
              <a:avLst/>
            </a:prstGeom>
            <a:noFill/>
          </p:spPr>
          <p:txBody>
            <a:bodyPr wrap="square" rtlCol="0">
              <a:spAutoFit/>
            </a:bodyPr>
            <a:lstStyle/>
            <a:p>
              <a:r>
                <a:rPr lang="en-GB" sz="2500" b="1" dirty="0">
                  <a:solidFill>
                    <a:srgbClr val="FAEEDE"/>
                  </a:solidFill>
                  <a:latin typeface="Lucida Calligraphy" panose="03010101010101010101" pitchFamily="66" charset="0"/>
                </a:rPr>
                <a:t>Insight: </a:t>
              </a:r>
            </a:p>
            <a:p>
              <a:r>
                <a:rPr lang="en-GB" sz="2600" dirty="0">
                  <a:solidFill>
                    <a:srgbClr val="3E220F"/>
                  </a:solidFill>
                  <a:latin typeface="Vijaya" panose="02020604020202020204" pitchFamily="18" charset="0"/>
                  <a:cs typeface="Vijaya" panose="02020604020202020204" pitchFamily="18" charset="0"/>
                </a:rPr>
                <a:t>Latte and Americano with Milk are the top-selling coffees, while Cortado and Espresso have the lowest sales</a:t>
              </a:r>
              <a:endParaRPr lang="en-IN" sz="2600" dirty="0">
                <a:solidFill>
                  <a:srgbClr val="3E220F"/>
                </a:solidFill>
                <a:latin typeface="Vijaya" panose="02020604020202020204" pitchFamily="18" charset="0"/>
                <a:cs typeface="Vijaya" panose="02020604020202020204" pitchFamily="18" charset="0"/>
              </a:endParaRPr>
            </a:p>
          </p:txBody>
        </p:sp>
        <p:sp>
          <p:nvSpPr>
            <p:cNvPr id="42" name="TextBox 41">
              <a:extLst>
                <a:ext uri="{FF2B5EF4-FFF2-40B4-BE49-F238E27FC236}">
                  <a16:creationId xmlns:a16="http://schemas.microsoft.com/office/drawing/2014/main" id="{22867527-EAC8-2310-550D-3D637F702705}"/>
                </a:ext>
              </a:extLst>
            </p:cNvPr>
            <p:cNvSpPr txBox="1"/>
            <p:nvPr/>
          </p:nvSpPr>
          <p:spPr>
            <a:xfrm>
              <a:off x="7762635" y="3870358"/>
              <a:ext cx="3763363" cy="1723549"/>
            </a:xfrm>
            <a:prstGeom prst="rect">
              <a:avLst/>
            </a:prstGeom>
            <a:noFill/>
          </p:spPr>
          <p:txBody>
            <a:bodyPr wrap="square" rtlCol="0">
              <a:spAutoFit/>
            </a:bodyPr>
            <a:lstStyle/>
            <a:p>
              <a:r>
                <a:rPr lang="en-IN" sz="2800" b="1" dirty="0">
                  <a:solidFill>
                    <a:srgbClr val="FAEEDE"/>
                  </a:solidFill>
                  <a:latin typeface="Lucida Calligraphy" panose="03010101010101010101" pitchFamily="66" charset="0"/>
                </a:rPr>
                <a:t>Recommendation:</a:t>
              </a:r>
            </a:p>
            <a:p>
              <a:r>
                <a:rPr lang="en-GB" sz="2600" dirty="0">
                  <a:solidFill>
                    <a:srgbClr val="3E220F"/>
                  </a:solidFill>
                  <a:latin typeface="Vijaya" panose="02020604020202020204" pitchFamily="18" charset="0"/>
                  <a:cs typeface="Vijaya" panose="02020604020202020204" pitchFamily="18" charset="0"/>
                </a:rPr>
                <a:t>Focus on promoting low-selling items and maintaining higher stock for top-performing coffees.</a:t>
              </a:r>
              <a:endParaRPr lang="en-IN" sz="2600" dirty="0">
                <a:solidFill>
                  <a:srgbClr val="3E220F"/>
                </a:solidFill>
                <a:latin typeface="Vijaya" panose="02020604020202020204" pitchFamily="18" charset="0"/>
                <a:cs typeface="Vijaya" panose="02020604020202020204" pitchFamily="18" charset="0"/>
              </a:endParaRPr>
            </a:p>
          </p:txBody>
        </p:sp>
      </p:grpSp>
    </p:spTree>
    <p:extLst>
      <p:ext uri="{BB962C8B-B14F-4D97-AF65-F5344CB8AC3E}">
        <p14:creationId xmlns:p14="http://schemas.microsoft.com/office/powerpoint/2010/main" val="3032090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803292A0-F3B8-9E6A-4758-629D8E8ECCBF}"/>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EEE232C4-F5A3-AC3F-72ED-6EC3AB44D647}"/>
              </a:ext>
            </a:extLst>
          </p:cNvPr>
          <p:cNvSpPr txBox="1"/>
          <p:nvPr/>
        </p:nvSpPr>
        <p:spPr>
          <a:xfrm>
            <a:off x="650048" y="101908"/>
            <a:ext cx="10465183" cy="584775"/>
          </a:xfrm>
          <a:prstGeom prst="rect">
            <a:avLst/>
          </a:prstGeom>
          <a:noFill/>
        </p:spPr>
        <p:txBody>
          <a:bodyPr wrap="square" rtlCol="0">
            <a:spAutoFit/>
          </a:bodyPr>
          <a:lstStyle/>
          <a:p>
            <a:pPr algn="ctr"/>
            <a:r>
              <a:rPr lang="en-US" sz="3200" dirty="0">
                <a:solidFill>
                  <a:srgbClr val="F3E9DD"/>
                </a:solidFill>
                <a:latin typeface="Lucida Calligraphy" panose="03010101010101010101" pitchFamily="66" charset="0"/>
              </a:rPr>
              <a:t>Most</a:t>
            </a:r>
            <a:r>
              <a:rPr lang="en-US" sz="3200" dirty="0">
                <a:latin typeface="Lucida Calligraphy" panose="03010101010101010101" pitchFamily="66" charset="0"/>
              </a:rPr>
              <a:t> </a:t>
            </a:r>
            <a:r>
              <a:rPr lang="en-US" sz="3200" dirty="0">
                <a:solidFill>
                  <a:srgbClr val="F3E9DD"/>
                </a:solidFill>
                <a:latin typeface="Lucida Calligraphy" panose="03010101010101010101" pitchFamily="66" charset="0"/>
              </a:rPr>
              <a:t>Popular Coffee by Count</a:t>
            </a:r>
          </a:p>
        </p:txBody>
      </p:sp>
      <p:grpSp>
        <p:nvGrpSpPr>
          <p:cNvPr id="22" name="Group 21">
            <a:extLst>
              <a:ext uri="{FF2B5EF4-FFF2-40B4-BE49-F238E27FC236}">
                <a16:creationId xmlns:a16="http://schemas.microsoft.com/office/drawing/2014/main" id="{FFB80F72-72A9-C7FE-07AD-C1C255FDCBF7}"/>
              </a:ext>
            </a:extLst>
          </p:cNvPr>
          <p:cNvGrpSpPr/>
          <p:nvPr/>
        </p:nvGrpSpPr>
        <p:grpSpPr>
          <a:xfrm>
            <a:off x="200137" y="787188"/>
            <a:ext cx="6796069" cy="2763825"/>
            <a:chOff x="205597" y="686683"/>
            <a:chExt cx="6796069" cy="2763825"/>
          </a:xfrm>
        </p:grpSpPr>
        <p:grpSp>
          <p:nvGrpSpPr>
            <p:cNvPr id="12" name="Group 11">
              <a:extLst>
                <a:ext uri="{FF2B5EF4-FFF2-40B4-BE49-F238E27FC236}">
                  <a16:creationId xmlns:a16="http://schemas.microsoft.com/office/drawing/2014/main" id="{7C4023D1-EB3E-5058-0564-8352C5F3D540}"/>
                </a:ext>
              </a:extLst>
            </p:cNvPr>
            <p:cNvGrpSpPr/>
            <p:nvPr/>
          </p:nvGrpSpPr>
          <p:grpSpPr>
            <a:xfrm rot="16200000">
              <a:off x="2221719" y="-1329439"/>
              <a:ext cx="2763825" cy="6796069"/>
              <a:chOff x="1448377" y="1302151"/>
              <a:chExt cx="8903250" cy="4803494"/>
            </a:xfrm>
          </p:grpSpPr>
          <p:sp>
            <p:nvSpPr>
              <p:cNvPr id="14" name="Rectangle 13">
                <a:extLst>
                  <a:ext uri="{FF2B5EF4-FFF2-40B4-BE49-F238E27FC236}">
                    <a16:creationId xmlns:a16="http://schemas.microsoft.com/office/drawing/2014/main" id="{6C0F8ECD-C6C5-B3E4-D4EA-9A4D17B3BA92}"/>
                  </a:ext>
                </a:extLst>
              </p:cNvPr>
              <p:cNvSpPr/>
              <p:nvPr/>
            </p:nvSpPr>
            <p:spPr>
              <a:xfrm>
                <a:off x="1462269" y="1302151"/>
                <a:ext cx="8889358"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15" name="Straight Connector 14">
                <a:extLst>
                  <a:ext uri="{FF2B5EF4-FFF2-40B4-BE49-F238E27FC236}">
                    <a16:creationId xmlns:a16="http://schemas.microsoft.com/office/drawing/2014/main" id="{2E88423A-566C-0DE8-F740-07B6664182B3}"/>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4E8DAC-2BE3-97F1-38FA-E463829B7F75}"/>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2E3D73-332B-125D-142F-4B6DAC2CFF20}"/>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93E432-368C-D538-BDC5-2371F7E4FAA5}"/>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21" name="Picture 20" descr="A computer screen with text&#10;&#10;AI-generated content may be incorrect.">
              <a:extLst>
                <a:ext uri="{FF2B5EF4-FFF2-40B4-BE49-F238E27FC236}">
                  <a16:creationId xmlns:a16="http://schemas.microsoft.com/office/drawing/2014/main" id="{42A62176-0288-B1C7-FCF2-A2D54B35A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45553"/>
              <a:ext cx="6573672" cy="2683443"/>
            </a:xfrm>
            <a:prstGeom prst="rect">
              <a:avLst/>
            </a:prstGeom>
          </p:spPr>
        </p:pic>
      </p:grpSp>
      <p:grpSp>
        <p:nvGrpSpPr>
          <p:cNvPr id="33" name="Group 32">
            <a:extLst>
              <a:ext uri="{FF2B5EF4-FFF2-40B4-BE49-F238E27FC236}">
                <a16:creationId xmlns:a16="http://schemas.microsoft.com/office/drawing/2014/main" id="{33BF9B1E-29E4-3F5E-2113-A593D2E47C38}"/>
              </a:ext>
            </a:extLst>
          </p:cNvPr>
          <p:cNvGrpSpPr/>
          <p:nvPr/>
        </p:nvGrpSpPr>
        <p:grpSpPr>
          <a:xfrm>
            <a:off x="222163" y="3761814"/>
            <a:ext cx="6796069" cy="2763824"/>
            <a:chOff x="222163" y="3761814"/>
            <a:chExt cx="6796069" cy="2763824"/>
          </a:xfrm>
        </p:grpSpPr>
        <p:grpSp>
          <p:nvGrpSpPr>
            <p:cNvPr id="24" name="Group 23">
              <a:extLst>
                <a:ext uri="{FF2B5EF4-FFF2-40B4-BE49-F238E27FC236}">
                  <a16:creationId xmlns:a16="http://schemas.microsoft.com/office/drawing/2014/main" id="{29AD12FC-4DC7-7CDE-CA2E-0A23898347A4}"/>
                </a:ext>
              </a:extLst>
            </p:cNvPr>
            <p:cNvGrpSpPr/>
            <p:nvPr/>
          </p:nvGrpSpPr>
          <p:grpSpPr>
            <a:xfrm rot="16200000">
              <a:off x="2238286" y="1745691"/>
              <a:ext cx="2763824" cy="6796069"/>
              <a:chOff x="1448377" y="1302151"/>
              <a:chExt cx="8903248" cy="4803494"/>
            </a:xfrm>
          </p:grpSpPr>
          <p:sp>
            <p:nvSpPr>
              <p:cNvPr id="26" name="Rectangle 25">
                <a:extLst>
                  <a:ext uri="{FF2B5EF4-FFF2-40B4-BE49-F238E27FC236}">
                    <a16:creationId xmlns:a16="http://schemas.microsoft.com/office/drawing/2014/main" id="{5308B0E6-CD91-1F5C-354C-E41589BE922E}"/>
                  </a:ext>
                </a:extLst>
              </p:cNvPr>
              <p:cNvSpPr/>
              <p:nvPr/>
            </p:nvSpPr>
            <p:spPr>
              <a:xfrm>
                <a:off x="1462268" y="1302151"/>
                <a:ext cx="8889357"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27" name="Straight Connector 26">
                <a:extLst>
                  <a:ext uri="{FF2B5EF4-FFF2-40B4-BE49-F238E27FC236}">
                    <a16:creationId xmlns:a16="http://schemas.microsoft.com/office/drawing/2014/main" id="{4B9C7FDF-FEF1-E650-65CF-80DA8076D022}"/>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7FF1D50-D7AD-F487-749F-4523C9347C85}"/>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3223C1-49C3-BB8C-483F-30690BA31D88}"/>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F37829-6944-8108-9E24-13DACA2C7DED}"/>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32" name="Picture 31" descr="A graph of different colored squares&#10;&#10;AI-generated content may be incorrect.">
              <a:extLst>
                <a:ext uri="{FF2B5EF4-FFF2-40B4-BE49-F238E27FC236}">
                  <a16:creationId xmlns:a16="http://schemas.microsoft.com/office/drawing/2014/main" id="{A7015983-4492-DEC2-6C1D-4E832455A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84" y="3819479"/>
              <a:ext cx="6745062" cy="2599952"/>
            </a:xfrm>
            <a:prstGeom prst="rect">
              <a:avLst/>
            </a:prstGeom>
          </p:spPr>
        </p:pic>
      </p:grpSp>
      <p:grpSp>
        <p:nvGrpSpPr>
          <p:cNvPr id="6" name="Group 5">
            <a:extLst>
              <a:ext uri="{FF2B5EF4-FFF2-40B4-BE49-F238E27FC236}">
                <a16:creationId xmlns:a16="http://schemas.microsoft.com/office/drawing/2014/main" id="{E5A685BB-5483-928B-7082-85886D0F15DF}"/>
              </a:ext>
            </a:extLst>
          </p:cNvPr>
          <p:cNvGrpSpPr/>
          <p:nvPr/>
        </p:nvGrpSpPr>
        <p:grpSpPr>
          <a:xfrm>
            <a:off x="7703671" y="787187"/>
            <a:ext cx="3919404" cy="5804318"/>
            <a:chOff x="7660128" y="1051645"/>
            <a:chExt cx="3919404" cy="5109028"/>
          </a:xfrm>
        </p:grpSpPr>
        <p:grpSp>
          <p:nvGrpSpPr>
            <p:cNvPr id="2" name="Group 1">
              <a:extLst>
                <a:ext uri="{FF2B5EF4-FFF2-40B4-BE49-F238E27FC236}">
                  <a16:creationId xmlns:a16="http://schemas.microsoft.com/office/drawing/2014/main" id="{0F05DE6F-4191-6428-9313-922FE68E5D14}"/>
                </a:ext>
              </a:extLst>
            </p:cNvPr>
            <p:cNvGrpSpPr/>
            <p:nvPr/>
          </p:nvGrpSpPr>
          <p:grpSpPr>
            <a:xfrm>
              <a:off x="7660128" y="1051645"/>
              <a:ext cx="3919404" cy="5109028"/>
              <a:chOff x="1448377" y="1302151"/>
              <a:chExt cx="8903248" cy="4803494"/>
            </a:xfrm>
          </p:grpSpPr>
          <p:sp>
            <p:nvSpPr>
              <p:cNvPr id="3" name="Rectangle 2">
                <a:extLst>
                  <a:ext uri="{FF2B5EF4-FFF2-40B4-BE49-F238E27FC236}">
                    <a16:creationId xmlns:a16="http://schemas.microsoft.com/office/drawing/2014/main" id="{C54F2FED-6F57-B016-385A-CB3F00617939}"/>
                  </a:ext>
                </a:extLst>
              </p:cNvPr>
              <p:cNvSpPr/>
              <p:nvPr/>
            </p:nvSpPr>
            <p:spPr>
              <a:xfrm>
                <a:off x="1462268" y="1302151"/>
                <a:ext cx="8889357" cy="4803494"/>
              </a:xfrm>
              <a:prstGeom prst="rect">
                <a:avLst/>
              </a:prstGeom>
              <a:solidFill>
                <a:srgbClr val="F3E9DD">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B831E26F-09DC-FAF4-4A0E-D5DA36A57F0E}"/>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9D45D34-EEFF-BD6B-9F3E-69FD81E0E7BD}"/>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E4BCC-E7AE-695A-ACB0-DBC7342C5E2A}"/>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4211456-F9BF-642E-B4EC-5393969C6E70}"/>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88BC7CD8-E76B-6425-5C3C-863203F4FD29}"/>
                </a:ext>
              </a:extLst>
            </p:cNvPr>
            <p:cNvSpPr txBox="1"/>
            <p:nvPr/>
          </p:nvSpPr>
          <p:spPr>
            <a:xfrm>
              <a:off x="7799111" y="1194669"/>
              <a:ext cx="3659781" cy="2532994"/>
            </a:xfrm>
            <a:prstGeom prst="rect">
              <a:avLst/>
            </a:prstGeom>
            <a:noFill/>
          </p:spPr>
          <p:txBody>
            <a:bodyPr wrap="square" rtlCol="0">
              <a:spAutoFit/>
            </a:bodyPr>
            <a:lstStyle/>
            <a:p>
              <a:r>
                <a:rPr lang="en-US" sz="2500" b="1" dirty="0">
                  <a:solidFill>
                    <a:srgbClr val="FAEEDE"/>
                  </a:solidFill>
                  <a:latin typeface="Lucida Calligraphy" panose="03010101010101010101" pitchFamily="66" charset="0"/>
                </a:rPr>
                <a:t>Insight:</a:t>
              </a:r>
            </a:p>
            <a:p>
              <a:r>
                <a:rPr lang="en-US" sz="2600" dirty="0">
                  <a:solidFill>
                    <a:srgbClr val="3E220F"/>
                  </a:solidFill>
                  <a:latin typeface="Vijaya" panose="02020604020202020204" pitchFamily="18" charset="0"/>
                  <a:cs typeface="Vijaya" panose="02020604020202020204" pitchFamily="18" charset="0"/>
                </a:rPr>
                <a:t>Americano with Milk” leads in sales volume, while Latte drives higher revenue, showing that customers prefer milk-based, medium-strength coffees over stronger or plain options.</a:t>
              </a:r>
            </a:p>
          </p:txBody>
        </p:sp>
        <p:sp>
          <p:nvSpPr>
            <p:cNvPr id="25" name="TextBox 24">
              <a:extLst>
                <a:ext uri="{FF2B5EF4-FFF2-40B4-BE49-F238E27FC236}">
                  <a16:creationId xmlns:a16="http://schemas.microsoft.com/office/drawing/2014/main" id="{4EF98C50-60D3-8C4E-9691-EA4884C40188}"/>
                </a:ext>
              </a:extLst>
            </p:cNvPr>
            <p:cNvSpPr txBox="1"/>
            <p:nvPr/>
          </p:nvSpPr>
          <p:spPr>
            <a:xfrm>
              <a:off x="7780769" y="3896753"/>
              <a:ext cx="3798763" cy="2202148"/>
            </a:xfrm>
            <a:prstGeom prst="rect">
              <a:avLst/>
            </a:prstGeom>
            <a:noFill/>
          </p:spPr>
          <p:txBody>
            <a:bodyPr wrap="square" rtlCol="0">
              <a:spAutoFit/>
            </a:bodyPr>
            <a:lstStyle/>
            <a:p>
              <a:r>
                <a:rPr lang="en-IN" sz="2400" b="1" dirty="0">
                  <a:solidFill>
                    <a:srgbClr val="FAEEDE"/>
                  </a:solidFill>
                  <a:latin typeface="Lucida Calligraphy" panose="03010101010101010101" pitchFamily="66" charset="0"/>
                </a:rPr>
                <a:t>Recommendation:</a:t>
              </a:r>
            </a:p>
            <a:p>
              <a:r>
                <a:rPr lang="en-US" sz="2600" dirty="0">
                  <a:solidFill>
                    <a:srgbClr val="3E220F"/>
                  </a:solidFill>
                  <a:latin typeface="Vijaya" panose="02020604020202020204" pitchFamily="18" charset="0"/>
                  <a:cs typeface="Vijaya" panose="02020604020202020204" pitchFamily="18" charset="0"/>
                </a:rPr>
                <a:t>Continue promoting top-selling coffees and consider special offers or tasting campaigns to increase demand for low-selling ones.</a:t>
              </a:r>
              <a:endParaRPr lang="en-IN" sz="2600" dirty="0">
                <a:solidFill>
                  <a:srgbClr val="3E220F"/>
                </a:solidFill>
                <a:latin typeface="Vijaya" panose="02020604020202020204" pitchFamily="18" charset="0"/>
                <a:cs typeface="Vijaya" panose="02020604020202020204" pitchFamily="18" charset="0"/>
              </a:endParaRPr>
            </a:p>
          </p:txBody>
        </p:sp>
      </p:grpSp>
    </p:spTree>
    <p:extLst>
      <p:ext uri="{BB962C8B-B14F-4D97-AF65-F5344CB8AC3E}">
        <p14:creationId xmlns:p14="http://schemas.microsoft.com/office/powerpoint/2010/main" val="843708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7B3F24EB-73F7-85AB-6DEB-94D710B1D1D1}"/>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5B3C974F-0ECE-665A-CA41-103DD2A4929E}"/>
              </a:ext>
            </a:extLst>
          </p:cNvPr>
          <p:cNvSpPr txBox="1"/>
          <p:nvPr/>
        </p:nvSpPr>
        <p:spPr>
          <a:xfrm>
            <a:off x="391887" y="36396"/>
            <a:ext cx="12656455" cy="553998"/>
          </a:xfrm>
          <a:prstGeom prst="rect">
            <a:avLst/>
          </a:prstGeom>
          <a:noFill/>
        </p:spPr>
        <p:txBody>
          <a:bodyPr wrap="square" rtlCol="0">
            <a:spAutoFit/>
          </a:bodyPr>
          <a:lstStyle/>
          <a:p>
            <a:r>
              <a:rPr lang="en-GB" sz="3000" dirty="0">
                <a:solidFill>
                  <a:srgbClr val="F3E9DD"/>
                </a:solidFill>
                <a:latin typeface="Lucida Calligraphy" panose="03010101010101010101" pitchFamily="66" charset="0"/>
              </a:rPr>
              <a:t>Which time of the day generates the highest total sales?</a:t>
            </a:r>
            <a:endParaRPr lang="en-US" sz="3000" dirty="0">
              <a:solidFill>
                <a:srgbClr val="F3E9DD"/>
              </a:solidFill>
              <a:latin typeface="Lucida Calligraphy" panose="03010101010101010101" pitchFamily="66" charset="0"/>
            </a:endParaRPr>
          </a:p>
        </p:txBody>
      </p:sp>
      <p:grpSp>
        <p:nvGrpSpPr>
          <p:cNvPr id="21" name="Group 20">
            <a:extLst>
              <a:ext uri="{FF2B5EF4-FFF2-40B4-BE49-F238E27FC236}">
                <a16:creationId xmlns:a16="http://schemas.microsoft.com/office/drawing/2014/main" id="{4A6F4BB5-8E1B-C08A-58ED-FC4044A28569}"/>
              </a:ext>
            </a:extLst>
          </p:cNvPr>
          <p:cNvGrpSpPr/>
          <p:nvPr/>
        </p:nvGrpSpPr>
        <p:grpSpPr>
          <a:xfrm>
            <a:off x="8062737" y="854387"/>
            <a:ext cx="3919404" cy="5584656"/>
            <a:chOff x="7666242" y="846058"/>
            <a:chExt cx="3919404" cy="5584656"/>
          </a:xfrm>
        </p:grpSpPr>
        <p:grpSp>
          <p:nvGrpSpPr>
            <p:cNvPr id="2" name="Group 1">
              <a:extLst>
                <a:ext uri="{FF2B5EF4-FFF2-40B4-BE49-F238E27FC236}">
                  <a16:creationId xmlns:a16="http://schemas.microsoft.com/office/drawing/2014/main" id="{D7E5A9D1-EE66-E930-8675-DDA665BC66D3}"/>
                </a:ext>
              </a:extLst>
            </p:cNvPr>
            <p:cNvGrpSpPr/>
            <p:nvPr/>
          </p:nvGrpSpPr>
          <p:grpSpPr>
            <a:xfrm>
              <a:off x="7666242" y="846058"/>
              <a:ext cx="3919404" cy="5584656"/>
              <a:chOff x="1448377" y="1302151"/>
              <a:chExt cx="8903248" cy="4803494"/>
            </a:xfrm>
          </p:grpSpPr>
          <p:sp>
            <p:nvSpPr>
              <p:cNvPr id="3" name="Rectangle 2">
                <a:extLst>
                  <a:ext uri="{FF2B5EF4-FFF2-40B4-BE49-F238E27FC236}">
                    <a16:creationId xmlns:a16="http://schemas.microsoft.com/office/drawing/2014/main" id="{EC574C6B-8B8E-969F-3A99-A7D00CDE0510}"/>
                  </a:ext>
                </a:extLst>
              </p:cNvPr>
              <p:cNvSpPr/>
              <p:nvPr/>
            </p:nvSpPr>
            <p:spPr>
              <a:xfrm>
                <a:off x="1462268" y="1302151"/>
                <a:ext cx="8889357" cy="4803494"/>
              </a:xfrm>
              <a:prstGeom prst="rect">
                <a:avLst/>
              </a:prstGeom>
              <a:solidFill>
                <a:srgbClr val="F3E9DD">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944ECC23-0989-19EF-C399-7C26D7DF9C84}"/>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2414BEA-DA11-B25A-F7B4-5431DDC881F2}"/>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A7B201-57C4-09D1-5B32-946768B3DFF5}"/>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4030E2-0E7C-874E-8751-5AE0A1589FC0}"/>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E26FB6A9-8870-6B85-081F-7BB6800494E5}"/>
                </a:ext>
              </a:extLst>
            </p:cNvPr>
            <p:cNvSpPr txBox="1"/>
            <p:nvPr/>
          </p:nvSpPr>
          <p:spPr>
            <a:xfrm>
              <a:off x="7752833" y="903338"/>
              <a:ext cx="3718948" cy="2631490"/>
            </a:xfrm>
            <a:prstGeom prst="rect">
              <a:avLst/>
            </a:prstGeom>
            <a:noFill/>
          </p:spPr>
          <p:txBody>
            <a:bodyPr wrap="square" rtlCol="0">
              <a:spAutoFit/>
            </a:bodyPr>
            <a:lstStyle/>
            <a:p>
              <a:r>
                <a:rPr lang="en-US" sz="2500" b="1" dirty="0">
                  <a:solidFill>
                    <a:srgbClr val="FAEEDE"/>
                  </a:solidFill>
                  <a:latin typeface="Lucida Calligraphy" panose="03010101010101010101" pitchFamily="66" charset="0"/>
                </a:rPr>
                <a:t>Insight:</a:t>
              </a:r>
            </a:p>
            <a:p>
              <a:r>
                <a:rPr lang="en-US" sz="2800" dirty="0">
                  <a:solidFill>
                    <a:srgbClr val="3E220F"/>
                  </a:solidFill>
                  <a:latin typeface="Vijaya" panose="02020604020202020204" pitchFamily="18" charset="0"/>
                  <a:cs typeface="Vijaya" panose="02020604020202020204" pitchFamily="18" charset="0"/>
                </a:rPr>
                <a:t>Coffee sales are fairly consistent throughout the day, with slightly higher sales during the afternoon and night compared to the morning.</a:t>
              </a:r>
              <a:endParaRPr lang="en-IN" sz="2800" dirty="0">
                <a:solidFill>
                  <a:srgbClr val="3E220F"/>
                </a:solidFill>
                <a:latin typeface="Vijaya" panose="02020604020202020204" pitchFamily="18" charset="0"/>
                <a:cs typeface="Vijaya" panose="02020604020202020204" pitchFamily="18" charset="0"/>
              </a:endParaRPr>
            </a:p>
          </p:txBody>
        </p:sp>
        <p:sp>
          <p:nvSpPr>
            <p:cNvPr id="11" name="TextBox 10">
              <a:extLst>
                <a:ext uri="{FF2B5EF4-FFF2-40B4-BE49-F238E27FC236}">
                  <a16:creationId xmlns:a16="http://schemas.microsoft.com/office/drawing/2014/main" id="{CAA5A125-E7C1-67BE-A2AE-DE3BEA4680A6}"/>
                </a:ext>
              </a:extLst>
            </p:cNvPr>
            <p:cNvSpPr txBox="1"/>
            <p:nvPr/>
          </p:nvSpPr>
          <p:spPr>
            <a:xfrm>
              <a:off x="7780108" y="3638386"/>
              <a:ext cx="3793691" cy="2631490"/>
            </a:xfrm>
            <a:prstGeom prst="rect">
              <a:avLst/>
            </a:prstGeom>
            <a:noFill/>
          </p:spPr>
          <p:txBody>
            <a:bodyPr wrap="square" rtlCol="0">
              <a:spAutoFit/>
            </a:bodyPr>
            <a:lstStyle/>
            <a:p>
              <a:r>
                <a:rPr lang="en-IN" sz="2500" b="1" dirty="0">
                  <a:solidFill>
                    <a:srgbClr val="FAEEDE"/>
                  </a:solidFill>
                  <a:latin typeface="Lucida Calligraphy" panose="03010101010101010101" pitchFamily="66" charset="0"/>
                </a:rPr>
                <a:t>Recommendation:</a:t>
              </a:r>
            </a:p>
            <a:p>
              <a:r>
                <a:rPr lang="en-US" sz="2800" dirty="0">
                  <a:solidFill>
                    <a:srgbClr val="3E220F"/>
                  </a:solidFill>
                  <a:latin typeface="Vijaya" panose="02020604020202020204" pitchFamily="18" charset="0"/>
                  <a:cs typeface="Vijaya" panose="02020604020202020204" pitchFamily="18" charset="0"/>
                </a:rPr>
                <a:t>Maintain steady staffing and stock across all times, but consider afternoon and night promotions to maximize peak-hour profits.</a:t>
              </a:r>
              <a:endParaRPr lang="en-IN" sz="2800" dirty="0">
                <a:solidFill>
                  <a:srgbClr val="3E220F"/>
                </a:solidFill>
                <a:latin typeface="Vijaya" panose="02020604020202020204" pitchFamily="18" charset="0"/>
                <a:cs typeface="Vijaya" panose="02020604020202020204" pitchFamily="18" charset="0"/>
              </a:endParaRPr>
            </a:p>
          </p:txBody>
        </p:sp>
      </p:grpSp>
      <p:grpSp>
        <p:nvGrpSpPr>
          <p:cNvPr id="32" name="Group 31">
            <a:extLst>
              <a:ext uri="{FF2B5EF4-FFF2-40B4-BE49-F238E27FC236}">
                <a16:creationId xmlns:a16="http://schemas.microsoft.com/office/drawing/2014/main" id="{DDDB1548-ACC1-6485-103A-7ECB9F9587F3}"/>
              </a:ext>
            </a:extLst>
          </p:cNvPr>
          <p:cNvGrpSpPr/>
          <p:nvPr/>
        </p:nvGrpSpPr>
        <p:grpSpPr>
          <a:xfrm>
            <a:off x="191683" y="590394"/>
            <a:ext cx="7653479" cy="2804999"/>
            <a:chOff x="222163" y="697435"/>
            <a:chExt cx="7653479" cy="2804999"/>
          </a:xfrm>
        </p:grpSpPr>
        <p:grpSp>
          <p:nvGrpSpPr>
            <p:cNvPr id="12" name="Group 11">
              <a:extLst>
                <a:ext uri="{FF2B5EF4-FFF2-40B4-BE49-F238E27FC236}">
                  <a16:creationId xmlns:a16="http://schemas.microsoft.com/office/drawing/2014/main" id="{6A9F81A5-C96D-5FDE-6B8F-A92CEF27EAE4}"/>
                </a:ext>
              </a:extLst>
            </p:cNvPr>
            <p:cNvGrpSpPr/>
            <p:nvPr/>
          </p:nvGrpSpPr>
          <p:grpSpPr>
            <a:xfrm rot="16200000">
              <a:off x="2669146" y="-1704062"/>
              <a:ext cx="2759513" cy="7653479"/>
              <a:chOff x="1448377" y="1302151"/>
              <a:chExt cx="8903250" cy="4803494"/>
            </a:xfrm>
          </p:grpSpPr>
          <p:sp>
            <p:nvSpPr>
              <p:cNvPr id="14" name="Rectangle 13">
                <a:extLst>
                  <a:ext uri="{FF2B5EF4-FFF2-40B4-BE49-F238E27FC236}">
                    <a16:creationId xmlns:a16="http://schemas.microsoft.com/office/drawing/2014/main" id="{0663B69B-8122-0BFC-A67A-5C1B2F762337}"/>
                  </a:ext>
                </a:extLst>
              </p:cNvPr>
              <p:cNvSpPr/>
              <p:nvPr/>
            </p:nvSpPr>
            <p:spPr>
              <a:xfrm>
                <a:off x="1462269" y="1302151"/>
                <a:ext cx="8889358"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15" name="Straight Connector 14">
                <a:extLst>
                  <a:ext uri="{FF2B5EF4-FFF2-40B4-BE49-F238E27FC236}">
                    <a16:creationId xmlns:a16="http://schemas.microsoft.com/office/drawing/2014/main" id="{1FD16EF8-2160-3914-142D-42011C4C8579}"/>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7194163-DB16-7130-00CF-4D1752C6F9C2}"/>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AFC3BAE-70F3-C261-75B4-7CEF5A024C67}"/>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004015-EEE3-2651-ED8D-6F284C824DF4}"/>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8" name="Picture 7" descr="A computer code on a black background&#10;&#10;AI-generated content may be incorrect.">
              <a:extLst>
                <a:ext uri="{FF2B5EF4-FFF2-40B4-BE49-F238E27FC236}">
                  <a16:creationId xmlns:a16="http://schemas.microsoft.com/office/drawing/2014/main" id="{0D1F8723-23BF-07AC-710F-9507AEB25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233" y="697435"/>
              <a:ext cx="7607110" cy="2731565"/>
            </a:xfrm>
            <a:prstGeom prst="rect">
              <a:avLst/>
            </a:prstGeom>
          </p:spPr>
        </p:pic>
      </p:grpSp>
      <p:grpSp>
        <p:nvGrpSpPr>
          <p:cNvPr id="39" name="Group 38">
            <a:extLst>
              <a:ext uri="{FF2B5EF4-FFF2-40B4-BE49-F238E27FC236}">
                <a16:creationId xmlns:a16="http://schemas.microsoft.com/office/drawing/2014/main" id="{18579E71-C8BB-F59E-B228-F72849CF5EBF}"/>
              </a:ext>
            </a:extLst>
          </p:cNvPr>
          <p:cNvGrpSpPr/>
          <p:nvPr/>
        </p:nvGrpSpPr>
        <p:grpSpPr>
          <a:xfrm>
            <a:off x="1205942" y="3391088"/>
            <a:ext cx="5646732" cy="4251632"/>
            <a:chOff x="1349157" y="3375902"/>
            <a:chExt cx="5646732" cy="4251632"/>
          </a:xfrm>
        </p:grpSpPr>
        <p:grpSp>
          <p:nvGrpSpPr>
            <p:cNvPr id="24" name="Group 23">
              <a:extLst>
                <a:ext uri="{FF2B5EF4-FFF2-40B4-BE49-F238E27FC236}">
                  <a16:creationId xmlns:a16="http://schemas.microsoft.com/office/drawing/2014/main" id="{4C3E2B61-4A7D-AFC8-1206-B4A630A9F7C7}"/>
                </a:ext>
              </a:extLst>
            </p:cNvPr>
            <p:cNvGrpSpPr/>
            <p:nvPr/>
          </p:nvGrpSpPr>
          <p:grpSpPr>
            <a:xfrm rot="16200000">
              <a:off x="2537405" y="2289272"/>
              <a:ext cx="3270235" cy="5646732"/>
              <a:chOff x="1448377" y="1302151"/>
              <a:chExt cx="8903248" cy="4803494"/>
            </a:xfrm>
          </p:grpSpPr>
          <p:sp>
            <p:nvSpPr>
              <p:cNvPr id="26" name="Rectangle 25">
                <a:extLst>
                  <a:ext uri="{FF2B5EF4-FFF2-40B4-BE49-F238E27FC236}">
                    <a16:creationId xmlns:a16="http://schemas.microsoft.com/office/drawing/2014/main" id="{3D1744E2-91FA-2966-8A98-C2B7C3005DD7}"/>
                  </a:ext>
                </a:extLst>
              </p:cNvPr>
              <p:cNvSpPr/>
              <p:nvPr/>
            </p:nvSpPr>
            <p:spPr>
              <a:xfrm>
                <a:off x="1462268" y="1302151"/>
                <a:ext cx="8889357"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27" name="Straight Connector 26">
                <a:extLst>
                  <a:ext uri="{FF2B5EF4-FFF2-40B4-BE49-F238E27FC236}">
                    <a16:creationId xmlns:a16="http://schemas.microsoft.com/office/drawing/2014/main" id="{761A3DEF-C8BA-E28C-99E2-D61983DBD524}"/>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83211EE-611D-BC95-652F-71CA0DC637AF}"/>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A5ABFFC-B591-5F1C-03E9-1794FBC9C7B4}"/>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7FEFCC-20E2-C758-BB8A-83091C8B446B}"/>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6107092B-AB42-31B3-BE2D-E1012C67E4F0}"/>
                </a:ext>
              </a:extLst>
            </p:cNvPr>
            <p:cNvGrpSpPr/>
            <p:nvPr/>
          </p:nvGrpSpPr>
          <p:grpSpPr>
            <a:xfrm>
              <a:off x="1651508" y="3375902"/>
              <a:ext cx="4733832" cy="4251632"/>
              <a:chOff x="1651508" y="3375902"/>
              <a:chExt cx="4733832" cy="4251632"/>
            </a:xfrm>
          </p:grpSpPr>
          <p:pic>
            <p:nvPicPr>
              <p:cNvPr id="35" name="Picture 34" descr="A black background with blue text&#10;&#10;AI-generated content may be incorrect.">
                <a:extLst>
                  <a:ext uri="{FF2B5EF4-FFF2-40B4-BE49-F238E27FC236}">
                    <a16:creationId xmlns:a16="http://schemas.microsoft.com/office/drawing/2014/main" id="{AF7268E3-1321-F3E3-F103-803C76419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508" y="3375902"/>
                <a:ext cx="4733832" cy="828791"/>
              </a:xfrm>
              <a:prstGeom prst="rect">
                <a:avLst/>
              </a:prstGeom>
            </p:spPr>
          </p:pic>
          <p:pic>
            <p:nvPicPr>
              <p:cNvPr id="37" name="Picture 36" descr="A screen shot of a graph">
                <a:extLst>
                  <a:ext uri="{FF2B5EF4-FFF2-40B4-BE49-F238E27FC236}">
                    <a16:creationId xmlns:a16="http://schemas.microsoft.com/office/drawing/2014/main" id="{1309C69C-8B13-DE0E-A402-ECC5FA0C0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7547" y="3889830"/>
                <a:ext cx="4166154" cy="3737704"/>
              </a:xfrm>
              <a:prstGeom prst="rect">
                <a:avLst/>
              </a:prstGeom>
            </p:spPr>
          </p:pic>
        </p:grpSp>
      </p:grpSp>
    </p:spTree>
    <p:extLst>
      <p:ext uri="{BB962C8B-B14F-4D97-AF65-F5344CB8AC3E}">
        <p14:creationId xmlns:p14="http://schemas.microsoft.com/office/powerpoint/2010/main" val="276702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ED4134BA-D35D-54F9-937E-E653018854E9}"/>
            </a:ext>
          </a:extLst>
        </p:cNvPr>
        <p:cNvGrpSpPr/>
        <p:nvPr/>
      </p:nvGrpSpPr>
      <p:grpSpPr>
        <a:xfrm>
          <a:off x="0" y="0"/>
          <a:ext cx="0" cy="0"/>
          <a:chOff x="0" y="0"/>
          <a:chExt cx="0" cy="0"/>
        </a:xfrm>
      </p:grpSpPr>
      <p:grpSp>
        <p:nvGrpSpPr>
          <p:cNvPr id="33" name="Group 32">
            <a:extLst>
              <a:ext uri="{FF2B5EF4-FFF2-40B4-BE49-F238E27FC236}">
                <a16:creationId xmlns:a16="http://schemas.microsoft.com/office/drawing/2014/main" id="{06DEEECB-473B-C4F3-951D-99A9F90BA0D2}"/>
              </a:ext>
            </a:extLst>
          </p:cNvPr>
          <p:cNvGrpSpPr/>
          <p:nvPr/>
        </p:nvGrpSpPr>
        <p:grpSpPr>
          <a:xfrm>
            <a:off x="7914752" y="770774"/>
            <a:ext cx="3947462" cy="5781973"/>
            <a:chOff x="7652605" y="836868"/>
            <a:chExt cx="3947462" cy="5765701"/>
          </a:xfrm>
        </p:grpSpPr>
        <p:grpSp>
          <p:nvGrpSpPr>
            <p:cNvPr id="2" name="Group 1">
              <a:extLst>
                <a:ext uri="{FF2B5EF4-FFF2-40B4-BE49-F238E27FC236}">
                  <a16:creationId xmlns:a16="http://schemas.microsoft.com/office/drawing/2014/main" id="{DB3B3909-8A12-2FAD-25B5-608EA59E6CAB}"/>
                </a:ext>
              </a:extLst>
            </p:cNvPr>
            <p:cNvGrpSpPr/>
            <p:nvPr/>
          </p:nvGrpSpPr>
          <p:grpSpPr>
            <a:xfrm>
              <a:off x="7652605" y="836868"/>
              <a:ext cx="3947462" cy="5765701"/>
              <a:chOff x="1448377" y="1302150"/>
              <a:chExt cx="8966985" cy="4803495"/>
            </a:xfrm>
          </p:grpSpPr>
          <p:sp>
            <p:nvSpPr>
              <p:cNvPr id="3" name="Rectangle 2">
                <a:extLst>
                  <a:ext uri="{FF2B5EF4-FFF2-40B4-BE49-F238E27FC236}">
                    <a16:creationId xmlns:a16="http://schemas.microsoft.com/office/drawing/2014/main" id="{D898ED4D-D0F9-BA02-7CB9-6F217C0E674D}"/>
                  </a:ext>
                </a:extLst>
              </p:cNvPr>
              <p:cNvSpPr/>
              <p:nvPr/>
            </p:nvSpPr>
            <p:spPr>
              <a:xfrm>
                <a:off x="1526006" y="1302150"/>
                <a:ext cx="8889356" cy="4803494"/>
              </a:xfrm>
              <a:prstGeom prst="rect">
                <a:avLst/>
              </a:prstGeom>
              <a:solidFill>
                <a:srgbClr val="F3E9DD">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4DAD777A-C097-9307-C457-C033E51D27FF}"/>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6D18AC4-2995-1604-BE22-FE87796F7ACC}"/>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2884563-8776-33F8-0EA7-9D6D3D536259}"/>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CF9E72-88FD-EA68-C6D5-6F47E6A308C9}"/>
                  </a:ext>
                </a:extLst>
              </p:cNvPr>
              <p:cNvCxnSpPr>
                <a:cxnSpLocks/>
              </p:cNvCxnSpPr>
              <p:nvPr/>
            </p:nvCxnSpPr>
            <p:spPr>
              <a:xfrm>
                <a:off x="6435525"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1BA7E28B-7D58-8BB4-6F80-BCEA3550DAE2}"/>
                </a:ext>
              </a:extLst>
            </p:cNvPr>
            <p:cNvSpPr txBox="1"/>
            <p:nvPr/>
          </p:nvSpPr>
          <p:spPr>
            <a:xfrm>
              <a:off x="7783949" y="970707"/>
              <a:ext cx="3718948" cy="2549505"/>
            </a:xfrm>
            <a:prstGeom prst="rect">
              <a:avLst/>
            </a:prstGeom>
            <a:noFill/>
          </p:spPr>
          <p:txBody>
            <a:bodyPr wrap="square" rtlCol="0">
              <a:spAutoFit/>
            </a:bodyPr>
            <a:lstStyle/>
            <a:p>
              <a:r>
                <a:rPr lang="en-US" sz="2500" b="1" dirty="0">
                  <a:solidFill>
                    <a:srgbClr val="FAEEDE"/>
                  </a:solidFill>
                  <a:latin typeface="Lucida Calligraphy" panose="03010101010101010101" pitchFamily="66" charset="0"/>
                </a:rPr>
                <a:t>Insight:</a:t>
              </a:r>
            </a:p>
            <a:p>
              <a:r>
                <a:rPr lang="en-US" sz="2600" dirty="0">
                  <a:solidFill>
                    <a:srgbClr val="3E220F"/>
                  </a:solidFill>
                  <a:latin typeface="Vijaya" panose="020B0502040204020203" pitchFamily="18" charset="0"/>
                  <a:cs typeface="Vijaya" panose="020B0502040204020203" pitchFamily="18" charset="0"/>
                </a:rPr>
                <a:t>Customer spending peaks around mid-morning (around 10 AM) and remains steady through the afternoon, with slightly lower sales at night.</a:t>
              </a:r>
              <a:endParaRPr lang="en-IN" sz="2600" dirty="0">
                <a:solidFill>
                  <a:srgbClr val="3E220F"/>
                </a:solidFill>
                <a:latin typeface="Vijaya" panose="020B0502040204020203" pitchFamily="18" charset="0"/>
                <a:cs typeface="Vijaya" panose="020B0502040204020203" pitchFamily="18" charset="0"/>
              </a:endParaRPr>
            </a:p>
          </p:txBody>
        </p:sp>
        <p:sp>
          <p:nvSpPr>
            <p:cNvPr id="11" name="TextBox 10">
              <a:extLst>
                <a:ext uri="{FF2B5EF4-FFF2-40B4-BE49-F238E27FC236}">
                  <a16:creationId xmlns:a16="http://schemas.microsoft.com/office/drawing/2014/main" id="{6BDBB7C8-FE7A-8CDF-CFDF-40889F0A729A}"/>
                </a:ext>
              </a:extLst>
            </p:cNvPr>
            <p:cNvSpPr txBox="1"/>
            <p:nvPr/>
          </p:nvSpPr>
          <p:spPr>
            <a:xfrm>
              <a:off x="7806376" y="3775994"/>
              <a:ext cx="3793691" cy="2771201"/>
            </a:xfrm>
            <a:prstGeom prst="rect">
              <a:avLst/>
            </a:prstGeom>
            <a:noFill/>
          </p:spPr>
          <p:txBody>
            <a:bodyPr wrap="square" rtlCol="0">
              <a:spAutoFit/>
            </a:bodyPr>
            <a:lstStyle/>
            <a:p>
              <a:r>
                <a:rPr lang="en-IN" sz="2500" b="1" dirty="0">
                  <a:solidFill>
                    <a:srgbClr val="FAEEDE"/>
                  </a:solidFill>
                  <a:latin typeface="Lucida Calligraphy" panose="03010101010101010101" pitchFamily="66" charset="0"/>
                </a:rPr>
                <a:t>Recommendation:</a:t>
              </a:r>
            </a:p>
            <a:p>
              <a:r>
                <a:rPr lang="en-US" sz="2400" dirty="0">
                  <a:solidFill>
                    <a:srgbClr val="3E220F"/>
                  </a:solidFill>
                  <a:latin typeface="Vijaya" panose="02020604020202020204" pitchFamily="18" charset="0"/>
                  <a:cs typeface="Vijaya" panose="02020604020202020204" pitchFamily="18" charset="0"/>
                </a:rPr>
                <a:t>Introduce special breakfast combos or loyalty discounts for morning customers and promote relaxing evening beverages or dessert pairings to attract more night-time buyers.</a:t>
              </a:r>
              <a:endParaRPr lang="en-IN" sz="2400" dirty="0">
                <a:solidFill>
                  <a:srgbClr val="3E220F"/>
                </a:solidFill>
                <a:latin typeface="Vijaya" panose="02020604020202020204" pitchFamily="18" charset="0"/>
                <a:cs typeface="Vijaya" panose="02020604020202020204" pitchFamily="18" charset="0"/>
              </a:endParaRPr>
            </a:p>
          </p:txBody>
        </p:sp>
      </p:grpSp>
      <p:sp>
        <p:nvSpPr>
          <p:cNvPr id="6" name="TextBox 5">
            <a:extLst>
              <a:ext uri="{FF2B5EF4-FFF2-40B4-BE49-F238E27FC236}">
                <a16:creationId xmlns:a16="http://schemas.microsoft.com/office/drawing/2014/main" id="{AE16C2E8-1E1B-F494-B9B0-C2BEB0E9AC3F}"/>
              </a:ext>
            </a:extLst>
          </p:cNvPr>
          <p:cNvSpPr txBox="1"/>
          <p:nvPr/>
        </p:nvSpPr>
        <p:spPr>
          <a:xfrm>
            <a:off x="329784" y="82938"/>
            <a:ext cx="11532430" cy="553998"/>
          </a:xfrm>
          <a:prstGeom prst="rect">
            <a:avLst/>
          </a:prstGeom>
          <a:noFill/>
        </p:spPr>
        <p:txBody>
          <a:bodyPr wrap="square" rtlCol="0">
            <a:spAutoFit/>
          </a:bodyPr>
          <a:lstStyle/>
          <a:p>
            <a:r>
              <a:rPr lang="en-US" sz="3000" dirty="0">
                <a:solidFill>
                  <a:srgbClr val="F3E9DD"/>
                </a:solidFill>
                <a:latin typeface="Lucida Calligraphy" panose="03010101010101010101" pitchFamily="66" charset="0"/>
              </a:rPr>
              <a:t>Customer Activity by Time of Day (with Hours inside)</a:t>
            </a:r>
          </a:p>
        </p:txBody>
      </p:sp>
      <p:grpSp>
        <p:nvGrpSpPr>
          <p:cNvPr id="34" name="Group 33">
            <a:extLst>
              <a:ext uri="{FF2B5EF4-FFF2-40B4-BE49-F238E27FC236}">
                <a16:creationId xmlns:a16="http://schemas.microsoft.com/office/drawing/2014/main" id="{9F39B5F6-D16C-5B06-14AD-92D9866F4F40}"/>
              </a:ext>
            </a:extLst>
          </p:cNvPr>
          <p:cNvGrpSpPr/>
          <p:nvPr/>
        </p:nvGrpSpPr>
        <p:grpSpPr>
          <a:xfrm>
            <a:off x="257201" y="770774"/>
            <a:ext cx="7431886" cy="2831689"/>
            <a:chOff x="275567" y="719582"/>
            <a:chExt cx="7431886" cy="3155732"/>
          </a:xfrm>
        </p:grpSpPr>
        <p:grpSp>
          <p:nvGrpSpPr>
            <p:cNvPr id="12" name="Group 11">
              <a:extLst>
                <a:ext uri="{FF2B5EF4-FFF2-40B4-BE49-F238E27FC236}">
                  <a16:creationId xmlns:a16="http://schemas.microsoft.com/office/drawing/2014/main" id="{47379117-253A-28A9-BAB5-F7C98CD15633}"/>
                </a:ext>
              </a:extLst>
            </p:cNvPr>
            <p:cNvGrpSpPr/>
            <p:nvPr/>
          </p:nvGrpSpPr>
          <p:grpSpPr>
            <a:xfrm rot="16200000">
              <a:off x="2430140" y="-1401996"/>
              <a:ext cx="3146455" cy="7408166"/>
              <a:chOff x="1448377" y="1302151"/>
              <a:chExt cx="8903250" cy="4803494"/>
            </a:xfrm>
          </p:grpSpPr>
          <p:sp>
            <p:nvSpPr>
              <p:cNvPr id="14" name="Rectangle 13">
                <a:extLst>
                  <a:ext uri="{FF2B5EF4-FFF2-40B4-BE49-F238E27FC236}">
                    <a16:creationId xmlns:a16="http://schemas.microsoft.com/office/drawing/2014/main" id="{0FAFD6A0-E4C1-61D5-C353-1D6241C28CFD}"/>
                  </a:ext>
                </a:extLst>
              </p:cNvPr>
              <p:cNvSpPr/>
              <p:nvPr/>
            </p:nvSpPr>
            <p:spPr>
              <a:xfrm>
                <a:off x="1462269" y="1302151"/>
                <a:ext cx="8889358"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15" name="Straight Connector 14">
                <a:extLst>
                  <a:ext uri="{FF2B5EF4-FFF2-40B4-BE49-F238E27FC236}">
                    <a16:creationId xmlns:a16="http://schemas.microsoft.com/office/drawing/2014/main" id="{2C8CCD14-D286-DF87-BF0A-97011D5F061C}"/>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E57EBD6-61AC-7454-6093-60EB4ED0D88B}"/>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9F221A-D5A2-A95C-8A7B-C3D6056F82B9}"/>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A666370-2BE9-BC9E-0E48-4AF245CFF9F6}"/>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32" name="Picture 31" descr="A screen shot of a computer program">
              <a:extLst>
                <a:ext uri="{FF2B5EF4-FFF2-40B4-BE49-F238E27FC236}">
                  <a16:creationId xmlns:a16="http://schemas.microsoft.com/office/drawing/2014/main" id="{5FEE53A4-0ACA-B4F1-8761-4CE8181DA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67" y="719582"/>
              <a:ext cx="7431886" cy="3009900"/>
            </a:xfrm>
            <a:prstGeom prst="rect">
              <a:avLst/>
            </a:prstGeom>
          </p:spPr>
        </p:pic>
      </p:grpSp>
      <p:grpSp>
        <p:nvGrpSpPr>
          <p:cNvPr id="37" name="Group 36">
            <a:extLst>
              <a:ext uri="{FF2B5EF4-FFF2-40B4-BE49-F238E27FC236}">
                <a16:creationId xmlns:a16="http://schemas.microsoft.com/office/drawing/2014/main" id="{DF40947F-27EA-2898-9339-F175C0075968}"/>
              </a:ext>
            </a:extLst>
          </p:cNvPr>
          <p:cNvGrpSpPr/>
          <p:nvPr/>
        </p:nvGrpSpPr>
        <p:grpSpPr>
          <a:xfrm>
            <a:off x="185835" y="3606383"/>
            <a:ext cx="7497297" cy="3076354"/>
            <a:chOff x="185835" y="3606383"/>
            <a:chExt cx="7497297" cy="3076354"/>
          </a:xfrm>
        </p:grpSpPr>
        <p:grpSp>
          <p:nvGrpSpPr>
            <p:cNvPr id="24" name="Group 23">
              <a:extLst>
                <a:ext uri="{FF2B5EF4-FFF2-40B4-BE49-F238E27FC236}">
                  <a16:creationId xmlns:a16="http://schemas.microsoft.com/office/drawing/2014/main" id="{0E992ECF-766A-E4E3-A3CA-97F1C45FF223}"/>
                </a:ext>
              </a:extLst>
            </p:cNvPr>
            <p:cNvGrpSpPr/>
            <p:nvPr/>
          </p:nvGrpSpPr>
          <p:grpSpPr>
            <a:xfrm rot="16200000">
              <a:off x="2580862" y="1454850"/>
              <a:ext cx="2802324" cy="7402216"/>
              <a:chOff x="1448377" y="1302151"/>
              <a:chExt cx="8903249" cy="4803494"/>
            </a:xfrm>
          </p:grpSpPr>
          <p:sp>
            <p:nvSpPr>
              <p:cNvPr id="26" name="Rectangle 25">
                <a:extLst>
                  <a:ext uri="{FF2B5EF4-FFF2-40B4-BE49-F238E27FC236}">
                    <a16:creationId xmlns:a16="http://schemas.microsoft.com/office/drawing/2014/main" id="{6C629382-61E5-CBBB-5CBE-580E07BCC82E}"/>
                  </a:ext>
                </a:extLst>
              </p:cNvPr>
              <p:cNvSpPr/>
              <p:nvPr/>
            </p:nvSpPr>
            <p:spPr>
              <a:xfrm>
                <a:off x="1462267" y="1302151"/>
                <a:ext cx="8889359"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27" name="Straight Connector 26">
                <a:extLst>
                  <a:ext uri="{FF2B5EF4-FFF2-40B4-BE49-F238E27FC236}">
                    <a16:creationId xmlns:a16="http://schemas.microsoft.com/office/drawing/2014/main" id="{D30F702C-3A77-B319-93E2-01D4BFE56D40}"/>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4F8094-5B70-84A7-745A-323BB0E6F258}"/>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10D23E7-7146-D8B2-8346-CE1690198089}"/>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B86BFF0-638B-7329-5302-38B1DEE2C2EA}"/>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36" name="Picture 35" descr="A graph of different colored bars">
              <a:extLst>
                <a:ext uri="{FF2B5EF4-FFF2-40B4-BE49-F238E27FC236}">
                  <a16:creationId xmlns:a16="http://schemas.microsoft.com/office/drawing/2014/main" id="{C1003AF5-5D82-6E73-237C-39B0E3DA8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35" y="3606383"/>
              <a:ext cx="7431886" cy="3076354"/>
            </a:xfrm>
            <a:prstGeom prst="rect">
              <a:avLst/>
            </a:prstGeom>
          </p:spPr>
        </p:pic>
      </p:grpSp>
    </p:spTree>
    <p:extLst>
      <p:ext uri="{BB962C8B-B14F-4D97-AF65-F5344CB8AC3E}">
        <p14:creationId xmlns:p14="http://schemas.microsoft.com/office/powerpoint/2010/main" val="398412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BD6AC409-A1B0-AFCE-FA09-747B1C526BF1}"/>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AACB224B-C847-C6E8-11DA-8C0D197D0D13}"/>
              </a:ext>
            </a:extLst>
          </p:cNvPr>
          <p:cNvGrpSpPr/>
          <p:nvPr/>
        </p:nvGrpSpPr>
        <p:grpSpPr>
          <a:xfrm>
            <a:off x="7945794" y="673792"/>
            <a:ext cx="3919404" cy="5765700"/>
            <a:chOff x="7652605" y="836869"/>
            <a:chExt cx="3919404" cy="5765700"/>
          </a:xfrm>
        </p:grpSpPr>
        <p:grpSp>
          <p:nvGrpSpPr>
            <p:cNvPr id="2" name="Group 1">
              <a:extLst>
                <a:ext uri="{FF2B5EF4-FFF2-40B4-BE49-F238E27FC236}">
                  <a16:creationId xmlns:a16="http://schemas.microsoft.com/office/drawing/2014/main" id="{F9FB5540-2569-D38B-6576-8F3C683CA45C}"/>
                </a:ext>
              </a:extLst>
            </p:cNvPr>
            <p:cNvGrpSpPr/>
            <p:nvPr/>
          </p:nvGrpSpPr>
          <p:grpSpPr>
            <a:xfrm>
              <a:off x="7652605" y="836869"/>
              <a:ext cx="3919404" cy="5765700"/>
              <a:chOff x="1448377" y="1302151"/>
              <a:chExt cx="8903248" cy="4803494"/>
            </a:xfrm>
          </p:grpSpPr>
          <p:sp>
            <p:nvSpPr>
              <p:cNvPr id="3" name="Rectangle 2">
                <a:extLst>
                  <a:ext uri="{FF2B5EF4-FFF2-40B4-BE49-F238E27FC236}">
                    <a16:creationId xmlns:a16="http://schemas.microsoft.com/office/drawing/2014/main" id="{4A020477-0B62-8E3A-39D6-D53DB81B4C0D}"/>
                  </a:ext>
                </a:extLst>
              </p:cNvPr>
              <p:cNvSpPr/>
              <p:nvPr/>
            </p:nvSpPr>
            <p:spPr>
              <a:xfrm>
                <a:off x="1462268" y="1302151"/>
                <a:ext cx="8889357" cy="4803494"/>
              </a:xfrm>
              <a:prstGeom prst="rect">
                <a:avLst/>
              </a:prstGeom>
              <a:solidFill>
                <a:srgbClr val="F3E9DD">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DA807AE2-9DD1-D906-14B5-993127AF543D}"/>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3FAF413-7076-FE5A-C8DD-6B0E086C0AA0}"/>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5FD436-DE03-8192-65C4-7CB88BC5C1F6}"/>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F8950E-D7D8-25F6-9F8C-1234411C28AB}"/>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88FD642-03B2-A66C-FF12-E2A01201148F}"/>
                </a:ext>
              </a:extLst>
            </p:cNvPr>
            <p:cNvSpPr txBox="1"/>
            <p:nvPr/>
          </p:nvSpPr>
          <p:spPr>
            <a:xfrm>
              <a:off x="7715460" y="955078"/>
              <a:ext cx="3718948" cy="2477601"/>
            </a:xfrm>
            <a:prstGeom prst="rect">
              <a:avLst/>
            </a:prstGeom>
            <a:noFill/>
          </p:spPr>
          <p:txBody>
            <a:bodyPr wrap="square" rtlCol="0">
              <a:spAutoFit/>
            </a:bodyPr>
            <a:lstStyle/>
            <a:p>
              <a:r>
                <a:rPr lang="en-US" sz="2500" b="1" dirty="0">
                  <a:solidFill>
                    <a:srgbClr val="FAEEDE"/>
                  </a:solidFill>
                  <a:latin typeface="Lucida Calligraphy" panose="03010101010101010101" pitchFamily="66" charset="0"/>
                </a:rPr>
                <a:t>Insight:</a:t>
              </a:r>
            </a:p>
            <a:p>
              <a:r>
                <a:rPr lang="en-US" sz="2600" dirty="0">
                  <a:solidFill>
                    <a:srgbClr val="3E220F"/>
                  </a:solidFill>
                  <a:latin typeface="Vijaya" panose="02020604020202020204" pitchFamily="18" charset="0"/>
                  <a:cs typeface="Vijaya" panose="02020604020202020204" pitchFamily="18" charset="0"/>
                </a:rPr>
                <a:t>Sales are highest on Tuesday and Monday, showing strong weekday demand, while weekends, especially Sunday, see the lowest sales.</a:t>
              </a:r>
              <a:endParaRPr lang="en-IN" sz="2600" dirty="0">
                <a:solidFill>
                  <a:srgbClr val="3E220F"/>
                </a:solidFill>
                <a:latin typeface="Vijaya" panose="02020604020202020204" pitchFamily="18" charset="0"/>
                <a:cs typeface="Vijaya" panose="02020604020202020204" pitchFamily="18" charset="0"/>
              </a:endParaRPr>
            </a:p>
          </p:txBody>
        </p:sp>
        <p:sp>
          <p:nvSpPr>
            <p:cNvPr id="11" name="TextBox 10">
              <a:extLst>
                <a:ext uri="{FF2B5EF4-FFF2-40B4-BE49-F238E27FC236}">
                  <a16:creationId xmlns:a16="http://schemas.microsoft.com/office/drawing/2014/main" id="{24FEA909-C7B1-F100-29E9-0197BDDFE0B8}"/>
                </a:ext>
              </a:extLst>
            </p:cNvPr>
            <p:cNvSpPr txBox="1"/>
            <p:nvPr/>
          </p:nvSpPr>
          <p:spPr>
            <a:xfrm>
              <a:off x="7715460" y="3668561"/>
              <a:ext cx="3793691" cy="2477601"/>
            </a:xfrm>
            <a:prstGeom prst="rect">
              <a:avLst/>
            </a:prstGeom>
            <a:noFill/>
          </p:spPr>
          <p:txBody>
            <a:bodyPr wrap="square" rtlCol="0">
              <a:spAutoFit/>
            </a:bodyPr>
            <a:lstStyle/>
            <a:p>
              <a:r>
                <a:rPr lang="en-IN" sz="2500" b="1" dirty="0">
                  <a:solidFill>
                    <a:srgbClr val="FAEEDE"/>
                  </a:solidFill>
                  <a:latin typeface="Lucida Calligraphy" panose="03010101010101010101" pitchFamily="66" charset="0"/>
                </a:rPr>
                <a:t>Recommendation:</a:t>
              </a:r>
            </a:p>
            <a:p>
              <a:r>
                <a:rPr lang="en-US" sz="2600" dirty="0">
                  <a:solidFill>
                    <a:srgbClr val="3E220F"/>
                  </a:solidFill>
                  <a:latin typeface="Vijaya" panose="02020604020202020204" pitchFamily="18" charset="0"/>
                  <a:cs typeface="Vijaya" panose="02020604020202020204" pitchFamily="18" charset="0"/>
                </a:rPr>
                <a:t>Launch weekend offers or special menu items to attract more customers on Saturdays and Sundays and balance sales throughout the week.</a:t>
              </a:r>
              <a:endParaRPr lang="en-IN" sz="2600" dirty="0">
                <a:solidFill>
                  <a:srgbClr val="3E220F"/>
                </a:solidFill>
                <a:latin typeface="Vijaya" panose="02020604020202020204" pitchFamily="18" charset="0"/>
                <a:cs typeface="Vijaya" panose="02020604020202020204" pitchFamily="18" charset="0"/>
              </a:endParaRPr>
            </a:p>
          </p:txBody>
        </p:sp>
      </p:grpSp>
      <p:sp>
        <p:nvSpPr>
          <p:cNvPr id="7" name="TextBox 6">
            <a:extLst>
              <a:ext uri="{FF2B5EF4-FFF2-40B4-BE49-F238E27FC236}">
                <a16:creationId xmlns:a16="http://schemas.microsoft.com/office/drawing/2014/main" id="{EC3B8146-1D3E-C4CE-DBD7-1531CE1B0D50}"/>
              </a:ext>
            </a:extLst>
          </p:cNvPr>
          <p:cNvSpPr txBox="1"/>
          <p:nvPr/>
        </p:nvSpPr>
        <p:spPr>
          <a:xfrm>
            <a:off x="213399" y="82565"/>
            <a:ext cx="12191999" cy="553998"/>
          </a:xfrm>
          <a:prstGeom prst="rect">
            <a:avLst/>
          </a:prstGeom>
          <a:noFill/>
        </p:spPr>
        <p:txBody>
          <a:bodyPr wrap="square" rtlCol="0">
            <a:spAutoFit/>
          </a:bodyPr>
          <a:lstStyle/>
          <a:p>
            <a:r>
              <a:rPr lang="en-US" sz="3000" dirty="0">
                <a:solidFill>
                  <a:srgbClr val="F3E9DD"/>
                </a:solidFill>
                <a:latin typeface="Lucida Calligraphy" panose="03010101010101010101" pitchFamily="66" charset="0"/>
              </a:rPr>
              <a:t>Which days of the week generate the highest coffee sales?</a:t>
            </a:r>
          </a:p>
        </p:txBody>
      </p:sp>
      <p:grpSp>
        <p:nvGrpSpPr>
          <p:cNvPr id="32" name="Group 31">
            <a:extLst>
              <a:ext uri="{FF2B5EF4-FFF2-40B4-BE49-F238E27FC236}">
                <a16:creationId xmlns:a16="http://schemas.microsoft.com/office/drawing/2014/main" id="{CDC0DD62-275E-2A88-1AF6-BA17997D3AEF}"/>
              </a:ext>
            </a:extLst>
          </p:cNvPr>
          <p:cNvGrpSpPr/>
          <p:nvPr/>
        </p:nvGrpSpPr>
        <p:grpSpPr>
          <a:xfrm>
            <a:off x="206755" y="589067"/>
            <a:ext cx="7398731" cy="2934837"/>
            <a:chOff x="206755" y="589067"/>
            <a:chExt cx="7398731" cy="2934837"/>
          </a:xfrm>
        </p:grpSpPr>
        <p:grpSp>
          <p:nvGrpSpPr>
            <p:cNvPr id="21" name="Group 20">
              <a:extLst>
                <a:ext uri="{FF2B5EF4-FFF2-40B4-BE49-F238E27FC236}">
                  <a16:creationId xmlns:a16="http://schemas.microsoft.com/office/drawing/2014/main" id="{9C4FA90A-6D58-F52D-9965-9EBDE852735B}"/>
                </a:ext>
              </a:extLst>
            </p:cNvPr>
            <p:cNvGrpSpPr/>
            <p:nvPr/>
          </p:nvGrpSpPr>
          <p:grpSpPr>
            <a:xfrm>
              <a:off x="206755" y="673792"/>
              <a:ext cx="7398731" cy="2755208"/>
              <a:chOff x="206756" y="836869"/>
              <a:chExt cx="7187132" cy="2755208"/>
            </a:xfrm>
          </p:grpSpPr>
          <p:sp>
            <p:nvSpPr>
              <p:cNvPr id="14" name="Rectangle 13">
                <a:extLst>
                  <a:ext uri="{FF2B5EF4-FFF2-40B4-BE49-F238E27FC236}">
                    <a16:creationId xmlns:a16="http://schemas.microsoft.com/office/drawing/2014/main" id="{B878BBDF-45F1-FB86-5685-D951C66D7852}"/>
                  </a:ext>
                </a:extLst>
              </p:cNvPr>
              <p:cNvSpPr/>
              <p:nvPr/>
            </p:nvSpPr>
            <p:spPr>
              <a:xfrm rot="16200000">
                <a:off x="2425776" y="-1376036"/>
                <a:ext cx="2755207" cy="7181017"/>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15" name="Straight Connector 14">
                <a:extLst>
                  <a:ext uri="{FF2B5EF4-FFF2-40B4-BE49-F238E27FC236}">
                    <a16:creationId xmlns:a16="http://schemas.microsoft.com/office/drawing/2014/main" id="{32EF5C3E-7F88-8B5B-2722-4BC76EA36169}"/>
                  </a:ext>
                </a:extLst>
              </p:cNvPr>
              <p:cNvCxnSpPr>
                <a:cxnSpLocks/>
              </p:cNvCxnSpPr>
              <p:nvPr/>
            </p:nvCxnSpPr>
            <p:spPr>
              <a:xfrm rot="16200000">
                <a:off x="2685103" y="-1641476"/>
                <a:ext cx="0" cy="4956693"/>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43DB9D69-1E32-90F1-9B1E-3AFA156CCA73}"/>
                  </a:ext>
                </a:extLst>
              </p:cNvPr>
              <p:cNvGrpSpPr/>
              <p:nvPr/>
            </p:nvGrpSpPr>
            <p:grpSpPr>
              <a:xfrm>
                <a:off x="2437194" y="2420036"/>
                <a:ext cx="4956693" cy="1172041"/>
                <a:chOff x="2437194" y="2420036"/>
                <a:chExt cx="4956693" cy="1172041"/>
              </a:xfrm>
            </p:grpSpPr>
            <p:cxnSp>
              <p:nvCxnSpPr>
                <p:cNvPr id="16" name="Straight Connector 15">
                  <a:extLst>
                    <a:ext uri="{FF2B5EF4-FFF2-40B4-BE49-F238E27FC236}">
                      <a16:creationId xmlns:a16="http://schemas.microsoft.com/office/drawing/2014/main" id="{D4386AAB-641A-F869-52C7-B13D5F6AA216}"/>
                    </a:ext>
                  </a:extLst>
                </p:cNvPr>
                <p:cNvCxnSpPr>
                  <a:cxnSpLocks/>
                </p:cNvCxnSpPr>
                <p:nvPr/>
              </p:nvCxnSpPr>
              <p:spPr>
                <a:xfrm rot="16200000">
                  <a:off x="4915541" y="1113730"/>
                  <a:ext cx="0" cy="4956693"/>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8AD8BA-B445-F006-E249-71FDB38D665D}"/>
                    </a:ext>
                  </a:extLst>
                </p:cNvPr>
                <p:cNvCxnSpPr>
                  <a:cxnSpLocks/>
                </p:cNvCxnSpPr>
                <p:nvPr/>
              </p:nvCxnSpPr>
              <p:spPr>
                <a:xfrm rot="16200000" flipH="1">
                  <a:off x="6801753" y="3006056"/>
                  <a:ext cx="1172040"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81A767C5-A846-8E9A-F991-B69F10265BE6}"/>
                  </a:ext>
                </a:extLst>
              </p:cNvPr>
              <p:cNvCxnSpPr>
                <a:cxnSpLocks/>
              </p:cNvCxnSpPr>
              <p:nvPr/>
            </p:nvCxnSpPr>
            <p:spPr>
              <a:xfrm rot="16200000">
                <a:off x="-400130" y="1443757"/>
                <a:ext cx="1213774"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31" name="Picture 30" descr="A computer screen shot of text">
              <a:extLst>
                <a:ext uri="{FF2B5EF4-FFF2-40B4-BE49-F238E27FC236}">
                  <a16:creationId xmlns:a16="http://schemas.microsoft.com/office/drawing/2014/main" id="{1579F4B1-328B-340F-AB98-64D0F81BE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36" y="589067"/>
              <a:ext cx="7291781" cy="2934837"/>
            </a:xfrm>
            <a:prstGeom prst="rect">
              <a:avLst/>
            </a:prstGeom>
          </p:spPr>
        </p:pic>
      </p:grpSp>
      <p:grpSp>
        <p:nvGrpSpPr>
          <p:cNvPr id="46" name="Group 45">
            <a:extLst>
              <a:ext uri="{FF2B5EF4-FFF2-40B4-BE49-F238E27FC236}">
                <a16:creationId xmlns:a16="http://schemas.microsoft.com/office/drawing/2014/main" id="{301DED12-99F0-A6CB-E9F9-EA5DFAB2F154}"/>
              </a:ext>
            </a:extLst>
          </p:cNvPr>
          <p:cNvGrpSpPr/>
          <p:nvPr/>
        </p:nvGrpSpPr>
        <p:grpSpPr>
          <a:xfrm>
            <a:off x="104991" y="3386711"/>
            <a:ext cx="7991227" cy="3325141"/>
            <a:chOff x="104991" y="3386711"/>
            <a:chExt cx="7991227" cy="3325141"/>
          </a:xfrm>
        </p:grpSpPr>
        <p:grpSp>
          <p:nvGrpSpPr>
            <p:cNvPr id="24" name="Group 23">
              <a:extLst>
                <a:ext uri="{FF2B5EF4-FFF2-40B4-BE49-F238E27FC236}">
                  <a16:creationId xmlns:a16="http://schemas.microsoft.com/office/drawing/2014/main" id="{B7E68611-801D-DAE7-52E5-FE5EDE84A582}"/>
                </a:ext>
              </a:extLst>
            </p:cNvPr>
            <p:cNvGrpSpPr/>
            <p:nvPr/>
          </p:nvGrpSpPr>
          <p:grpSpPr>
            <a:xfrm rot="16200000">
              <a:off x="2403016" y="1360240"/>
              <a:ext cx="2999911" cy="7392435"/>
              <a:chOff x="1427367" y="1302151"/>
              <a:chExt cx="8924258" cy="4807816"/>
            </a:xfrm>
          </p:grpSpPr>
          <p:sp>
            <p:nvSpPr>
              <p:cNvPr id="26" name="Rectangle 25">
                <a:extLst>
                  <a:ext uri="{FF2B5EF4-FFF2-40B4-BE49-F238E27FC236}">
                    <a16:creationId xmlns:a16="http://schemas.microsoft.com/office/drawing/2014/main" id="{B1B6FAA3-F281-817C-2DB6-D9443FE1F565}"/>
                  </a:ext>
                </a:extLst>
              </p:cNvPr>
              <p:cNvSpPr/>
              <p:nvPr/>
            </p:nvSpPr>
            <p:spPr>
              <a:xfrm>
                <a:off x="1427367" y="1306473"/>
                <a:ext cx="8889358"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27" name="Straight Connector 26">
                <a:extLst>
                  <a:ext uri="{FF2B5EF4-FFF2-40B4-BE49-F238E27FC236}">
                    <a16:creationId xmlns:a16="http://schemas.microsoft.com/office/drawing/2014/main" id="{0F2A196E-BD59-4F8A-9D67-C6D8AE2FF73E}"/>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45A17C5-8BD1-D3AA-FE7F-C0901DE6100A}"/>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01C382A-C994-718C-E2BD-4FB72D8ACE25}"/>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B5790C-2BEA-08DA-1273-17729C8D363A}"/>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45" name="Picture 44" descr="A graph of different colored bars">
              <a:extLst>
                <a:ext uri="{FF2B5EF4-FFF2-40B4-BE49-F238E27FC236}">
                  <a16:creationId xmlns:a16="http://schemas.microsoft.com/office/drawing/2014/main" id="{779CAB4E-94F7-ABEA-0235-D7D3AE5FB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91" y="3386711"/>
              <a:ext cx="7991227" cy="3325141"/>
            </a:xfrm>
            <a:prstGeom prst="rect">
              <a:avLst/>
            </a:prstGeom>
          </p:spPr>
        </p:pic>
      </p:grpSp>
    </p:spTree>
    <p:extLst>
      <p:ext uri="{BB962C8B-B14F-4D97-AF65-F5344CB8AC3E}">
        <p14:creationId xmlns:p14="http://schemas.microsoft.com/office/powerpoint/2010/main" val="193191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rgbClr val="C18553"/>
            </a:gs>
            <a:gs pos="100000">
              <a:srgbClr val="2B1505"/>
            </a:gs>
            <a:gs pos="70000">
              <a:srgbClr val="895637"/>
            </a:gs>
          </a:gsLst>
          <a:path path="rect">
            <a:fillToRect l="50000" t="50000" r="50000" b="50000"/>
          </a:path>
          <a:tileRect/>
        </a:gradFill>
        <a:effectLst/>
      </p:bgPr>
    </p:bg>
    <p:spTree>
      <p:nvGrpSpPr>
        <p:cNvPr id="1" name="">
          <a:extLst>
            <a:ext uri="{FF2B5EF4-FFF2-40B4-BE49-F238E27FC236}">
              <a16:creationId xmlns:a16="http://schemas.microsoft.com/office/drawing/2014/main" id="{3B6E75DA-5819-A390-4A66-BB29D6BE5E17}"/>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757F7081-7765-9659-19E7-584FB812092D}"/>
              </a:ext>
            </a:extLst>
          </p:cNvPr>
          <p:cNvGrpSpPr/>
          <p:nvPr/>
        </p:nvGrpSpPr>
        <p:grpSpPr>
          <a:xfrm>
            <a:off x="7938874" y="787534"/>
            <a:ext cx="3919404" cy="5765700"/>
            <a:chOff x="7652605" y="836869"/>
            <a:chExt cx="3919404" cy="5765700"/>
          </a:xfrm>
        </p:grpSpPr>
        <p:grpSp>
          <p:nvGrpSpPr>
            <p:cNvPr id="2" name="Group 1">
              <a:extLst>
                <a:ext uri="{FF2B5EF4-FFF2-40B4-BE49-F238E27FC236}">
                  <a16:creationId xmlns:a16="http://schemas.microsoft.com/office/drawing/2014/main" id="{50EDA500-405A-8779-BA50-E741DB6CA2AA}"/>
                </a:ext>
              </a:extLst>
            </p:cNvPr>
            <p:cNvGrpSpPr/>
            <p:nvPr/>
          </p:nvGrpSpPr>
          <p:grpSpPr>
            <a:xfrm>
              <a:off x="7652605" y="836869"/>
              <a:ext cx="3919404" cy="5765700"/>
              <a:chOff x="1448377" y="1302151"/>
              <a:chExt cx="8903248" cy="4803494"/>
            </a:xfrm>
          </p:grpSpPr>
          <p:sp>
            <p:nvSpPr>
              <p:cNvPr id="3" name="Rectangle 2">
                <a:extLst>
                  <a:ext uri="{FF2B5EF4-FFF2-40B4-BE49-F238E27FC236}">
                    <a16:creationId xmlns:a16="http://schemas.microsoft.com/office/drawing/2014/main" id="{19F9818F-271F-CAF1-5EE2-A220765019ED}"/>
                  </a:ext>
                </a:extLst>
              </p:cNvPr>
              <p:cNvSpPr/>
              <p:nvPr/>
            </p:nvSpPr>
            <p:spPr>
              <a:xfrm>
                <a:off x="1462268" y="1302151"/>
                <a:ext cx="8889357" cy="4803494"/>
              </a:xfrm>
              <a:prstGeom prst="rect">
                <a:avLst/>
              </a:prstGeom>
              <a:solidFill>
                <a:srgbClr val="F3E9DD">
                  <a:alpha val="20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4" name="Straight Connector 3">
                <a:extLst>
                  <a:ext uri="{FF2B5EF4-FFF2-40B4-BE49-F238E27FC236}">
                    <a16:creationId xmlns:a16="http://schemas.microsoft.com/office/drawing/2014/main" id="{57CB32FB-D108-E04F-E0CB-E05FCD67791A}"/>
                  </a:ext>
                </a:extLst>
              </p:cNvPr>
              <p:cNvCxnSpPr>
                <a:cxnSpLocks/>
              </p:cNvCxnSpPr>
              <p:nvPr/>
            </p:nvCxnSpPr>
            <p:spPr>
              <a:xfrm>
                <a:off x="10351625" y="130215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76D79B4-6C28-412F-ED44-DF05817F3A43}"/>
                  </a:ext>
                </a:extLst>
              </p:cNvPr>
              <p:cNvCxnSpPr>
                <a:cxnSpLocks/>
              </p:cNvCxnSpPr>
              <p:nvPr/>
            </p:nvCxnSpPr>
            <p:spPr>
              <a:xfrm>
                <a:off x="1448377" y="2561631"/>
                <a:ext cx="0" cy="3544014"/>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6162B5-3D50-D9EE-3DE8-199E82B5D1AA}"/>
                  </a:ext>
                </a:extLst>
              </p:cNvPr>
              <p:cNvCxnSpPr>
                <a:cxnSpLocks/>
              </p:cNvCxnSpPr>
              <p:nvPr/>
            </p:nvCxnSpPr>
            <p:spPr>
              <a:xfrm flipH="1">
                <a:off x="1448377" y="6101786"/>
                <a:ext cx="378145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6D5BF0E-4B84-960B-4F49-D9385B7E63DD}"/>
                  </a:ext>
                </a:extLst>
              </p:cNvPr>
              <p:cNvCxnSpPr>
                <a:cxnSpLocks/>
              </p:cNvCxnSpPr>
              <p:nvPr/>
            </p:nvCxnSpPr>
            <p:spPr>
              <a:xfrm>
                <a:off x="6435524" y="1302151"/>
                <a:ext cx="3916101" cy="0"/>
              </a:xfrm>
              <a:prstGeom prst="line">
                <a:avLst/>
              </a:prstGeom>
              <a:ln w="50800">
                <a:gradFill flip="none" rotWithShape="1">
                  <a:gsLst>
                    <a:gs pos="57000">
                      <a:schemeClr val="bg1">
                        <a:lumMod val="0"/>
                        <a:lumOff val="100000"/>
                        <a:alpha val="95000"/>
                      </a:schemeClr>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0BA5D441-783E-2259-AAD3-476AB2CD2CD0}"/>
                </a:ext>
              </a:extLst>
            </p:cNvPr>
            <p:cNvSpPr txBox="1"/>
            <p:nvPr/>
          </p:nvSpPr>
          <p:spPr>
            <a:xfrm>
              <a:off x="7715460" y="955078"/>
              <a:ext cx="3718948" cy="2693045"/>
            </a:xfrm>
            <a:prstGeom prst="rect">
              <a:avLst/>
            </a:prstGeom>
            <a:noFill/>
          </p:spPr>
          <p:txBody>
            <a:bodyPr wrap="square" rtlCol="0">
              <a:spAutoFit/>
            </a:bodyPr>
            <a:lstStyle/>
            <a:p>
              <a:r>
                <a:rPr lang="en-US" sz="2500" b="1" dirty="0">
                  <a:solidFill>
                    <a:srgbClr val="FAEEDE"/>
                  </a:solidFill>
                  <a:latin typeface="Lucida Calligraphy" panose="03010101010101010101" pitchFamily="66" charset="0"/>
                </a:rPr>
                <a:t>Insight:</a:t>
              </a:r>
            </a:p>
            <a:p>
              <a:r>
                <a:rPr lang="en-US" sz="2400" dirty="0">
                  <a:solidFill>
                    <a:srgbClr val="3E220F"/>
                  </a:solidFill>
                  <a:latin typeface="Vijaya" panose="02020604020202020204" pitchFamily="18" charset="0"/>
                  <a:cs typeface="Vijaya" panose="02020604020202020204" pitchFamily="18" charset="0"/>
                </a:rPr>
                <a:t>Americano</a:t>
              </a:r>
              <a:r>
                <a:rPr lang="en-US" sz="2400" i="1" dirty="0">
                  <a:solidFill>
                    <a:srgbClr val="3E220F"/>
                  </a:solidFill>
                  <a:latin typeface="Vijaya" panose="02020604020202020204" pitchFamily="18" charset="0"/>
                  <a:cs typeface="Vijaya" panose="02020604020202020204" pitchFamily="18" charset="0"/>
                </a:rPr>
                <a:t> with Milk</a:t>
              </a:r>
              <a:r>
                <a:rPr lang="en-US" sz="2400" dirty="0">
                  <a:solidFill>
                    <a:srgbClr val="3E220F"/>
                  </a:solidFill>
                  <a:latin typeface="Vijaya" panose="02020604020202020204" pitchFamily="18" charset="0"/>
                  <a:cs typeface="Vijaya" panose="02020604020202020204" pitchFamily="18" charset="0"/>
                </a:rPr>
                <a:t> and </a:t>
              </a:r>
              <a:r>
                <a:rPr lang="en-US" sz="2400" i="1" dirty="0">
                  <a:solidFill>
                    <a:srgbClr val="3E220F"/>
                  </a:solidFill>
                  <a:latin typeface="Vijaya" panose="02020604020202020204" pitchFamily="18" charset="0"/>
                  <a:cs typeface="Vijaya" panose="02020604020202020204" pitchFamily="18" charset="0"/>
                </a:rPr>
                <a:t>Latte</a:t>
              </a:r>
              <a:r>
                <a:rPr lang="en-US" sz="2400" dirty="0">
                  <a:solidFill>
                    <a:srgbClr val="3E220F"/>
                  </a:solidFill>
                  <a:latin typeface="Vijaya" panose="02020604020202020204" pitchFamily="18" charset="0"/>
                  <a:cs typeface="Vijaya" panose="02020604020202020204" pitchFamily="18" charset="0"/>
                </a:rPr>
                <a:t> are the most popular coffee types across all times, especially in the morning and night. Espresso and Cortado have relatively low sales throughout the day.</a:t>
              </a:r>
              <a:endParaRPr lang="en-IN" sz="2400" dirty="0">
                <a:solidFill>
                  <a:srgbClr val="3E220F"/>
                </a:solidFill>
                <a:latin typeface="Vijaya" panose="02020604020202020204" pitchFamily="18" charset="0"/>
                <a:cs typeface="Vijaya" panose="02020604020202020204" pitchFamily="18" charset="0"/>
              </a:endParaRPr>
            </a:p>
          </p:txBody>
        </p:sp>
        <p:sp>
          <p:nvSpPr>
            <p:cNvPr id="11" name="TextBox 10">
              <a:extLst>
                <a:ext uri="{FF2B5EF4-FFF2-40B4-BE49-F238E27FC236}">
                  <a16:creationId xmlns:a16="http://schemas.microsoft.com/office/drawing/2014/main" id="{EB71D83A-9F78-1D3D-9426-A0F6E548AE46}"/>
                </a:ext>
              </a:extLst>
            </p:cNvPr>
            <p:cNvSpPr txBox="1"/>
            <p:nvPr/>
          </p:nvSpPr>
          <p:spPr>
            <a:xfrm>
              <a:off x="7718518" y="3715296"/>
              <a:ext cx="3793691" cy="2785378"/>
            </a:xfrm>
            <a:prstGeom prst="rect">
              <a:avLst/>
            </a:prstGeom>
            <a:noFill/>
          </p:spPr>
          <p:txBody>
            <a:bodyPr wrap="square" rtlCol="0">
              <a:spAutoFit/>
            </a:bodyPr>
            <a:lstStyle/>
            <a:p>
              <a:r>
                <a:rPr lang="en-IN" sz="2500" b="1" dirty="0">
                  <a:solidFill>
                    <a:srgbClr val="FAEEDE"/>
                  </a:solidFill>
                  <a:latin typeface="Lucida Calligraphy" panose="03010101010101010101" pitchFamily="66" charset="0"/>
                </a:rPr>
                <a:t>Recommendation:</a:t>
              </a:r>
            </a:p>
            <a:p>
              <a:r>
                <a:rPr lang="en-US" sz="2500" dirty="0">
                  <a:solidFill>
                    <a:srgbClr val="3E220F"/>
                  </a:solidFill>
                  <a:latin typeface="Vijaya" panose="02020604020202020204" pitchFamily="18" charset="0"/>
                  <a:cs typeface="Vijaya" panose="02020604020202020204" pitchFamily="18" charset="0"/>
                </a:rPr>
                <a:t>Focus on promoting Americano with Milk and Latte during peak hours.</a:t>
              </a:r>
            </a:p>
            <a:p>
              <a:r>
                <a:rPr lang="en-US" sz="2500" dirty="0">
                  <a:solidFill>
                    <a:srgbClr val="3E220F"/>
                  </a:solidFill>
                  <a:latin typeface="Vijaya" panose="02020604020202020204" pitchFamily="18" charset="0"/>
                  <a:cs typeface="Vijaya" panose="02020604020202020204" pitchFamily="18" charset="0"/>
                </a:rPr>
                <a:t>Introduce discounts or combos for Espresso and Cortado to boost their sales.</a:t>
              </a:r>
            </a:p>
          </p:txBody>
        </p:sp>
      </p:grpSp>
      <p:sp>
        <p:nvSpPr>
          <p:cNvPr id="7" name="TextBox 6">
            <a:extLst>
              <a:ext uri="{FF2B5EF4-FFF2-40B4-BE49-F238E27FC236}">
                <a16:creationId xmlns:a16="http://schemas.microsoft.com/office/drawing/2014/main" id="{B56A8F0D-A41B-030B-5651-C2CE7EF8A7BF}"/>
              </a:ext>
            </a:extLst>
          </p:cNvPr>
          <p:cNvSpPr txBox="1"/>
          <p:nvPr/>
        </p:nvSpPr>
        <p:spPr>
          <a:xfrm>
            <a:off x="-26062" y="94728"/>
            <a:ext cx="12826647" cy="492443"/>
          </a:xfrm>
          <a:prstGeom prst="rect">
            <a:avLst/>
          </a:prstGeom>
          <a:noFill/>
        </p:spPr>
        <p:txBody>
          <a:bodyPr wrap="square" rtlCol="0">
            <a:spAutoFit/>
          </a:bodyPr>
          <a:lstStyle/>
          <a:p>
            <a:r>
              <a:rPr lang="en-US" sz="2500" dirty="0">
                <a:solidFill>
                  <a:srgbClr val="FAEEDE"/>
                </a:solidFill>
                <a:latin typeface="Lucida Calligraphy" panose="03010101010101010101" pitchFamily="66" charset="0"/>
              </a:rPr>
              <a:t>Which coffee types are most popular during different times of the day?</a:t>
            </a:r>
          </a:p>
        </p:txBody>
      </p:sp>
      <p:grpSp>
        <p:nvGrpSpPr>
          <p:cNvPr id="9" name="Group 8">
            <a:extLst>
              <a:ext uri="{FF2B5EF4-FFF2-40B4-BE49-F238E27FC236}">
                <a16:creationId xmlns:a16="http://schemas.microsoft.com/office/drawing/2014/main" id="{538F9DB6-EC77-859C-750D-98E2ED65C003}"/>
              </a:ext>
            </a:extLst>
          </p:cNvPr>
          <p:cNvGrpSpPr/>
          <p:nvPr/>
        </p:nvGrpSpPr>
        <p:grpSpPr>
          <a:xfrm>
            <a:off x="216328" y="765456"/>
            <a:ext cx="7453029" cy="2777286"/>
            <a:chOff x="228908" y="1468396"/>
            <a:chExt cx="7453029" cy="2777286"/>
          </a:xfrm>
        </p:grpSpPr>
        <p:grpSp>
          <p:nvGrpSpPr>
            <p:cNvPr id="21" name="Group 20">
              <a:extLst>
                <a:ext uri="{FF2B5EF4-FFF2-40B4-BE49-F238E27FC236}">
                  <a16:creationId xmlns:a16="http://schemas.microsoft.com/office/drawing/2014/main" id="{2CAE6185-4314-9F69-C305-83295876440A}"/>
                </a:ext>
              </a:extLst>
            </p:cNvPr>
            <p:cNvGrpSpPr/>
            <p:nvPr/>
          </p:nvGrpSpPr>
          <p:grpSpPr>
            <a:xfrm>
              <a:off x="283206" y="1490474"/>
              <a:ext cx="7398731" cy="2755208"/>
              <a:chOff x="206756" y="836869"/>
              <a:chExt cx="7187132" cy="2755208"/>
            </a:xfrm>
          </p:grpSpPr>
          <p:sp>
            <p:nvSpPr>
              <p:cNvPr id="14" name="Rectangle 13">
                <a:extLst>
                  <a:ext uri="{FF2B5EF4-FFF2-40B4-BE49-F238E27FC236}">
                    <a16:creationId xmlns:a16="http://schemas.microsoft.com/office/drawing/2014/main" id="{F760482C-FB86-1511-CEAD-228F1C48F401}"/>
                  </a:ext>
                </a:extLst>
              </p:cNvPr>
              <p:cNvSpPr/>
              <p:nvPr/>
            </p:nvSpPr>
            <p:spPr>
              <a:xfrm rot="16200000">
                <a:off x="2425776" y="-1376036"/>
                <a:ext cx="2755207" cy="7181017"/>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15" name="Straight Connector 14">
                <a:extLst>
                  <a:ext uri="{FF2B5EF4-FFF2-40B4-BE49-F238E27FC236}">
                    <a16:creationId xmlns:a16="http://schemas.microsoft.com/office/drawing/2014/main" id="{459472E6-29C3-8661-CE97-7268248DC838}"/>
                  </a:ext>
                </a:extLst>
              </p:cNvPr>
              <p:cNvCxnSpPr>
                <a:cxnSpLocks/>
              </p:cNvCxnSpPr>
              <p:nvPr/>
            </p:nvCxnSpPr>
            <p:spPr>
              <a:xfrm rot="16200000">
                <a:off x="2685103" y="-1641476"/>
                <a:ext cx="0" cy="4956693"/>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B588CFDB-A2A5-56F9-A544-6B2A9D5E9FD8}"/>
                  </a:ext>
                </a:extLst>
              </p:cNvPr>
              <p:cNvGrpSpPr/>
              <p:nvPr/>
            </p:nvGrpSpPr>
            <p:grpSpPr>
              <a:xfrm>
                <a:off x="2437194" y="2420036"/>
                <a:ext cx="4956693" cy="1172041"/>
                <a:chOff x="2437194" y="2420036"/>
                <a:chExt cx="4956693" cy="1172041"/>
              </a:xfrm>
            </p:grpSpPr>
            <p:cxnSp>
              <p:nvCxnSpPr>
                <p:cNvPr id="16" name="Straight Connector 15">
                  <a:extLst>
                    <a:ext uri="{FF2B5EF4-FFF2-40B4-BE49-F238E27FC236}">
                      <a16:creationId xmlns:a16="http://schemas.microsoft.com/office/drawing/2014/main" id="{18FC9A78-AA00-D0FB-00C3-45F98D621C26}"/>
                    </a:ext>
                  </a:extLst>
                </p:cNvPr>
                <p:cNvCxnSpPr>
                  <a:cxnSpLocks/>
                </p:cNvCxnSpPr>
                <p:nvPr/>
              </p:nvCxnSpPr>
              <p:spPr>
                <a:xfrm rot="16200000">
                  <a:off x="4915541" y="1113730"/>
                  <a:ext cx="0" cy="4956693"/>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36D0CD-6781-4F84-1B38-F8B47CCFF432}"/>
                    </a:ext>
                  </a:extLst>
                </p:cNvPr>
                <p:cNvCxnSpPr>
                  <a:cxnSpLocks/>
                </p:cNvCxnSpPr>
                <p:nvPr/>
              </p:nvCxnSpPr>
              <p:spPr>
                <a:xfrm rot="16200000" flipH="1">
                  <a:off x="6801753" y="3006056"/>
                  <a:ext cx="1172040"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B11FC334-3D23-1463-CD47-78CCBE9BFC2F}"/>
                  </a:ext>
                </a:extLst>
              </p:cNvPr>
              <p:cNvCxnSpPr>
                <a:cxnSpLocks/>
              </p:cNvCxnSpPr>
              <p:nvPr/>
            </p:nvCxnSpPr>
            <p:spPr>
              <a:xfrm rot="16200000">
                <a:off x="-400130" y="1443757"/>
                <a:ext cx="1213774"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71EEE4AB-7255-2234-466C-5BBEA1854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908" y="1468396"/>
              <a:ext cx="7392438" cy="2744496"/>
            </a:xfrm>
            <a:prstGeom prst="rect">
              <a:avLst/>
            </a:prstGeom>
          </p:spPr>
        </p:pic>
      </p:grpSp>
      <p:grpSp>
        <p:nvGrpSpPr>
          <p:cNvPr id="34" name="Group 33">
            <a:extLst>
              <a:ext uri="{FF2B5EF4-FFF2-40B4-BE49-F238E27FC236}">
                <a16:creationId xmlns:a16="http://schemas.microsoft.com/office/drawing/2014/main" id="{922747B7-29B5-0318-F6DD-C572457D92D7}"/>
              </a:ext>
            </a:extLst>
          </p:cNvPr>
          <p:cNvGrpSpPr/>
          <p:nvPr/>
        </p:nvGrpSpPr>
        <p:grpSpPr>
          <a:xfrm>
            <a:off x="276921" y="3713782"/>
            <a:ext cx="7399080" cy="3121201"/>
            <a:chOff x="276921" y="3713782"/>
            <a:chExt cx="7399080" cy="3121201"/>
          </a:xfrm>
        </p:grpSpPr>
        <p:grpSp>
          <p:nvGrpSpPr>
            <p:cNvPr id="24" name="Group 23">
              <a:extLst>
                <a:ext uri="{FF2B5EF4-FFF2-40B4-BE49-F238E27FC236}">
                  <a16:creationId xmlns:a16="http://schemas.microsoft.com/office/drawing/2014/main" id="{8EDB15D1-FC49-2BF4-C9CB-243CE61F8258}"/>
                </a:ext>
              </a:extLst>
            </p:cNvPr>
            <p:cNvGrpSpPr/>
            <p:nvPr/>
          </p:nvGrpSpPr>
          <p:grpSpPr>
            <a:xfrm rot="16200000">
              <a:off x="2473183" y="1517520"/>
              <a:ext cx="2999911" cy="7392435"/>
              <a:chOff x="1427367" y="1302151"/>
              <a:chExt cx="8924258" cy="4807816"/>
            </a:xfrm>
          </p:grpSpPr>
          <p:sp>
            <p:nvSpPr>
              <p:cNvPr id="26" name="Rectangle 25">
                <a:extLst>
                  <a:ext uri="{FF2B5EF4-FFF2-40B4-BE49-F238E27FC236}">
                    <a16:creationId xmlns:a16="http://schemas.microsoft.com/office/drawing/2014/main" id="{2BF9F8CB-4F22-A4A2-A842-5B127ABB535D}"/>
                  </a:ext>
                </a:extLst>
              </p:cNvPr>
              <p:cNvSpPr/>
              <p:nvPr/>
            </p:nvSpPr>
            <p:spPr>
              <a:xfrm>
                <a:off x="1427367" y="1306473"/>
                <a:ext cx="8889358" cy="4803494"/>
              </a:xfrm>
              <a:prstGeom prst="rect">
                <a:avLst/>
              </a:prstGeom>
              <a:solidFill>
                <a:srgbClr val="F3E9DD">
                  <a:alpha val="96000"/>
                </a:srgbClr>
              </a:solidFill>
              <a:ln>
                <a:noFill/>
              </a:ln>
              <a:effectLst>
                <a:glow rad="127000">
                  <a:srgbClr val="DEC4B8">
                    <a:alpha val="46000"/>
                  </a:srgbClr>
                </a:glow>
                <a:outerShdw blurRad="50800" algn="l" rotWithShape="0">
                  <a:prstClr val="black">
                    <a:alpha val="40000"/>
                  </a:prstClr>
                </a:outerShdw>
              </a:effectLst>
              <a:scene3d>
                <a:camera prst="orthographicFront"/>
                <a:lightRig rig="threePt" dir="t"/>
              </a:scene3d>
              <a:sp3d>
                <a:bevelT w="6350"/>
              </a:sp3d>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IN" dirty="0"/>
              </a:p>
            </p:txBody>
          </p:sp>
          <p:cxnSp>
            <p:nvCxnSpPr>
              <p:cNvPr id="27" name="Straight Connector 26">
                <a:extLst>
                  <a:ext uri="{FF2B5EF4-FFF2-40B4-BE49-F238E27FC236}">
                    <a16:creationId xmlns:a16="http://schemas.microsoft.com/office/drawing/2014/main" id="{19A939CD-4031-F64E-9BBC-24B209F9C4E5}"/>
                  </a:ext>
                </a:extLst>
              </p:cNvPr>
              <p:cNvCxnSpPr>
                <a:cxnSpLocks/>
              </p:cNvCxnSpPr>
              <p:nvPr/>
            </p:nvCxnSpPr>
            <p:spPr>
              <a:xfrm>
                <a:off x="10351625" y="1302151"/>
                <a:ext cx="0" cy="3544014"/>
              </a:xfrm>
              <a:prstGeom prst="line">
                <a:avLst/>
              </a:prstGeom>
              <a:ln w="50800">
                <a:gradFill flip="none" rotWithShape="1">
                  <a:gsLst>
                    <a:gs pos="34000">
                      <a:srgbClr val="533B1D"/>
                    </a:gs>
                    <a:gs pos="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165D777-F6CA-D882-B80E-511656E1EC7E}"/>
                  </a:ext>
                </a:extLst>
              </p:cNvPr>
              <p:cNvCxnSpPr>
                <a:cxnSpLocks/>
              </p:cNvCxnSpPr>
              <p:nvPr/>
            </p:nvCxnSpPr>
            <p:spPr>
              <a:xfrm>
                <a:off x="1448377" y="2561631"/>
                <a:ext cx="0" cy="3544014"/>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5F43A37-C737-2FDA-4146-025BB4C86D5F}"/>
                  </a:ext>
                </a:extLst>
              </p:cNvPr>
              <p:cNvCxnSpPr>
                <a:cxnSpLocks/>
              </p:cNvCxnSpPr>
              <p:nvPr/>
            </p:nvCxnSpPr>
            <p:spPr>
              <a:xfrm flipH="1">
                <a:off x="1448377" y="6101786"/>
                <a:ext cx="378145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1470790-6BFC-813D-98BD-B7CCA64FB396}"/>
                  </a:ext>
                </a:extLst>
              </p:cNvPr>
              <p:cNvCxnSpPr>
                <a:cxnSpLocks/>
              </p:cNvCxnSpPr>
              <p:nvPr/>
            </p:nvCxnSpPr>
            <p:spPr>
              <a:xfrm>
                <a:off x="6435524" y="1302151"/>
                <a:ext cx="3916101" cy="0"/>
              </a:xfrm>
              <a:prstGeom prst="line">
                <a:avLst/>
              </a:prstGeom>
              <a:ln w="50800">
                <a:gradFill flip="none" rotWithShape="1">
                  <a:gsLst>
                    <a:gs pos="57000">
                      <a:srgbClr val="533B1D"/>
                    </a:gs>
                    <a:gs pos="100000">
                      <a:srgbClr val="F3E9DD"/>
                    </a:gs>
                  </a:gsLst>
                  <a:lin ang="16200000" scaled="1"/>
                  <a:tileRect/>
                </a:gradFill>
                <a:round/>
              </a:ln>
            </p:spPr>
            <p:style>
              <a:lnRef idx="1">
                <a:schemeClr val="accent1"/>
              </a:lnRef>
              <a:fillRef idx="0">
                <a:schemeClr val="accent1"/>
              </a:fillRef>
              <a:effectRef idx="0">
                <a:schemeClr val="accent1"/>
              </a:effectRef>
              <a:fontRef idx="minor">
                <a:schemeClr val="tx1"/>
              </a:fontRef>
            </p:style>
          </p:cxnSp>
        </p:grpSp>
        <p:pic>
          <p:nvPicPr>
            <p:cNvPr id="33" name="Picture 32">
              <a:extLst>
                <a:ext uri="{FF2B5EF4-FFF2-40B4-BE49-F238E27FC236}">
                  <a16:creationId xmlns:a16="http://schemas.microsoft.com/office/drawing/2014/main" id="{95AB6F4B-BF12-A545-CB1B-074FFC7C1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897" y="3810714"/>
              <a:ext cx="7275104" cy="3024269"/>
            </a:xfrm>
            <a:prstGeom prst="rect">
              <a:avLst/>
            </a:prstGeom>
          </p:spPr>
        </p:pic>
      </p:grpSp>
    </p:spTree>
    <p:extLst>
      <p:ext uri="{BB962C8B-B14F-4D97-AF65-F5344CB8AC3E}">
        <p14:creationId xmlns:p14="http://schemas.microsoft.com/office/powerpoint/2010/main" val="1149632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2216</TotalTime>
  <Words>906</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Lucida Calligraphy</vt:lpstr>
      <vt:lpstr>Modern Love Grunge</vt:lpstr>
      <vt:lpstr>Vijaya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Ishika Patwa</dc:creator>
  <cp:lastModifiedBy>Ishika Patwa</cp:lastModifiedBy>
  <cp:revision>38</cp:revision>
  <dcterms:created xsi:type="dcterms:W3CDTF">2025-10-26T05:10:32Z</dcterms:created>
  <dcterms:modified xsi:type="dcterms:W3CDTF">2025-10-30T11:21:41Z</dcterms:modified>
</cp:coreProperties>
</file>