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18"/>
  </p:notesMasterIdLst>
  <p:sldIdLst>
    <p:sldId id="290" r:id="rId2"/>
    <p:sldId id="289" r:id="rId3"/>
    <p:sldId id="291" r:id="rId4"/>
    <p:sldId id="257" r:id="rId5"/>
    <p:sldId id="259" r:id="rId6"/>
    <p:sldId id="274" r:id="rId7"/>
    <p:sldId id="260" r:id="rId8"/>
    <p:sldId id="271" r:id="rId9"/>
    <p:sldId id="270" r:id="rId10"/>
    <p:sldId id="279" r:id="rId11"/>
    <p:sldId id="285" r:id="rId12"/>
    <p:sldId id="287" r:id="rId13"/>
    <p:sldId id="288" r:id="rId14"/>
    <p:sldId id="286" r:id="rId15"/>
    <p:sldId id="278" r:id="rId16"/>
    <p:sldId id="26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p:scale>
          <a:sx n="73" d="100"/>
          <a:sy n="73" d="100"/>
        </p:scale>
        <p:origin x="452" y="-3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31DEA-F80B-4D3A-AD80-693BDDC885B1}" type="datetimeFigureOut">
              <a:rPr lang="en-IN" smtClean="0"/>
              <a:t>30-05-2023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CFF70-4DD0-4CC1-B91B-530B8B9ED6BC}" type="slidenum">
              <a:rPr lang="en-IN" smtClean="0"/>
              <a:t>‹#›</a:t>
            </a:fld>
            <a:endParaRPr lang="en-IN"/>
          </a:p>
        </p:txBody>
      </p:sp>
    </p:spTree>
    <p:extLst>
      <p:ext uri="{BB962C8B-B14F-4D97-AF65-F5344CB8AC3E}">
        <p14:creationId xmlns:p14="http://schemas.microsoft.com/office/powerpoint/2010/main" val="79550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57B6A6-3768-411B-89D2-47B97C9ADAFC}" type="datetimeFigureOut">
              <a:rPr lang="en-US" smtClean="0"/>
              <a:t>5/30/2023</a:t>
            </a:fld>
            <a:endParaRPr lang="en-US"/>
          </a:p>
        </p:txBody>
      </p:sp>
      <p:sp>
        <p:nvSpPr>
          <p:cNvPr id="5" name="Footer Placeholder 4"/>
          <p:cNvSpPr>
            <a:spLocks noGrp="1"/>
          </p:cNvSpPr>
          <p:nvPr>
            <p:ph type="ftr" sz="quarter" idx="11"/>
          </p:nvPr>
        </p:nvSpPr>
        <p:spPr>
          <a:xfrm>
            <a:off x="1125459" y="329308"/>
            <a:ext cx="3392144" cy="309201"/>
          </a:xfrm>
        </p:spPr>
        <p:txBody>
          <a:bodyPr/>
          <a:lstStyle/>
          <a:p>
            <a:endParaRPr lang="en-US"/>
          </a:p>
        </p:txBody>
      </p:sp>
      <p:sp>
        <p:nvSpPr>
          <p:cNvPr id="6" name="Slide Number Placeholder 5"/>
          <p:cNvSpPr>
            <a:spLocks noGrp="1"/>
          </p:cNvSpPr>
          <p:nvPr>
            <p:ph type="sldNum" sz="quarter" idx="12"/>
          </p:nvPr>
        </p:nvSpPr>
        <p:spPr>
          <a:xfrm>
            <a:off x="6886200" y="131730"/>
            <a:ext cx="802005" cy="503578"/>
          </a:xfrm>
        </p:spPr>
        <p:txBody>
          <a:bodyPr/>
          <a:lstStyle/>
          <a:p>
            <a:fld id="{68795E4A-0584-497E-91A6-69AF0FD7764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45402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7B6A6-3768-411B-89D2-47B97C9ADAF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85755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7B6A6-3768-411B-89D2-47B97C9ADAF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8516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7B6A6-3768-411B-89D2-47B97C9ADAF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6384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7B6A6-3768-411B-89D2-47B97C9ADAF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92115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7B6A6-3768-411B-89D2-47B97C9ADAF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5E4A-0584-497E-91A6-69AF0FD7764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88099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7B6A6-3768-411B-89D2-47B97C9ADAFC}"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95E4A-0584-497E-91A6-69AF0FD7764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61773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7B6A6-3768-411B-89D2-47B97C9ADAFC}"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95E4A-0584-497E-91A6-69AF0FD7764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581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7B6A6-3768-411B-89D2-47B97C9ADAFC}"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3006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57B6A6-3768-411B-89D2-47B97C9ADAF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5E4A-0584-497E-91A6-69AF0FD7764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6858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6C57B6A6-3768-411B-89D2-47B97C9ADAFC}" type="datetimeFigureOut">
              <a:rPr lang="en-US" smtClean="0"/>
              <a:t>5/30/2023</a:t>
            </a:fld>
            <a:endParaRPr lang="en-US"/>
          </a:p>
        </p:txBody>
      </p:sp>
      <p:sp>
        <p:nvSpPr>
          <p:cNvPr id="6" name="Footer Placeholder 5"/>
          <p:cNvSpPr>
            <a:spLocks noGrp="1"/>
          </p:cNvSpPr>
          <p:nvPr>
            <p:ph type="ftr" sz="quarter" idx="11"/>
          </p:nvPr>
        </p:nvSpPr>
        <p:spPr>
          <a:xfrm>
            <a:off x="1125459" y="318641"/>
            <a:ext cx="2601032" cy="320931"/>
          </a:xfrm>
        </p:spPr>
        <p:txBody>
          <a:bodyPr/>
          <a:lstStyle/>
          <a:p>
            <a:endParaRPr lang="en-US"/>
          </a:p>
        </p:txBody>
      </p:sp>
      <p:sp>
        <p:nvSpPr>
          <p:cNvPr id="7" name="Slide Number Placeholder 6"/>
          <p:cNvSpPr>
            <a:spLocks noGrp="1"/>
          </p:cNvSpPr>
          <p:nvPr>
            <p:ph type="sldNum" sz="quarter" idx="12"/>
          </p:nvPr>
        </p:nvSpPr>
        <p:spPr>
          <a:xfrm>
            <a:off x="3726491" y="131730"/>
            <a:ext cx="795746" cy="503578"/>
          </a:xfrm>
        </p:spPr>
        <p:txBody>
          <a:bodyPr/>
          <a:lstStyle/>
          <a:p>
            <a:fld id="{68795E4A-0584-497E-91A6-69AF0FD7764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31143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6C57B6A6-3768-411B-89D2-47B97C9ADAFC}" type="datetimeFigureOut">
              <a:rPr lang="en-US" smtClean="0"/>
              <a:t>5/30/2023</a:t>
            </a:fld>
            <a:endParaRPr 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68795E4A-0584-497E-91A6-69AF0FD77644}" type="slidenum">
              <a:rPr lang="en-US" smtClean="0"/>
              <a:t>‹#›</a:t>
            </a:fld>
            <a:endParaRPr lang="en-US"/>
          </a:p>
        </p:txBody>
      </p:sp>
    </p:spTree>
    <p:extLst>
      <p:ext uri="{BB962C8B-B14F-4D97-AF65-F5344CB8AC3E}">
        <p14:creationId xmlns:p14="http://schemas.microsoft.com/office/powerpoint/2010/main" val="4277143890"/>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face-detection-in-2-minutes-using-opencv-python-90f89d7c0f81" TargetMode="External"/><Relationship Id="rId2" Type="http://schemas.openxmlformats.org/officeDocument/2006/relationships/hyperlink" Target="https://stackoverflow.com/questions/5412387/face-recognition" TargetMode="External"/><Relationship Id="rId1" Type="http://schemas.openxmlformats.org/officeDocument/2006/relationships/slideLayout" Target="../slideLayouts/slideLayout2.xml"/><Relationship Id="rId4" Type="http://schemas.openxmlformats.org/officeDocument/2006/relationships/hyperlink" Target="https://pyimagesearch.com/2018/06/18/face-recognition-with-opencv-python-and-deep-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36674-D7F2-62D8-0E00-51A1E3CECEA1}"/>
              </a:ext>
            </a:extLst>
          </p:cNvPr>
          <p:cNvSpPr txBox="1"/>
          <p:nvPr/>
        </p:nvSpPr>
        <p:spPr>
          <a:xfrm>
            <a:off x="990600" y="2514600"/>
            <a:ext cx="7162800" cy="1754326"/>
          </a:xfrm>
          <a:prstGeom prst="rect">
            <a:avLst/>
          </a:prstGeom>
          <a:noFill/>
        </p:spPr>
        <p:txBody>
          <a:bodyPr wrap="square" rtlCol="0">
            <a:spAutoFit/>
          </a:bodyPr>
          <a:lstStyle/>
          <a:p>
            <a:r>
              <a:rPr lang="en-US" sz="5400" b="1" dirty="0">
                <a:latin typeface="Calibri" panose="020F0502020204030204" pitchFamily="34" charset="0"/>
                <a:ea typeface="Calibri" panose="020F0502020204030204" pitchFamily="34" charset="0"/>
                <a:cs typeface="Calibri" panose="020F0502020204030204" pitchFamily="34" charset="0"/>
              </a:rPr>
              <a:t>FACE RECOGNITION ATTENDANCE SYSTEM</a:t>
            </a:r>
          </a:p>
        </p:txBody>
      </p:sp>
    </p:spTree>
    <p:extLst>
      <p:ext uri="{BB962C8B-B14F-4D97-AF65-F5344CB8AC3E}">
        <p14:creationId xmlns:p14="http://schemas.microsoft.com/office/powerpoint/2010/main" val="62649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7800" y="914400"/>
            <a:ext cx="6976533" cy="1600200"/>
          </a:xfrm>
        </p:spPr>
        <p:txBody>
          <a:bodyPr>
            <a:normAutofit/>
          </a:bodyPr>
          <a:lstStyle/>
          <a:p>
            <a:r>
              <a:rPr lang="en-US" sz="4400" b="1" dirty="0">
                <a:solidFill>
                  <a:srgbClr val="002060"/>
                </a:solidFill>
                <a:latin typeface="Bookman Old Style" panose="02050604050505020204" pitchFamily="18" charset="0"/>
                <a:cs typeface="Times New Roman"/>
              </a:rPr>
              <a:t>LBPH</a:t>
            </a:r>
            <a:r>
              <a:rPr lang="en-US" sz="3200" dirty="0"/>
              <a:t> </a:t>
            </a:r>
            <a:r>
              <a:rPr lang="en-US" sz="4400" b="1" dirty="0">
                <a:solidFill>
                  <a:srgbClr val="002060"/>
                </a:solidFill>
                <a:latin typeface="Bookman Old Style" panose="02050604050505020204" pitchFamily="18" charset="0"/>
                <a:cs typeface="Times New Roman"/>
              </a:rPr>
              <a:t>ALGORITHM</a:t>
            </a:r>
          </a:p>
        </p:txBody>
      </p:sp>
      <p:sp>
        <p:nvSpPr>
          <p:cNvPr id="3" name="Content Placeholder 2"/>
          <p:cNvSpPr>
            <a:spLocks noGrp="1"/>
          </p:cNvSpPr>
          <p:nvPr>
            <p:ph idx="1"/>
          </p:nvPr>
        </p:nvSpPr>
        <p:spPr>
          <a:xfrm>
            <a:off x="381000" y="2209800"/>
            <a:ext cx="8682566" cy="387620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Local Binary Pattern Histogram(LBPH)</a:t>
            </a:r>
            <a:r>
              <a:rPr lang="en-US" dirty="0">
                <a:latin typeface="Calibri" panose="020F0502020204030204" pitchFamily="34" charset="0"/>
                <a:ea typeface="Calibri" panose="020F0502020204030204" pitchFamily="34" charset="0"/>
                <a:cs typeface="Calibri" panose="020F0502020204030204" pitchFamily="34" charset="0"/>
              </a:rPr>
              <a:t> algorithm is a simple solution on face recognition problem, which can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recognize both front face and side face</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Local Binary Pattern (LBP) is a simple yet very efficient texture operator which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labels the pixels of an image </a:t>
            </a:r>
            <a:r>
              <a:rPr lang="en-US" dirty="0">
                <a:latin typeface="Calibri" panose="020F0502020204030204" pitchFamily="34" charset="0"/>
                <a:ea typeface="Calibri" panose="020F0502020204030204" pitchFamily="34" charset="0"/>
                <a:cs typeface="Calibri" panose="020F0502020204030204" pitchFamily="34" charset="0"/>
              </a:rPr>
              <a:t>by thresholding the neighborhood of each pixel and considers the result as a binary number.</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840822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956173"/>
            <a:ext cx="5414027" cy="796428"/>
          </a:xfrm>
        </p:spPr>
        <p:txBody>
          <a:bodyPr>
            <a:normAutofit/>
          </a:bodyPr>
          <a:lstStyle/>
          <a:p>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TRAINING MODEL</a:t>
            </a:r>
          </a:p>
        </p:txBody>
      </p:sp>
      <p:sp>
        <p:nvSpPr>
          <p:cNvPr id="3" name="Content Placeholder 2"/>
          <p:cNvSpPr>
            <a:spLocks noGrp="1"/>
          </p:cNvSpPr>
          <p:nvPr>
            <p:ph idx="1"/>
          </p:nvPr>
        </p:nvSpPr>
        <p:spPr/>
        <p:txBody>
          <a:bodyPr>
            <a:normAutofit fontScale="92500" lnSpcReduction="10000"/>
          </a:bodyPr>
          <a:lstStyle/>
          <a:p>
            <a:r>
              <a:rPr lang="en-US" sz="2200" dirty="0">
                <a:latin typeface="Bookman Old Style" panose="02050604050505020204" pitchFamily="18" charset="0"/>
              </a:rPr>
              <a:t> </a:t>
            </a:r>
            <a:r>
              <a:rPr lang="en-US" sz="2200" b="1" u="sng" dirty="0">
                <a:solidFill>
                  <a:srgbClr val="0070C0"/>
                </a:solidFill>
                <a:latin typeface="Bookman Old Style" panose="02050604050505020204" pitchFamily="18" charset="0"/>
              </a:rPr>
              <a:t>Training the Model</a:t>
            </a:r>
            <a:r>
              <a:rPr lang="en-US" sz="2200" b="1" dirty="0">
                <a:solidFill>
                  <a:srgbClr val="0070C0"/>
                </a:solidFill>
                <a:latin typeface="Bookman Old Style" panose="02050604050505020204" pitchFamily="18" charset="0"/>
              </a:rPr>
              <a:t>: </a:t>
            </a:r>
            <a:r>
              <a:rPr lang="en-US" sz="2200" dirty="0">
                <a:latin typeface="Bookman Old Style" panose="02050604050505020204" pitchFamily="18" charset="0"/>
              </a:rPr>
              <a:t>First, we need to train the model. To do so, we need to use a dataset with the facial images of the people we want to recognize.</a:t>
            </a:r>
          </a:p>
          <a:p>
            <a:r>
              <a:rPr lang="en-US" sz="2200" dirty="0">
                <a:latin typeface="Bookman Old Style" panose="02050604050505020204" pitchFamily="18" charset="0"/>
              </a:rPr>
              <a:t>We need to also set an ID (it may be a number or the name of the person) for each image, so the algorithm will use this information to recognize an input image and give you an output. Images of the same person must have the same ID.</a:t>
            </a:r>
          </a:p>
        </p:txBody>
      </p:sp>
      <p:sp>
        <p:nvSpPr>
          <p:cNvPr id="6" name="Rectangle 5"/>
          <p:cNvSpPr/>
          <p:nvPr/>
        </p:nvSpPr>
        <p:spPr>
          <a:xfrm>
            <a:off x="2286000" y="1859340"/>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233293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914400"/>
            <a:ext cx="6019800" cy="914399"/>
          </a:xfrm>
        </p:spPr>
        <p:txBody>
          <a:bodyPr>
            <a:normAutofit/>
          </a:bodyPr>
          <a:lstStyle/>
          <a:p>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APPLYING</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LBP ALGORITHM</a:t>
            </a:r>
          </a:p>
        </p:txBody>
      </p:sp>
      <p:sp>
        <p:nvSpPr>
          <p:cNvPr id="3" name="Content Placeholder 2"/>
          <p:cNvSpPr>
            <a:spLocks noGrp="1"/>
          </p:cNvSpPr>
          <p:nvPr>
            <p:ph idx="1"/>
          </p:nvPr>
        </p:nvSpPr>
        <p:spPr>
          <a:xfrm>
            <a:off x="533400" y="1828799"/>
            <a:ext cx="8271933" cy="3105347"/>
          </a:xfrm>
        </p:spPr>
        <p:txBody>
          <a:bodyPr>
            <a:normAutofit/>
          </a:bodyPr>
          <a:lstStyle/>
          <a:p>
            <a:r>
              <a:rPr lang="en-US" sz="2200" dirty="0">
                <a:latin typeface="Bookman Old Style" panose="02050604050505020204" pitchFamily="18" charset="0"/>
              </a:rPr>
              <a:t> </a:t>
            </a:r>
            <a:r>
              <a:rPr lang="en-US" sz="2200" b="1" dirty="0">
                <a:solidFill>
                  <a:srgbClr val="0070C0"/>
                </a:solidFill>
                <a:latin typeface="Bookman Old Style" panose="02050604050505020204" pitchFamily="18" charset="0"/>
              </a:rPr>
              <a:t>Create an intermediate image </a:t>
            </a:r>
            <a:r>
              <a:rPr lang="en-US" sz="2200" dirty="0">
                <a:latin typeface="Bookman Old Style" panose="02050604050505020204" pitchFamily="18" charset="0"/>
              </a:rPr>
              <a:t>by </a:t>
            </a:r>
            <a:r>
              <a:rPr lang="en-US" sz="2200" b="1" dirty="0">
                <a:solidFill>
                  <a:srgbClr val="0070C0"/>
                </a:solidFill>
                <a:latin typeface="Bookman Old Style" panose="02050604050505020204" pitchFamily="18" charset="0"/>
              </a:rPr>
              <a:t>highlighting the facial characteristics</a:t>
            </a:r>
            <a:r>
              <a:rPr lang="en-US" sz="2200" dirty="0">
                <a:latin typeface="Bookman Old Style" panose="02050604050505020204" pitchFamily="18" charset="0"/>
              </a:rPr>
              <a:t>. To do so, the algorithm uses a concept of a </a:t>
            </a:r>
            <a:r>
              <a:rPr lang="en-US" sz="2200" b="1" dirty="0">
                <a:solidFill>
                  <a:srgbClr val="0070C0"/>
                </a:solidFill>
                <a:latin typeface="Bookman Old Style" panose="02050604050505020204" pitchFamily="18" charset="0"/>
              </a:rPr>
              <a:t>sliding window</a:t>
            </a:r>
            <a:r>
              <a:rPr lang="en-US" sz="2200" dirty="0">
                <a:latin typeface="Bookman Old Style" panose="02050604050505020204" pitchFamily="18" charset="0"/>
              </a:rPr>
              <a:t>, based on the parameters radius and </a:t>
            </a:r>
            <a:r>
              <a:rPr lang="en-US" sz="2200" dirty="0" err="1">
                <a:latin typeface="Bookman Old Style" panose="02050604050505020204" pitchFamily="18" charset="0"/>
              </a:rPr>
              <a:t>neighbours</a:t>
            </a:r>
            <a:r>
              <a:rPr lang="en-US" sz="2200" dirty="0">
                <a:latin typeface="Bookman Old Style" panose="020506040505050202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33800"/>
            <a:ext cx="5334000" cy="1905000"/>
          </a:xfrm>
          <a:prstGeom prst="rect">
            <a:avLst/>
          </a:prstGeom>
        </p:spPr>
      </p:pic>
    </p:spTree>
    <p:extLst>
      <p:ext uri="{BB962C8B-B14F-4D97-AF65-F5344CB8AC3E}">
        <p14:creationId xmlns:p14="http://schemas.microsoft.com/office/powerpoint/2010/main" val="140667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698557" cy="1497106"/>
          </a:xfrm>
        </p:spPr>
        <p:txBody>
          <a:bodyPr>
            <a:normAutofit fontScale="90000"/>
          </a:bodyPr>
          <a:lstStyle/>
          <a:p>
            <a:br>
              <a:rPr lang="en-US" sz="3200"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       </a:t>
            </a:r>
            <a:r>
              <a:rPr lang="en-US" sz="4400" b="1" dirty="0">
                <a:solidFill>
                  <a:srgbClr val="002060"/>
                </a:solidFill>
                <a:latin typeface="Calibri" panose="020F0502020204030204" pitchFamily="34" charset="0"/>
                <a:ea typeface="Calibri" panose="020F0502020204030204" pitchFamily="34" charset="0"/>
                <a:cs typeface="Calibri" panose="020F0502020204030204" pitchFamily="34" charset="0"/>
              </a:rPr>
              <a:t>EXTRACTING</a:t>
            </a:r>
            <a:r>
              <a:rPr lang="en-US" sz="3600" dirty="0">
                <a:latin typeface="Calibri" panose="020F0502020204030204" pitchFamily="34" charset="0"/>
                <a:ea typeface="Calibri" panose="020F0502020204030204" pitchFamily="34" charset="0"/>
                <a:cs typeface="Calibri" panose="020F0502020204030204" pitchFamily="34" charset="0"/>
              </a:rPr>
              <a:t> </a:t>
            </a:r>
            <a:r>
              <a:rPr lang="en-US" sz="4400" b="1" dirty="0">
                <a:solidFill>
                  <a:srgbClr val="002060"/>
                </a:solidFill>
                <a:latin typeface="Calibri" panose="020F0502020204030204" pitchFamily="34" charset="0"/>
                <a:ea typeface="Calibri" panose="020F0502020204030204" pitchFamily="34" charset="0"/>
                <a:cs typeface="Calibri" panose="020F0502020204030204" pitchFamily="34" charset="0"/>
              </a:rPr>
              <a:t>HISTOGRAM</a:t>
            </a:r>
            <a:br>
              <a:rPr lang="en-US" sz="3200" dirty="0">
                <a:latin typeface="Calibri" panose="020F0502020204030204" pitchFamily="34" charset="0"/>
                <a:ea typeface="Calibri" panose="020F0502020204030204" pitchFamily="34" charset="0"/>
                <a:cs typeface="Calibri" panose="020F0502020204030204" pitchFamily="34" charset="0"/>
              </a:rPr>
            </a:b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4843" y="1676400"/>
            <a:ext cx="8689157" cy="2472965"/>
          </a:xfrm>
        </p:spPr>
        <p:txBody>
          <a:bodyPr>
            <a:noAutofit/>
          </a:bodyPr>
          <a:lstStyle/>
          <a:p>
            <a:pPr marL="0" indent="0">
              <a:lnSpc>
                <a:spcPct val="120000"/>
              </a:lnSpc>
              <a:buNone/>
            </a:pPr>
            <a:r>
              <a:rPr lang="en-US" sz="2200" dirty="0">
                <a:latin typeface="Bookman Old Style" panose="02050604050505020204" pitchFamily="18" charset="0"/>
              </a:rPr>
              <a:t>Now, using the image generated in the last step, we can use the Grid X and Grid Y parameters to divide the image into multiple grids, as can be seen in the following image:</a:t>
            </a:r>
          </a:p>
          <a:p>
            <a:pPr marL="0" indent="0">
              <a:buNone/>
            </a:pPr>
            <a:br>
              <a:rPr lang="en-US" sz="2200" dirty="0">
                <a:latin typeface="Bookman Old Style" panose="02050604050505020204" pitchFamily="18" charset="0"/>
              </a:rPr>
            </a:br>
            <a:endParaRPr lang="en-US" sz="2200" dirty="0">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60" y="3173506"/>
            <a:ext cx="7315200" cy="2289922"/>
          </a:xfrm>
          <a:prstGeom prst="rect">
            <a:avLst/>
          </a:prstGeom>
        </p:spPr>
      </p:pic>
    </p:spTree>
    <p:extLst>
      <p:ext uri="{BB962C8B-B14F-4D97-AF65-F5344CB8AC3E}">
        <p14:creationId xmlns:p14="http://schemas.microsoft.com/office/powerpoint/2010/main" val="184323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1"/>
            <a:ext cx="8229600" cy="990600"/>
          </a:xfrm>
        </p:spPr>
        <p:txBody>
          <a:bodyPr>
            <a:noAutofit/>
          </a:bodyPr>
          <a:lstStyle/>
          <a:p>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PERFORMING</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THE</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FACE</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RECOGNITION</a:t>
            </a:r>
          </a:p>
        </p:txBody>
      </p:sp>
      <p:sp>
        <p:nvSpPr>
          <p:cNvPr id="3" name="Content Placeholder 2"/>
          <p:cNvSpPr>
            <a:spLocks noGrp="1"/>
          </p:cNvSpPr>
          <p:nvPr>
            <p:ph idx="1"/>
          </p:nvPr>
        </p:nvSpPr>
        <p:spPr>
          <a:xfrm>
            <a:off x="609600" y="1600200"/>
            <a:ext cx="8001000" cy="2895600"/>
          </a:xfrm>
        </p:spPr>
        <p:txBody>
          <a:bodyPr>
            <a:normAutofit/>
          </a:bodyPr>
          <a:lstStyle/>
          <a:p>
            <a:pPr marL="0" indent="0">
              <a:buNone/>
            </a:pPr>
            <a:r>
              <a:rPr lang="en-US" sz="2200" dirty="0">
                <a:latin typeface="Bookman Old Style" panose="02050604050505020204" pitchFamily="18" charset="0"/>
              </a:rPr>
              <a:t>In this step, the algorithm is already trained. Each histogram created is used to represent each image from the training dataset. So, given an input image, we perform the steps again for new image and creates a histogram which represents the image.</a:t>
            </a:r>
          </a:p>
        </p:txBody>
      </p:sp>
    </p:spTree>
    <p:extLst>
      <p:ext uri="{BB962C8B-B14F-4D97-AF65-F5344CB8AC3E}">
        <p14:creationId xmlns:p14="http://schemas.microsoft.com/office/powerpoint/2010/main" val="253787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482600"/>
            <a:ext cx="5257800" cy="1422400"/>
          </a:xfrm>
        </p:spPr>
        <p:txBody>
          <a:bodyPr>
            <a:normAutofit/>
          </a:bodyPr>
          <a:lstStyle/>
          <a:p>
            <a:br>
              <a:rPr lang="en-US" sz="4400" b="1" dirty="0">
                <a:solidFill>
                  <a:srgbClr val="002060"/>
                </a:solidFill>
                <a:latin typeface="Bookman Old Style" panose="02050604050505020204" pitchFamily="18" charset="0"/>
                <a:cs typeface="Times New Roman"/>
              </a:rPr>
            </a:br>
            <a:r>
              <a:rPr lang="en-US" sz="4400" b="1" dirty="0">
                <a:solidFill>
                  <a:srgbClr val="002060"/>
                </a:solidFill>
                <a:latin typeface="Bookman Old Style" panose="02050604050505020204" pitchFamily="18" charset="0"/>
                <a:cs typeface="Times New Roman"/>
              </a:rPr>
              <a:t>REFERENCES</a:t>
            </a:r>
          </a:p>
        </p:txBody>
      </p:sp>
      <p:sp>
        <p:nvSpPr>
          <p:cNvPr id="3" name="Content Placeholder 2"/>
          <p:cNvSpPr>
            <a:spLocks noGrp="1"/>
          </p:cNvSpPr>
          <p:nvPr>
            <p:ph idx="1"/>
          </p:nvPr>
        </p:nvSpPr>
        <p:spPr>
          <a:xfrm>
            <a:off x="1219200" y="2133600"/>
            <a:ext cx="7704667" cy="3332816"/>
          </a:xfrm>
        </p:spPr>
        <p:txBody>
          <a:bodyPr>
            <a:normAutofit/>
          </a:bodyPr>
          <a:lstStyle/>
          <a:p>
            <a:pPr>
              <a:buFont typeface="Wingdings" pitchFamily="2" charset="2"/>
              <a:buChar char="§"/>
            </a:pPr>
            <a:r>
              <a:rPr lang="en-US" sz="2200" dirty="0">
                <a:latin typeface="Bookman Old Style" panose="02050604050505020204" pitchFamily="18" charset="0"/>
                <a:hlinkClick r:id="rId2"/>
              </a:rPr>
              <a:t>https://stackoverflow.com/questions/5412387/face-recognition</a:t>
            </a:r>
            <a:endParaRPr lang="en-US" sz="2200" dirty="0">
              <a:latin typeface="Bookman Old Style" panose="02050604050505020204" pitchFamily="18" charset="0"/>
            </a:endParaRPr>
          </a:p>
          <a:p>
            <a:pPr>
              <a:buFont typeface="Wingdings" pitchFamily="2" charset="2"/>
              <a:buChar char="§"/>
            </a:pPr>
            <a:r>
              <a:rPr lang="en-US" sz="2200" dirty="0">
                <a:latin typeface="Bookman Old Style" panose="02050604050505020204" pitchFamily="18" charset="0"/>
                <a:hlinkClick r:id="rId3"/>
              </a:rPr>
              <a:t>https://towardsdatascience.com/face-detection-in-2-minutes-using-opencv-python-90f89d7c0f81</a:t>
            </a:r>
            <a:endParaRPr lang="en-US" sz="2200" dirty="0">
              <a:latin typeface="Bookman Old Style" panose="02050604050505020204" pitchFamily="18" charset="0"/>
            </a:endParaRPr>
          </a:p>
          <a:p>
            <a:pPr>
              <a:buFont typeface="Wingdings" pitchFamily="2" charset="2"/>
              <a:buChar char="§"/>
            </a:pPr>
            <a:r>
              <a:rPr lang="en-US" sz="2200" dirty="0">
                <a:latin typeface="Bookman Old Style" panose="02050604050505020204" pitchFamily="18" charset="0"/>
                <a:hlinkClick r:id="rId4"/>
              </a:rPr>
              <a:t>https://pyimagesearch.com/2018/06/18/face-recognition-with-opencv-python-and-deep-learning/</a:t>
            </a:r>
            <a:endParaRPr lang="en-US" sz="2200" dirty="0">
              <a:latin typeface="Bookman Old Style" panose="02050604050505020204" pitchFamily="18" charset="0"/>
            </a:endParaRPr>
          </a:p>
          <a:p>
            <a:pPr marL="0" indent="0">
              <a:buNone/>
            </a:pPr>
            <a:endParaRPr lang="en-US" sz="2200" dirty="0">
              <a:latin typeface="Bookman Old Style" panose="02050604050505020204" pitchFamily="18" charset="0"/>
            </a:endParaRPr>
          </a:p>
        </p:txBody>
      </p:sp>
    </p:spTree>
    <p:extLst>
      <p:ext uri="{BB962C8B-B14F-4D97-AF65-F5344CB8AC3E}">
        <p14:creationId xmlns:p14="http://schemas.microsoft.com/office/powerpoint/2010/main" val="320067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0"/>
            <a:ext cx="8001000" cy="1371600"/>
          </a:xfrm>
        </p:spPr>
        <p:txBody>
          <a:bodyPr>
            <a:normAutofit/>
          </a:bodyPr>
          <a:lstStyle/>
          <a:p>
            <a:r>
              <a:rPr lang="en-US" dirty="0">
                <a:solidFill>
                  <a:srgbClr val="00B0F0"/>
                </a:solidFill>
              </a:rPr>
              <a:t>				</a:t>
            </a:r>
            <a:r>
              <a:rPr lang="en-US" sz="6600" b="1" dirty="0">
                <a:solidFill>
                  <a:srgbClr val="002060"/>
                </a:solidFill>
                <a:latin typeface="Calibri" panose="020F0502020204030204" pitchFamily="34" charset="0"/>
                <a:ea typeface="Calibri" panose="020F0502020204030204" pitchFamily="34" charset="0"/>
                <a:cs typeface="Calibri" panose="020F0502020204030204" pitchFamily="34" charset="0"/>
              </a:rPr>
              <a:t>THANK</a:t>
            </a:r>
            <a:r>
              <a:rPr lang="en-US" sz="66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6600" b="1" dirty="0">
                <a:solidFill>
                  <a:srgbClr val="002060"/>
                </a:solidFill>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139460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 descr="1496228125php4tscmU"/>
          <p:cNvPicPr preferRelativeResize="0"/>
          <p:nvPr/>
        </p:nvPicPr>
        <p:blipFill rotWithShape="1">
          <a:blip r:embed="rId3">
            <a:alphaModFix/>
          </a:blip>
          <a:srcRect/>
          <a:stretch/>
        </p:blipFill>
        <p:spPr>
          <a:xfrm>
            <a:off x="4151174" y="3183163"/>
            <a:ext cx="994052" cy="1020403"/>
          </a:xfrm>
          <a:prstGeom prst="rect">
            <a:avLst/>
          </a:prstGeom>
          <a:noFill/>
          <a:ln>
            <a:noFill/>
          </a:ln>
        </p:spPr>
      </p:pic>
      <p:sp>
        <p:nvSpPr>
          <p:cNvPr id="152" name="Google Shape;152;p1"/>
          <p:cNvSpPr txBox="1"/>
          <p:nvPr/>
        </p:nvSpPr>
        <p:spPr>
          <a:xfrm>
            <a:off x="1219200" y="4191000"/>
            <a:ext cx="3551850" cy="2469877"/>
          </a:xfrm>
          <a:prstGeom prst="rect">
            <a:avLst/>
          </a:prstGeom>
          <a:noFill/>
          <a:ln>
            <a:noFill/>
          </a:ln>
        </p:spPr>
        <p:txBody>
          <a:bodyPr spcFirstLastPara="1" wrap="square" lIns="68569" tIns="34275" rIns="68569" bIns="34275" anchor="t" anchorCtr="0">
            <a:spAutoFit/>
          </a:bodyPr>
          <a:lstStyle/>
          <a:p>
            <a:pPr indent="142875"/>
            <a:r>
              <a:rPr lang="en-US" sz="1400" b="1" u="sng" dirty="0">
                <a:latin typeface="Bookman Old Style" panose="02050604050505020204" pitchFamily="18" charset="0"/>
                <a:sym typeface="Calibri"/>
              </a:rPr>
              <a:t>SUBMITTED TO:</a:t>
            </a:r>
            <a:r>
              <a:rPr lang="en-US" sz="1400" dirty="0">
                <a:latin typeface="Bookman Old Style" panose="02050604050505020204" pitchFamily="18" charset="0"/>
                <a:sym typeface="Calibri"/>
              </a:rPr>
              <a:t>									           </a:t>
            </a:r>
            <a:endParaRPr sz="1400" dirty="0">
              <a:latin typeface="Bookman Old Style" panose="02050604050505020204" pitchFamily="18" charset="0"/>
              <a:sym typeface="Garamond"/>
            </a:endParaRPr>
          </a:p>
          <a:p>
            <a:pPr indent="142875"/>
            <a:r>
              <a:rPr lang="en-US" sz="1400" dirty="0">
                <a:latin typeface="Bookman Old Style" panose="02050604050505020204" pitchFamily="18" charset="0"/>
                <a:sym typeface="Calibri"/>
              </a:rPr>
              <a:t>Mrs. Richa Rawal </a:t>
            </a:r>
            <a:endParaRPr sz="1400" dirty="0">
              <a:latin typeface="Bookman Old Style" panose="02050604050505020204" pitchFamily="18" charset="0"/>
              <a:sym typeface="Calibri"/>
            </a:endParaRPr>
          </a:p>
          <a:p>
            <a:pPr indent="142875"/>
            <a:r>
              <a:rPr lang="en-US" sz="1400" dirty="0">
                <a:latin typeface="Bookman Old Style" panose="02050604050505020204" pitchFamily="18" charset="0"/>
                <a:sym typeface="Calibri"/>
              </a:rPr>
              <a:t>(</a:t>
            </a:r>
            <a:r>
              <a:rPr lang="en-US" sz="1400" dirty="0">
                <a:latin typeface="Bookman Old Style" panose="02050604050505020204" pitchFamily="18" charset="0"/>
                <a:sym typeface="Times New Roman"/>
              </a:rPr>
              <a:t>Associate Professor)						                                      </a:t>
            </a:r>
            <a:endParaRPr sz="1400" dirty="0">
              <a:latin typeface="Bookman Old Style" panose="02050604050505020204" pitchFamily="18" charset="0"/>
              <a:sym typeface="Times New Roman"/>
            </a:endParaRPr>
          </a:p>
          <a:p>
            <a:pPr indent="142875"/>
            <a:r>
              <a:rPr lang="en-US" sz="1400" b="1" u="sng" dirty="0">
                <a:latin typeface="Bookman Old Style" panose="02050604050505020204" pitchFamily="18" charset="0"/>
                <a:sym typeface="Calibri"/>
              </a:rPr>
              <a:t>LAB COORDINATOR:</a:t>
            </a:r>
            <a:r>
              <a:rPr lang="en-US" sz="1400" dirty="0">
                <a:latin typeface="Bookman Old Style" panose="02050604050505020204" pitchFamily="18" charset="0"/>
                <a:sym typeface="Times New Roman"/>
              </a:rPr>
              <a:t>	</a:t>
            </a:r>
            <a:endParaRPr sz="1400" dirty="0">
              <a:latin typeface="Bookman Old Style" panose="02050604050505020204" pitchFamily="18" charset="0"/>
              <a:sym typeface="Times New Roman"/>
            </a:endParaRPr>
          </a:p>
          <a:p>
            <a:pPr indent="142875"/>
            <a:endParaRPr sz="1400" dirty="0">
              <a:latin typeface="Bookman Old Style" panose="02050604050505020204" pitchFamily="18" charset="0"/>
              <a:sym typeface="Times New Roman"/>
            </a:endParaRPr>
          </a:p>
          <a:p>
            <a:pPr indent="142875">
              <a:buClr>
                <a:schemeClr val="dk1"/>
              </a:buClr>
            </a:pPr>
            <a:r>
              <a:rPr lang="en-US" sz="1400" dirty="0">
                <a:latin typeface="Bookman Old Style" panose="02050604050505020204" pitchFamily="18" charset="0"/>
                <a:sym typeface="Times New Roman"/>
              </a:rPr>
              <a:t>Mrs. Sanju Chaudhary</a:t>
            </a:r>
            <a:endParaRPr sz="1400" dirty="0">
              <a:latin typeface="Bookman Old Style" panose="02050604050505020204" pitchFamily="18" charset="0"/>
            </a:endParaRPr>
          </a:p>
          <a:p>
            <a:pPr indent="142875"/>
            <a:r>
              <a:rPr lang="en-US" sz="1400" dirty="0">
                <a:latin typeface="Bookman Old Style" panose="02050604050505020204" pitchFamily="18" charset="0"/>
                <a:sym typeface="Times New Roman"/>
              </a:rPr>
              <a:t>(Associate Professor)								  </a:t>
            </a:r>
            <a:endParaRPr sz="1400" dirty="0">
              <a:latin typeface="Bookman Old Style" panose="02050604050505020204" pitchFamily="18" charset="0"/>
              <a:sym typeface="Times New Roman"/>
            </a:endParaRPr>
          </a:p>
          <a:p>
            <a:pPr indent="142875"/>
            <a:r>
              <a:rPr lang="en-US" sz="1400" dirty="0">
                <a:latin typeface="Bookman Old Style" panose="02050604050505020204" pitchFamily="18" charset="0"/>
                <a:sym typeface="Times New Roman"/>
              </a:rPr>
              <a:t>                                                                                                             </a:t>
            </a:r>
            <a:endParaRPr sz="1400" dirty="0">
              <a:latin typeface="Bookman Old Style" panose="02050604050505020204" pitchFamily="18" charset="0"/>
              <a:sym typeface="Times New Roman"/>
            </a:endParaRPr>
          </a:p>
        </p:txBody>
      </p:sp>
      <p:sp>
        <p:nvSpPr>
          <p:cNvPr id="153" name="Google Shape;153;p1"/>
          <p:cNvSpPr txBox="1"/>
          <p:nvPr/>
        </p:nvSpPr>
        <p:spPr>
          <a:xfrm>
            <a:off x="762000" y="1066800"/>
            <a:ext cx="8229600" cy="1908184"/>
          </a:xfrm>
          <a:prstGeom prst="rect">
            <a:avLst/>
          </a:prstGeom>
          <a:noFill/>
          <a:ln>
            <a:noFill/>
          </a:ln>
        </p:spPr>
        <p:txBody>
          <a:bodyPr spcFirstLastPara="1" wrap="square" lIns="68569" tIns="34275" rIns="68569" bIns="34275" anchor="t" anchorCtr="0">
            <a:spAutoFit/>
          </a:bodyPr>
          <a:lstStyle/>
          <a:p>
            <a:pPr algn="ctr"/>
            <a:r>
              <a:rPr lang="en-US" sz="3600" b="1" u="sng" dirty="0">
                <a:solidFill>
                  <a:srgbClr val="002060"/>
                </a:solidFill>
                <a:latin typeface="Calibri" panose="020F0502020204030204" pitchFamily="34" charset="0"/>
                <a:ea typeface="Calibri" panose="020F0502020204030204" pitchFamily="34" charset="0"/>
                <a:cs typeface="Calibri" panose="020F0502020204030204" pitchFamily="34" charset="0"/>
                <a:sym typeface="Times New Roman"/>
              </a:rPr>
              <a:t>FACE RECOGNITION ATTENDANCE SYSTEM</a:t>
            </a:r>
            <a:endParaRPr sz="3600" b="1" u="sng" dirty="0">
              <a:solidFill>
                <a:srgbClr val="002060"/>
              </a:solidFill>
              <a:latin typeface="Calibri" panose="020F0502020204030204" pitchFamily="34" charset="0"/>
              <a:ea typeface="Calibri" panose="020F0502020204030204" pitchFamily="34" charset="0"/>
              <a:cs typeface="Calibri" panose="020F0502020204030204" pitchFamily="34" charset="0"/>
              <a:sym typeface="Times New Roman"/>
            </a:endParaRPr>
          </a:p>
          <a:p>
            <a:pPr indent="142875"/>
            <a:endParaRPr sz="750" dirty="0">
              <a:solidFill>
                <a:schemeClr val="dk1"/>
              </a:solidFill>
              <a:latin typeface="Bookman Old Style" panose="02050604050505020204" pitchFamily="18" charset="0"/>
              <a:ea typeface="Garamond"/>
              <a:cs typeface="Garamond"/>
              <a:sym typeface="Garamond"/>
            </a:endParaRPr>
          </a:p>
          <a:p>
            <a:pPr indent="142875" algn="ct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Department of Information Technology</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Garamond"/>
            </a:endParaRPr>
          </a:p>
          <a:p>
            <a:pPr indent="142875" algn="ct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Swami Keshvanand Institute of Technology, Management &amp; Gramothan, Jaipur</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Garamond"/>
            </a:endParaRPr>
          </a:p>
          <a:p>
            <a:pPr indent="142875" algn="ct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Rajasthan Technical University, Kota</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Garamond"/>
            </a:endParaRPr>
          </a:p>
          <a:p>
            <a:pPr indent="142875" algn="ct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Session 2022-23</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algn="ctr"/>
            <a:endParaRPr sz="1200" dirty="0">
              <a:solidFill>
                <a:schemeClr val="dk1"/>
              </a:solidFill>
              <a:latin typeface="Bookman Old Style" panose="02050604050505020204" pitchFamily="18" charset="0"/>
              <a:ea typeface="Garamond"/>
              <a:cs typeface="Garamond"/>
              <a:sym typeface="Garamond"/>
            </a:endParaRPr>
          </a:p>
        </p:txBody>
      </p:sp>
      <p:sp>
        <p:nvSpPr>
          <p:cNvPr id="154" name="Google Shape;154;p1"/>
          <p:cNvSpPr txBox="1"/>
          <p:nvPr/>
        </p:nvSpPr>
        <p:spPr>
          <a:xfrm>
            <a:off x="4648200" y="4500725"/>
            <a:ext cx="4495800" cy="1538861"/>
          </a:xfrm>
          <a:prstGeom prst="rect">
            <a:avLst/>
          </a:prstGeom>
          <a:noFill/>
          <a:ln>
            <a:noFill/>
          </a:ln>
        </p:spPr>
        <p:txBody>
          <a:bodyPr spcFirstLastPara="1" wrap="square" lIns="68569" tIns="68569" rIns="68569" bIns="68569" anchor="t" anchorCtr="0">
            <a:spAutoFit/>
          </a:bodyPr>
          <a:lstStyle/>
          <a:p>
            <a:pPr indent="142875">
              <a:buClr>
                <a:schemeClr val="dk1"/>
              </a:buClr>
            </a:pPr>
            <a:r>
              <a:rPr lang="en-US" sz="1400" b="1" u="sng" dirty="0">
                <a:latin typeface="Calibri" panose="020F0502020204030204" pitchFamily="34" charset="0"/>
                <a:ea typeface="Calibri" panose="020F0502020204030204" pitchFamily="34" charset="0"/>
                <a:cs typeface="Calibri" panose="020F0502020204030204" pitchFamily="34" charset="0"/>
                <a:sym typeface="Calibri"/>
              </a:rPr>
              <a:t>SUBMITTED</a:t>
            </a:r>
            <a:r>
              <a:rPr lang="en-US" sz="1425"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rPr>
              <a:t> BY:</a:t>
            </a:r>
            <a:endParaRPr sz="975"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Garamond"/>
            </a:endParaRPr>
          </a:p>
          <a:p>
            <a:pPr indent="142875">
              <a:buClr>
                <a:schemeClr val="dk1"/>
              </a:buCl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Ishika Agarwal                   (19ESKIT032)</a:t>
            </a:r>
            <a:endParaRPr sz="1600" dirty="0">
              <a:latin typeface="Calibri" panose="020F0502020204030204" pitchFamily="34" charset="0"/>
              <a:ea typeface="Calibri" panose="020F0502020204030204" pitchFamily="34" charset="0"/>
              <a:cs typeface="Calibri" panose="020F0502020204030204" pitchFamily="34" charset="0"/>
              <a:sym typeface="Garamond"/>
            </a:endParaRPr>
          </a:p>
          <a:p>
            <a:pPr indent="142875">
              <a:buClr>
                <a:schemeClr val="dk1"/>
              </a:buCl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Kritika Surana                    (19ESKIT046)</a:t>
            </a:r>
            <a:endParaRPr sz="1600" dirty="0">
              <a:latin typeface="Calibri" panose="020F0502020204030204" pitchFamily="34" charset="0"/>
              <a:ea typeface="Calibri" panose="020F0502020204030204" pitchFamily="34" charset="0"/>
              <a:cs typeface="Calibri" panose="020F0502020204030204" pitchFamily="34" charset="0"/>
            </a:endParaRPr>
          </a:p>
          <a:p>
            <a:pPr indent="142875">
              <a:buClr>
                <a:schemeClr val="dk1"/>
              </a:buCl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Kunal Bhargatiya 	        (19ESKIT048)</a:t>
            </a:r>
            <a:endParaRPr sz="1600" dirty="0">
              <a:latin typeface="Calibri" panose="020F0502020204030204" pitchFamily="34" charset="0"/>
              <a:ea typeface="Calibri" panose="020F0502020204030204" pitchFamily="34" charset="0"/>
              <a:cs typeface="Calibri" panose="020F0502020204030204" pitchFamily="34" charset="0"/>
              <a:sym typeface="Times New Roman"/>
            </a:endParaRPr>
          </a:p>
          <a:p>
            <a:pPr indent="142875">
              <a:buClr>
                <a:schemeClr val="dk1"/>
              </a:buCl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Lavanya Jain                       (19ESKIT051)</a:t>
            </a:r>
            <a:endParaRPr sz="1600" dirty="0">
              <a:latin typeface="Calibri" panose="020F0502020204030204" pitchFamily="34" charset="0"/>
              <a:ea typeface="Calibri" panose="020F0502020204030204" pitchFamily="34" charset="0"/>
              <a:cs typeface="Calibri" panose="020F0502020204030204" pitchFamily="34" charset="0"/>
              <a:sym typeface="Times New Roman"/>
            </a:endParaRPr>
          </a:p>
          <a:p>
            <a:endParaRPr sz="1275"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9EE90-AEF0-ABA6-E02A-78CB35A580AE}"/>
              </a:ext>
            </a:extLst>
          </p:cNvPr>
          <p:cNvSpPr txBox="1"/>
          <p:nvPr/>
        </p:nvSpPr>
        <p:spPr>
          <a:xfrm>
            <a:off x="381000" y="762000"/>
            <a:ext cx="7239000" cy="584775"/>
          </a:xfrm>
          <a:prstGeom prst="rect">
            <a:avLst/>
          </a:prstGeom>
          <a:noFill/>
        </p:spPr>
        <p:txBody>
          <a:bodyPr wrap="square" rtlCol="0">
            <a:spAutoFit/>
          </a:bodyPr>
          <a:lstStyle/>
          <a:p>
            <a:r>
              <a:rPr lang="en-US" sz="3200" b="1" dirty="0">
                <a:solidFill>
                  <a:srgbClr val="002060"/>
                </a:solidFill>
                <a:latin typeface="Bookman Old Style" panose="02050604050505020204" pitchFamily="18" charset="0"/>
                <a:cs typeface="Times New Roman"/>
              </a:rPr>
              <a:t>          TABLE OF CONTENTS</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58A8A87-7497-E3A8-90FF-DF73B5185026}"/>
              </a:ext>
            </a:extLst>
          </p:cNvPr>
          <p:cNvSpPr txBox="1"/>
          <p:nvPr/>
        </p:nvSpPr>
        <p:spPr>
          <a:xfrm>
            <a:off x="685800" y="1981200"/>
            <a:ext cx="7620000" cy="520142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Abstract</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Requirement</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User Interface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System Flow</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Haar Cascade Algorithm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LBPH Algorithm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Training Model</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Applying LBPH Algorithm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Extracting Histogram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Performing the face recognition </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6538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838200"/>
            <a:ext cx="5029200" cy="1524000"/>
          </a:xfrm>
        </p:spPr>
        <p:txBody>
          <a:bodyPr>
            <a:normAutofit/>
          </a:bodyPr>
          <a:lstStyle/>
          <a:p>
            <a:r>
              <a:rPr lang="en-US" sz="4400" b="1" dirty="0">
                <a:solidFill>
                  <a:srgbClr val="002060"/>
                </a:solidFill>
                <a:latin typeface="Bookman Old Style" panose="02050604050505020204" pitchFamily="18" charset="0"/>
                <a:cs typeface="Times New Roman"/>
              </a:rPr>
              <a:t>INTRODUCTION</a:t>
            </a:r>
          </a:p>
        </p:txBody>
      </p:sp>
      <p:sp>
        <p:nvSpPr>
          <p:cNvPr id="3" name="Content Placeholder 2"/>
          <p:cNvSpPr>
            <a:spLocks noGrp="1"/>
          </p:cNvSpPr>
          <p:nvPr>
            <p:ph idx="1"/>
          </p:nvPr>
        </p:nvSpPr>
        <p:spPr>
          <a:xfrm>
            <a:off x="533400" y="2743201"/>
            <a:ext cx="8153400" cy="2286000"/>
          </a:xfrm>
        </p:spPr>
        <p:txBody>
          <a:bodyPr>
            <a:normAutofit/>
          </a:bodyPr>
          <a:lstStyle/>
          <a:p>
            <a:r>
              <a:rPr lang="en-US" sz="2200" dirty="0">
                <a:latin typeface="Bookman Old Style" panose="02050604050505020204" pitchFamily="18" charset="0"/>
              </a:rPr>
              <a:t>The purpose of the Face recognition Attendance System is to </a:t>
            </a:r>
            <a:r>
              <a:rPr lang="en-US" sz="2200" b="1" dirty="0">
                <a:solidFill>
                  <a:srgbClr val="0070C0"/>
                </a:solidFill>
                <a:latin typeface="Bookman Old Style" panose="02050604050505020204" pitchFamily="18" charset="0"/>
              </a:rPr>
              <a:t>ease the attendance process </a:t>
            </a:r>
            <a:r>
              <a:rPr lang="en-US" sz="2200" dirty="0">
                <a:latin typeface="Bookman Old Style" panose="02050604050505020204" pitchFamily="18" charset="0"/>
              </a:rPr>
              <a:t>which consumes lot of time and efforts , it is a convenient and easy way for students and teacher. </a:t>
            </a:r>
          </a:p>
          <a:p>
            <a:pPr marL="0" indent="0">
              <a:buNone/>
            </a:pPr>
            <a:endParaRPr lang="en-US" sz="2200" dirty="0">
              <a:latin typeface="Bookman Old Style" panose="02050604050505020204" pitchFamily="18" charset="0"/>
            </a:endParaRPr>
          </a:p>
        </p:txBody>
      </p:sp>
    </p:spTree>
    <p:extLst>
      <p:ext uri="{BB962C8B-B14F-4D97-AF65-F5344CB8AC3E}">
        <p14:creationId xmlns:p14="http://schemas.microsoft.com/office/powerpoint/2010/main" val="144298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799" y="914400"/>
            <a:ext cx="4984945" cy="685800"/>
          </a:xfrm>
        </p:spPr>
        <p:txBody>
          <a:bodyPr>
            <a:normAutofit fontScale="90000"/>
          </a:bodyPr>
          <a:lstStyle/>
          <a:p>
            <a:r>
              <a:rPr lang="en-US" sz="4400" b="1" dirty="0">
                <a:solidFill>
                  <a:srgbClr val="002060"/>
                </a:solidFill>
                <a:latin typeface="Bookman Old Style" panose="02050604050505020204" pitchFamily="18" charset="0"/>
                <a:cs typeface="Times New Roman"/>
              </a:rPr>
              <a:t>ABSTRACT</a:t>
            </a:r>
          </a:p>
        </p:txBody>
      </p:sp>
      <p:sp>
        <p:nvSpPr>
          <p:cNvPr id="3" name="Content Placeholder 2"/>
          <p:cNvSpPr>
            <a:spLocks noGrp="1"/>
          </p:cNvSpPr>
          <p:nvPr>
            <p:ph idx="1"/>
          </p:nvPr>
        </p:nvSpPr>
        <p:spPr>
          <a:xfrm>
            <a:off x="990600" y="1828800"/>
            <a:ext cx="7315200" cy="4054597"/>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Attendance will be monitored by the face recognition algorithm by recognizing only the face of the students from the rest of the objects and then marking them as present. The system will be pre feed with the images of all the students and with the help of this pre feed data the algorithm will detect them who are present and match the features with the already saved images of them present in the database.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44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920"/>
            <a:ext cx="7704667" cy="1981200"/>
          </a:xfrm>
        </p:spPr>
        <p:txBody>
          <a:bodyPr>
            <a:normAutofit/>
          </a:bodyPr>
          <a:lstStyle/>
          <a:p>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t>
            </a:r>
            <a:r>
              <a:rPr lang="en-US" sz="4400" b="1" dirty="0">
                <a:solidFill>
                  <a:srgbClr val="002060"/>
                </a:solidFill>
                <a:latin typeface="Bookman Old Style" panose="02050604050505020204" pitchFamily="18" charset="0"/>
                <a:cs typeface="Times New Roman"/>
              </a:rPr>
              <a:t>REQUIREMENT</a:t>
            </a:r>
          </a:p>
        </p:txBody>
      </p:sp>
      <p:sp>
        <p:nvSpPr>
          <p:cNvPr id="3" name="Content Placeholder 2"/>
          <p:cNvSpPr>
            <a:spLocks noGrp="1"/>
          </p:cNvSpPr>
          <p:nvPr>
            <p:ph idx="1"/>
          </p:nvPr>
        </p:nvSpPr>
        <p:spPr>
          <a:xfrm>
            <a:off x="601134" y="2410120"/>
            <a:ext cx="8322734" cy="3361096"/>
          </a:xfrm>
        </p:spPr>
        <p:txBody>
          <a:bodyPr/>
          <a:lstStyle/>
          <a:p>
            <a:pPr>
              <a:buFont typeface="Wingdings" panose="05000000000000000000" pitchFamily="2" charset="2"/>
              <a:buChar char="§"/>
            </a:pPr>
            <a:r>
              <a:rPr lang="en-US" sz="2200" dirty="0">
                <a:latin typeface="Bookman Old Style" panose="02050604050505020204" pitchFamily="18" charset="0"/>
              </a:rPr>
              <a:t>Minimum RAM: 256 MB</a:t>
            </a:r>
          </a:p>
          <a:p>
            <a:pPr lvl="0">
              <a:buFont typeface="Wingdings" panose="05000000000000000000" pitchFamily="2" charset="2"/>
              <a:buChar char="§"/>
            </a:pPr>
            <a:r>
              <a:rPr lang="en-US" sz="2200" dirty="0">
                <a:latin typeface="Bookman Old Style" panose="02050604050505020204" pitchFamily="18" charset="0"/>
              </a:rPr>
              <a:t>Hard Disk: 40 GB</a:t>
            </a:r>
          </a:p>
          <a:p>
            <a:pPr>
              <a:buFont typeface="Wingdings" panose="05000000000000000000" pitchFamily="2" charset="2"/>
              <a:buChar char="§"/>
            </a:pPr>
            <a:r>
              <a:rPr lang="en-US" sz="2200" dirty="0">
                <a:latin typeface="Bookman Old Style" panose="02050604050505020204" pitchFamily="18" charset="0"/>
              </a:rPr>
              <a:t>Processor: Intel Pentium 4</a:t>
            </a:r>
          </a:p>
          <a:p>
            <a:pPr>
              <a:buFont typeface="Wingdings" panose="05000000000000000000" pitchFamily="2" charset="2"/>
              <a:buChar char="§"/>
            </a:pPr>
            <a:r>
              <a:rPr lang="en-US" sz="2200" dirty="0">
                <a:latin typeface="Bookman Old Style" panose="02050604050505020204" pitchFamily="18" charset="0"/>
              </a:rPr>
              <a:t>Operating System: Windows OS, Linux OS, UNIX OS and Mac OS.</a:t>
            </a:r>
          </a:p>
          <a:p>
            <a:pPr>
              <a:buFont typeface="Wingdings" panose="05000000000000000000" pitchFamily="2" charset="2"/>
              <a:buChar char="§"/>
            </a:pPr>
            <a:endParaRPr lang="en-US" sz="2200" dirty="0">
              <a:latin typeface="Bookman Old Style" panose="02050604050505020204" pitchFamily="18" charset="0"/>
            </a:endParaRPr>
          </a:p>
        </p:txBody>
      </p:sp>
    </p:spTree>
    <p:extLst>
      <p:ext uri="{BB962C8B-B14F-4D97-AF65-F5344CB8AC3E}">
        <p14:creationId xmlns:p14="http://schemas.microsoft.com/office/powerpoint/2010/main" val="289271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2060"/>
                </a:solidFill>
                <a:latin typeface="Bookman Old Style" panose="02050604050505020204" pitchFamily="18" charset="0"/>
                <a:cs typeface="Times New Roman"/>
              </a:rPr>
              <a:t>   USER</a:t>
            </a:r>
            <a:r>
              <a:rPr lang="en-US" sz="3200" dirty="0">
                <a:latin typeface="Times New Roman" pitchFamily="18" charset="0"/>
                <a:cs typeface="Times New Roman" pitchFamily="18" charset="0"/>
              </a:rPr>
              <a:t> </a:t>
            </a:r>
            <a:r>
              <a:rPr lang="en-US" sz="4400" b="1" dirty="0">
                <a:solidFill>
                  <a:srgbClr val="002060"/>
                </a:solidFill>
                <a:latin typeface="Bookman Old Style" panose="02050604050505020204" pitchFamily="18" charset="0"/>
                <a:cs typeface="Times New Roman"/>
              </a:rPr>
              <a:t>INTERFACE</a:t>
            </a:r>
          </a:p>
        </p:txBody>
      </p:sp>
      <p:pic>
        <p:nvPicPr>
          <p:cNvPr id="4" name="Picture 3" descr="A screenshot of a computer&#10;&#10;Description automatically generated">
            <a:extLst>
              <a:ext uri="{FF2B5EF4-FFF2-40B4-BE49-F238E27FC236}">
                <a16:creationId xmlns:a16="http://schemas.microsoft.com/office/drawing/2014/main" id="{4F64665E-8DB6-A7BD-639B-02E1662187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29879"/>
            <a:ext cx="7416798" cy="4171949"/>
          </a:xfrm>
          <a:prstGeom prst="rect">
            <a:avLst/>
          </a:prstGeom>
        </p:spPr>
      </p:pic>
    </p:spTree>
    <p:extLst>
      <p:ext uri="{BB962C8B-B14F-4D97-AF65-F5344CB8AC3E}">
        <p14:creationId xmlns:p14="http://schemas.microsoft.com/office/powerpoint/2010/main" val="287885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66" y="838200"/>
            <a:ext cx="7704667" cy="1981200"/>
          </a:xfrm>
        </p:spPr>
        <p:txBody>
          <a:bodyPr>
            <a:normAutofit/>
          </a:bodyPr>
          <a:lstStyle/>
          <a:p>
            <a:r>
              <a:rPr lang="en-US" sz="4400" b="1" dirty="0">
                <a:solidFill>
                  <a:srgbClr val="002060"/>
                </a:solidFill>
                <a:latin typeface="Bookman Old Style" panose="02050604050505020204" pitchFamily="18" charset="0"/>
                <a:cs typeface="Times New Roman"/>
              </a:rPr>
              <a:t>        SYSTEM FLOW</a:t>
            </a:r>
          </a:p>
        </p:txBody>
      </p:sp>
      <p:pic>
        <p:nvPicPr>
          <p:cNvPr id="7" name="Content Placeholder 6" descr="A picture containing text, diagram, plan, screenshot&#10;&#10;Description automatically generated">
            <a:extLst>
              <a:ext uri="{FF2B5EF4-FFF2-40B4-BE49-F238E27FC236}">
                <a16:creationId xmlns:a16="http://schemas.microsoft.com/office/drawing/2014/main" id="{3085E34B-B661-2AF2-6538-A01690871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64" y="1447799"/>
            <a:ext cx="8710935" cy="4648201"/>
          </a:xfrm>
        </p:spPr>
      </p:pic>
    </p:spTree>
    <p:extLst>
      <p:ext uri="{BB962C8B-B14F-4D97-AF65-F5344CB8AC3E}">
        <p14:creationId xmlns:p14="http://schemas.microsoft.com/office/powerpoint/2010/main" val="245799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8619067" cy="842913"/>
          </a:xfrm>
        </p:spPr>
        <p:txBody>
          <a:bodyPr>
            <a:normAutofit/>
          </a:bodyPr>
          <a:lstStyle/>
          <a:p>
            <a:r>
              <a:rPr lang="en-US" sz="3200" b="1" dirty="0">
                <a:solidFill>
                  <a:srgbClr val="002060"/>
                </a:solidFill>
                <a:latin typeface="Bookman Old Style" panose="02050604050505020204" pitchFamily="18" charset="0"/>
                <a:cs typeface="Times New Roman"/>
              </a:rPr>
              <a:t>HAAR</a:t>
            </a:r>
            <a:r>
              <a:rPr lang="en-US" sz="3200" dirty="0"/>
              <a:t> </a:t>
            </a:r>
            <a:r>
              <a:rPr lang="en-US" sz="3200" b="1" dirty="0">
                <a:solidFill>
                  <a:srgbClr val="002060"/>
                </a:solidFill>
                <a:latin typeface="Bookman Old Style" panose="02050604050505020204" pitchFamily="18" charset="0"/>
                <a:cs typeface="Times New Roman"/>
              </a:rPr>
              <a:t>CASCADE</a:t>
            </a:r>
            <a:r>
              <a:rPr lang="en-US" sz="3200" dirty="0"/>
              <a:t> </a:t>
            </a:r>
            <a:r>
              <a:rPr lang="en-US" sz="3200" b="1" dirty="0">
                <a:solidFill>
                  <a:srgbClr val="002060"/>
                </a:solidFill>
                <a:latin typeface="Bookman Old Style" panose="02050604050505020204" pitchFamily="18" charset="0"/>
                <a:cs typeface="Times New Roman"/>
              </a:rPr>
              <a:t>ALGORITHM</a:t>
            </a:r>
          </a:p>
        </p:txBody>
      </p:sp>
      <p:sp>
        <p:nvSpPr>
          <p:cNvPr id="3" name="Content Placeholder 2"/>
          <p:cNvSpPr>
            <a:spLocks noGrp="1"/>
          </p:cNvSpPr>
          <p:nvPr>
            <p:ph idx="1"/>
          </p:nvPr>
        </p:nvSpPr>
        <p:spPr>
          <a:xfrm>
            <a:off x="762000" y="1524001"/>
            <a:ext cx="7788897" cy="1752600"/>
          </a:xfrm>
        </p:spPr>
        <p:txBody>
          <a:bodyPr>
            <a:normAutofit/>
          </a:bodyPr>
          <a:lstStyle/>
          <a:p>
            <a:r>
              <a:rPr lang="en-US" sz="2200" dirty="0">
                <a:latin typeface="Bookman Old Style" panose="02050604050505020204" pitchFamily="18" charset="0"/>
              </a:rPr>
              <a:t> </a:t>
            </a:r>
            <a:r>
              <a:rPr lang="en-US" dirty="0">
                <a:latin typeface="Calibri" panose="020F0502020204030204" pitchFamily="34" charset="0"/>
                <a:ea typeface="Calibri" panose="020F0502020204030204" pitchFamily="34" charset="0"/>
                <a:cs typeface="Calibri" panose="020F0502020204030204" pitchFamily="34" charset="0"/>
              </a:rPr>
              <a:t>It is an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Object Detection Algorithm </a:t>
            </a:r>
            <a:r>
              <a:rPr lang="en-US" dirty="0">
                <a:latin typeface="Calibri" panose="020F0502020204030204" pitchFamily="34" charset="0"/>
                <a:ea typeface="Calibri" panose="020F0502020204030204" pitchFamily="34" charset="0"/>
                <a:cs typeface="Calibri" panose="020F0502020204030204" pitchFamily="34" charset="0"/>
              </a:rPr>
              <a:t>used to identify faces in an image or a real time.</a:t>
            </a:r>
          </a:p>
          <a:p>
            <a:r>
              <a:rPr lang="en-US" dirty="0">
                <a:latin typeface="Calibri" panose="020F0502020204030204" pitchFamily="34" charset="0"/>
                <a:ea typeface="Calibri" panose="020F0502020204030204" pitchFamily="34" charset="0"/>
                <a:cs typeface="Calibri" panose="020F0502020204030204" pitchFamily="34" charset="0"/>
              </a:rPr>
              <a:t>The algorithm is given a lot of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positive images </a:t>
            </a:r>
            <a:r>
              <a:rPr lang="en-US" dirty="0">
                <a:latin typeface="Calibri" panose="020F0502020204030204" pitchFamily="34" charset="0"/>
                <a:ea typeface="Calibri" panose="020F0502020204030204" pitchFamily="34" charset="0"/>
                <a:cs typeface="Calibri" panose="020F0502020204030204" pitchFamily="34" charset="0"/>
              </a:rPr>
              <a:t>consisting of faces, and a lot of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negative images </a:t>
            </a:r>
            <a:r>
              <a:rPr lang="en-US" dirty="0">
                <a:latin typeface="Calibri" panose="020F0502020204030204" pitchFamily="34" charset="0"/>
                <a:ea typeface="Calibri" panose="020F0502020204030204" pitchFamily="34" charset="0"/>
                <a:cs typeface="Calibri" panose="020F0502020204030204" pitchFamily="34" charset="0"/>
              </a:rPr>
              <a:t>not consisting of any face to train on them.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81400"/>
            <a:ext cx="4766733" cy="2106232"/>
          </a:xfrm>
          <a:prstGeom prst="rect">
            <a:avLst/>
          </a:prstGeom>
        </p:spPr>
      </p:pic>
    </p:spTree>
    <p:extLst>
      <p:ext uri="{BB962C8B-B14F-4D97-AF65-F5344CB8AC3E}">
        <p14:creationId xmlns:p14="http://schemas.microsoft.com/office/powerpoint/2010/main" val="1688541633"/>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emplate>Gallery</Template>
  <TotalTime>1636</TotalTime>
  <Words>661</Words>
  <Application>Microsoft Office PowerPoint</Application>
  <PresentationFormat>On-screen Show (4:3)</PresentationFormat>
  <Paragraphs>69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Century Gothic</vt:lpstr>
      <vt:lpstr>Times New Roman</vt:lpstr>
      <vt:lpstr>Wingdings</vt:lpstr>
      <vt:lpstr>Gallery</vt:lpstr>
      <vt:lpstr>PowerPoint Presentation</vt:lpstr>
      <vt:lpstr>PowerPoint Presentation</vt:lpstr>
      <vt:lpstr>PowerPoint Presentation</vt:lpstr>
      <vt:lpstr>INTRODUCTION</vt:lpstr>
      <vt:lpstr>ABSTRACT</vt:lpstr>
      <vt:lpstr>           REQUIREMENT</vt:lpstr>
      <vt:lpstr>   USER INTERFACE</vt:lpstr>
      <vt:lpstr>        SYSTEM FLOW</vt:lpstr>
      <vt:lpstr>HAAR CASCADE ALGORITHM</vt:lpstr>
      <vt:lpstr>LBPH ALGORITHM</vt:lpstr>
      <vt:lpstr>TRAINING MODEL</vt:lpstr>
      <vt:lpstr>APPLYING LBP ALGORITHM</vt:lpstr>
      <vt:lpstr>        EXTRACTING HISTOGRAM </vt:lpstr>
      <vt:lpstr>PERFORMING THE FACE RECOGNITION</vt:lpstr>
      <vt:lpstr>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dc:creator>
  <cp:lastModifiedBy>Surana, Kritika</cp:lastModifiedBy>
  <cp:revision>44</cp:revision>
  <dcterms:created xsi:type="dcterms:W3CDTF">2021-04-22T07:23:02Z</dcterms:created>
  <dcterms:modified xsi:type="dcterms:W3CDTF">2023-05-30T17:53:58Z</dcterms:modified>
</cp:coreProperties>
</file>