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"/>
          <p:cNvSpPr/>
          <p:nvPr/>
        </p:nvSpPr>
        <p:spPr>
          <a:xfrm>
            <a:off x="13698371" y="7488394"/>
            <a:ext cx="897420" cy="633095"/>
          </a:xfrm>
          <a:prstGeom prst="rect">
            <a:avLst/>
          </a:prstGeom>
          <a:blipFill>
            <a:blip r:embed="rId2">
              <a:alphaModFix amt="0"/>
            </a:blip>
          </a:blipFill>
          <a:ln w="12700">
            <a:solidFill>
              <a:srgbClr val="FFFFFF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03" name="Image Gallery"/>
          <p:cNvGrpSpPr/>
          <p:nvPr/>
        </p:nvGrpSpPr>
        <p:grpSpPr>
          <a:xfrm>
            <a:off x="5235907" y="-425253"/>
            <a:ext cx="3605974" cy="4294940"/>
            <a:chOff x="0" y="0"/>
            <a:chExt cx="3605972" cy="4294938"/>
          </a:xfrm>
        </p:grpSpPr>
        <p:pic>
          <p:nvPicPr>
            <p:cNvPr id="101" name="channels4_profile.jpg" descr="channels4_profil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859" t="0" r="2859" b="0"/>
            <a:stretch>
              <a:fillRect/>
            </a:stretch>
          </p:blipFill>
          <p:spPr>
            <a:xfrm>
              <a:off x="0" y="0"/>
              <a:ext cx="3605973" cy="3824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" name="Caption"/>
            <p:cNvSpPr/>
            <p:nvPr/>
          </p:nvSpPr>
          <p:spPr>
            <a:xfrm>
              <a:off x="0" y="3900891"/>
              <a:ext cx="3605973" cy="39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  <p:sp>
        <p:nvSpPr>
          <p:cNvPr id="104" name="Rectangle"/>
          <p:cNvSpPr/>
          <p:nvPr/>
        </p:nvSpPr>
        <p:spPr>
          <a:xfrm>
            <a:off x="5146702" y="3219468"/>
            <a:ext cx="2741815" cy="930285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" name="Image classifier using the Fashion MNIST dataset to categorize clothing"/>
          <p:cNvSpPr txBox="1"/>
          <p:nvPr/>
        </p:nvSpPr>
        <p:spPr>
          <a:xfrm>
            <a:off x="2748305" y="3130542"/>
            <a:ext cx="8850470" cy="110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Image classifier using the Fashion MNIST dataset to categorize clothing</a:t>
            </a:r>
          </a:p>
        </p:txBody>
      </p:sp>
      <p:sp>
        <p:nvSpPr>
          <p:cNvPr id="106" name="1-Ishika Sharma.                                  202401100300129                 CSEAI                  B…"/>
          <p:cNvSpPr txBox="1"/>
          <p:nvPr/>
        </p:nvSpPr>
        <p:spPr>
          <a:xfrm>
            <a:off x="1672541" y="5387206"/>
            <a:ext cx="10407381" cy="251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1-</a:t>
            </a:r>
            <a:r>
              <a:rPr sz="2200"/>
              <a:t>Ishika Sharma.                                  202401100300129                 CSEAI                  B</a:t>
            </a:r>
            <a:endParaRPr sz="2200"/>
          </a:p>
          <a:p>
            <a:pPr>
              <a:defRPr sz="2200"/>
            </a:pPr>
            <a:r>
              <a:t>2-Honey Priya                                      202401100300127                 CSEAI                  B</a:t>
            </a:r>
          </a:p>
          <a:p>
            <a:pPr>
              <a:defRPr sz="2200"/>
            </a:pPr>
            <a:r>
              <a:t>3-Divyansh Singh                                 202401100300105                 CSEAI                  B</a:t>
            </a:r>
          </a:p>
          <a:p>
            <a:pPr>
              <a:defRPr sz="2200"/>
            </a:pPr>
            <a:r>
              <a:t>4-Briteshwar Kumar                            202401100300091                  CSEAI                 B                                           </a:t>
            </a:r>
          </a:p>
          <a:p>
            <a:pPr>
              <a:defRPr sz="2200"/>
            </a:pPr>
          </a:p>
          <a:p>
            <a:pPr>
              <a:defRPr sz="2200"/>
            </a:pPr>
          </a:p>
          <a:p>
            <a:pPr>
              <a:defRPr sz="2200"/>
            </a:pPr>
            <a:r>
              <a:t>                                                                                                                 ~Submitted to Shivansh sir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 0"/>
          <p:cNvSpPr txBox="1"/>
          <p:nvPr/>
        </p:nvSpPr>
        <p:spPr>
          <a:xfrm>
            <a:off x="793790" y="2691526"/>
            <a:ext cx="7556422" cy="1385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Fashion Item Classification Using Fashion MNIST</a:t>
            </a:r>
          </a:p>
        </p:txBody>
      </p:sp>
      <p:sp>
        <p:nvSpPr>
          <p:cNvPr id="110" name="Text 1"/>
          <p:cNvSpPr txBox="1"/>
          <p:nvPr/>
        </p:nvSpPr>
        <p:spPr>
          <a:xfrm>
            <a:off x="793790" y="4449247"/>
            <a:ext cx="7556422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This project aims to build an image classifier to categorize clothing items from the Fashion MNIST dataset. We'll explore the model design, training process, and visualize performance using a confusion matrix.</a:t>
            </a:r>
          </a:p>
        </p:txBody>
      </p:sp>
      <p:sp>
        <p:nvSpPr>
          <p:cNvPr id="111" name="Introduction"/>
          <p:cNvSpPr txBox="1"/>
          <p:nvPr/>
        </p:nvSpPr>
        <p:spPr>
          <a:xfrm>
            <a:off x="456795" y="607113"/>
            <a:ext cx="4717453" cy="68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700" u="sng"/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3019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 0"/>
          <p:cNvSpPr txBox="1"/>
          <p:nvPr/>
        </p:nvSpPr>
        <p:spPr>
          <a:xfrm>
            <a:off x="6148863" y="520540"/>
            <a:ext cx="7819074" cy="1159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600"/>
              </a:lnSpc>
              <a:defRPr sz="37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Understanding Fashion MNIST Dataset</a:t>
            </a:r>
          </a:p>
        </p:txBody>
      </p:sp>
      <p:sp>
        <p:nvSpPr>
          <p:cNvPr id="115" name="Shape 1"/>
          <p:cNvSpPr/>
          <p:nvPr/>
        </p:nvSpPr>
        <p:spPr>
          <a:xfrm>
            <a:off x="6148863" y="1987391"/>
            <a:ext cx="7819074" cy="1105615"/>
          </a:xfrm>
          <a:prstGeom prst="roundRect">
            <a:avLst>
              <a:gd name="adj" fmla="val 7191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Text 2"/>
          <p:cNvSpPr txBox="1"/>
          <p:nvPr/>
        </p:nvSpPr>
        <p:spPr>
          <a:xfrm>
            <a:off x="6345673" y="2184201"/>
            <a:ext cx="2134618" cy="286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300"/>
              </a:lnSpc>
              <a:defRPr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Dataset Composition</a:t>
            </a:r>
          </a:p>
        </p:txBody>
      </p:sp>
      <p:sp>
        <p:nvSpPr>
          <p:cNvPr id="117" name="Text 3"/>
          <p:cNvSpPr txBox="1"/>
          <p:nvPr/>
        </p:nvSpPr>
        <p:spPr>
          <a:xfrm>
            <a:off x="6345673" y="2593300"/>
            <a:ext cx="5419019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300"/>
              </a:lnSpc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70,000 grayscale images of 28x28 pixels with 10 clothing categories.</a:t>
            </a:r>
          </a:p>
        </p:txBody>
      </p:sp>
      <p:sp>
        <p:nvSpPr>
          <p:cNvPr id="118" name="Shape 4"/>
          <p:cNvSpPr/>
          <p:nvPr/>
        </p:nvSpPr>
        <p:spPr>
          <a:xfrm>
            <a:off x="6148863" y="3282196"/>
            <a:ext cx="7819074" cy="4427459"/>
          </a:xfrm>
          <a:prstGeom prst="roundRect">
            <a:avLst>
              <a:gd name="adj" fmla="val 1796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Text 5"/>
          <p:cNvSpPr txBox="1"/>
          <p:nvPr/>
        </p:nvSpPr>
        <p:spPr>
          <a:xfrm>
            <a:off x="6345673" y="3479005"/>
            <a:ext cx="2045991" cy="286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300"/>
              </a:lnSpc>
              <a:defRPr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Categories Included</a:t>
            </a:r>
          </a:p>
        </p:txBody>
      </p:sp>
      <p:sp>
        <p:nvSpPr>
          <p:cNvPr id="120" name="Text 6"/>
          <p:cNvSpPr txBox="1"/>
          <p:nvPr/>
        </p:nvSpPr>
        <p:spPr>
          <a:xfrm>
            <a:off x="6345673" y="3888104"/>
            <a:ext cx="1146152" cy="2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300"/>
              </a:lnSpc>
              <a:buSzPct val="100000"/>
              <a:buChar char="•"/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T-shirt/top</a:t>
            </a:r>
          </a:p>
        </p:txBody>
      </p:sp>
      <p:sp>
        <p:nvSpPr>
          <p:cNvPr id="121" name="Text 7"/>
          <p:cNvSpPr txBox="1"/>
          <p:nvPr/>
        </p:nvSpPr>
        <p:spPr>
          <a:xfrm>
            <a:off x="6345673" y="4257199"/>
            <a:ext cx="961667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300"/>
              </a:lnSpc>
              <a:buSzPct val="100000"/>
              <a:buChar char="•"/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Trouser</a:t>
            </a:r>
          </a:p>
        </p:txBody>
      </p:sp>
      <p:sp>
        <p:nvSpPr>
          <p:cNvPr id="122" name="Text 8"/>
          <p:cNvSpPr txBox="1"/>
          <p:nvPr/>
        </p:nvSpPr>
        <p:spPr>
          <a:xfrm>
            <a:off x="6345673" y="4626292"/>
            <a:ext cx="997956" cy="2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300"/>
              </a:lnSpc>
              <a:buSzPct val="100000"/>
              <a:buChar char="•"/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Pullover</a:t>
            </a:r>
          </a:p>
        </p:txBody>
      </p:sp>
      <p:sp>
        <p:nvSpPr>
          <p:cNvPr id="123" name="Text 9"/>
          <p:cNvSpPr txBox="1"/>
          <p:nvPr/>
        </p:nvSpPr>
        <p:spPr>
          <a:xfrm>
            <a:off x="6345673" y="4995386"/>
            <a:ext cx="819896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300"/>
              </a:lnSpc>
              <a:buSzPct val="100000"/>
              <a:buChar char="•"/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Dress</a:t>
            </a:r>
          </a:p>
        </p:txBody>
      </p:sp>
      <p:sp>
        <p:nvSpPr>
          <p:cNvPr id="124" name="Text 10"/>
          <p:cNvSpPr txBox="1"/>
          <p:nvPr/>
        </p:nvSpPr>
        <p:spPr>
          <a:xfrm>
            <a:off x="6345673" y="5364479"/>
            <a:ext cx="731169" cy="2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300"/>
              </a:lnSpc>
              <a:buSzPct val="100000"/>
              <a:buChar char="•"/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Coat</a:t>
            </a:r>
          </a:p>
        </p:txBody>
      </p:sp>
      <p:sp>
        <p:nvSpPr>
          <p:cNvPr id="125" name="Text 11"/>
          <p:cNvSpPr txBox="1"/>
          <p:nvPr/>
        </p:nvSpPr>
        <p:spPr>
          <a:xfrm>
            <a:off x="6345673" y="5733574"/>
            <a:ext cx="909230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300"/>
              </a:lnSpc>
              <a:buSzPct val="100000"/>
              <a:buChar char="•"/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Sandal</a:t>
            </a:r>
          </a:p>
        </p:txBody>
      </p:sp>
      <p:sp>
        <p:nvSpPr>
          <p:cNvPr id="126" name="Text 12"/>
          <p:cNvSpPr txBox="1"/>
          <p:nvPr/>
        </p:nvSpPr>
        <p:spPr>
          <a:xfrm>
            <a:off x="6345673" y="6102667"/>
            <a:ext cx="721185" cy="2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300"/>
              </a:lnSpc>
              <a:buSzPct val="100000"/>
              <a:buChar char="•"/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Shirt</a:t>
            </a:r>
          </a:p>
        </p:txBody>
      </p:sp>
      <p:sp>
        <p:nvSpPr>
          <p:cNvPr id="127" name="Text 13"/>
          <p:cNvSpPr txBox="1"/>
          <p:nvPr/>
        </p:nvSpPr>
        <p:spPr>
          <a:xfrm>
            <a:off x="6345673" y="6471761"/>
            <a:ext cx="1017837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300"/>
              </a:lnSpc>
              <a:buSzPct val="100000"/>
              <a:buChar char="•"/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Sneaker</a:t>
            </a:r>
          </a:p>
        </p:txBody>
      </p:sp>
      <p:sp>
        <p:nvSpPr>
          <p:cNvPr id="128" name="Text 14"/>
          <p:cNvSpPr txBox="1"/>
          <p:nvPr/>
        </p:nvSpPr>
        <p:spPr>
          <a:xfrm>
            <a:off x="6345673" y="6840855"/>
            <a:ext cx="671960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300"/>
              </a:lnSpc>
              <a:buSzPct val="100000"/>
              <a:buChar char="•"/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Bag</a:t>
            </a:r>
          </a:p>
        </p:txBody>
      </p:sp>
      <p:sp>
        <p:nvSpPr>
          <p:cNvPr id="129" name="Text 15"/>
          <p:cNvSpPr txBox="1"/>
          <p:nvPr/>
        </p:nvSpPr>
        <p:spPr>
          <a:xfrm>
            <a:off x="6345673" y="7209949"/>
            <a:ext cx="1195811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300"/>
              </a:lnSpc>
              <a:buSzPct val="100000"/>
              <a:buChar char="•"/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Ankle boot</a:t>
            </a:r>
          </a:p>
        </p:txBody>
      </p:sp>
      <p:sp>
        <p:nvSpPr>
          <p:cNvPr id="130" name="Rectangle"/>
          <p:cNvSpPr/>
          <p:nvPr/>
        </p:nvSpPr>
        <p:spPr>
          <a:xfrm>
            <a:off x="12724748" y="7756783"/>
            <a:ext cx="1951538" cy="396993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 0"/>
          <p:cNvSpPr txBox="1"/>
          <p:nvPr/>
        </p:nvSpPr>
        <p:spPr>
          <a:xfrm>
            <a:off x="793790" y="693062"/>
            <a:ext cx="7556422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Model Architecture Overview</a:t>
            </a:r>
          </a:p>
        </p:txBody>
      </p:sp>
      <p:sp>
        <p:nvSpPr>
          <p:cNvPr id="134" name="Shape 1"/>
          <p:cNvSpPr/>
          <p:nvPr/>
        </p:nvSpPr>
        <p:spPr>
          <a:xfrm>
            <a:off x="793790" y="2450782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Text 2"/>
          <p:cNvSpPr txBox="1"/>
          <p:nvPr/>
        </p:nvSpPr>
        <p:spPr>
          <a:xfrm>
            <a:off x="950770" y="2493287"/>
            <a:ext cx="196342" cy="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6" name="Text 3"/>
          <p:cNvSpPr txBox="1"/>
          <p:nvPr/>
        </p:nvSpPr>
        <p:spPr>
          <a:xfrm>
            <a:off x="1530905" y="2528648"/>
            <a:ext cx="1410656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Input Layer</a:t>
            </a:r>
          </a:p>
        </p:txBody>
      </p:sp>
      <p:sp>
        <p:nvSpPr>
          <p:cNvPr id="137" name="Text 4"/>
          <p:cNvSpPr txBox="1"/>
          <p:nvPr/>
        </p:nvSpPr>
        <p:spPr>
          <a:xfrm>
            <a:off x="1530905" y="3019068"/>
            <a:ext cx="3468788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Processes 28x28 grayscale images.</a:t>
            </a:r>
          </a:p>
        </p:txBody>
      </p:sp>
      <p:sp>
        <p:nvSpPr>
          <p:cNvPr id="138" name="Shape 5"/>
          <p:cNvSpPr/>
          <p:nvPr/>
        </p:nvSpPr>
        <p:spPr>
          <a:xfrm>
            <a:off x="793790" y="3835598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Text 6"/>
          <p:cNvSpPr txBox="1"/>
          <p:nvPr/>
        </p:nvSpPr>
        <p:spPr>
          <a:xfrm>
            <a:off x="950770" y="3878103"/>
            <a:ext cx="196342" cy="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0" name="Text 7"/>
          <p:cNvSpPr txBox="1"/>
          <p:nvPr/>
        </p:nvSpPr>
        <p:spPr>
          <a:xfrm>
            <a:off x="1530905" y="3913465"/>
            <a:ext cx="2621981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Convolutional Layers</a:t>
            </a:r>
          </a:p>
        </p:txBody>
      </p:sp>
      <p:sp>
        <p:nvSpPr>
          <p:cNvPr id="141" name="Text 8"/>
          <p:cNvSpPr txBox="1"/>
          <p:nvPr/>
        </p:nvSpPr>
        <p:spPr>
          <a:xfrm>
            <a:off x="1530905" y="4403883"/>
            <a:ext cx="3288415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Extract spatial features with filters.</a:t>
            </a:r>
          </a:p>
        </p:txBody>
      </p:sp>
      <p:sp>
        <p:nvSpPr>
          <p:cNvPr id="142" name="Shape 9"/>
          <p:cNvSpPr/>
          <p:nvPr/>
        </p:nvSpPr>
        <p:spPr>
          <a:xfrm>
            <a:off x="793790" y="5220413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Text 10"/>
          <p:cNvSpPr txBox="1"/>
          <p:nvPr/>
        </p:nvSpPr>
        <p:spPr>
          <a:xfrm>
            <a:off x="950770" y="5262919"/>
            <a:ext cx="196342" cy="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4" name="Text 11"/>
          <p:cNvSpPr txBox="1"/>
          <p:nvPr/>
        </p:nvSpPr>
        <p:spPr>
          <a:xfrm>
            <a:off x="1530905" y="5298280"/>
            <a:ext cx="1860998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Pooling Layers</a:t>
            </a:r>
          </a:p>
        </p:txBody>
      </p:sp>
      <p:sp>
        <p:nvSpPr>
          <p:cNvPr id="145" name="Text 12"/>
          <p:cNvSpPr txBox="1"/>
          <p:nvPr/>
        </p:nvSpPr>
        <p:spPr>
          <a:xfrm>
            <a:off x="1530905" y="5788700"/>
            <a:ext cx="3901221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Reduce dimensionality and computation.</a:t>
            </a:r>
          </a:p>
        </p:txBody>
      </p:sp>
      <p:sp>
        <p:nvSpPr>
          <p:cNvPr id="146" name="Shape 13"/>
          <p:cNvSpPr/>
          <p:nvPr/>
        </p:nvSpPr>
        <p:spPr>
          <a:xfrm>
            <a:off x="793790" y="6605230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Text 14"/>
          <p:cNvSpPr txBox="1"/>
          <p:nvPr/>
        </p:nvSpPr>
        <p:spPr>
          <a:xfrm>
            <a:off x="950770" y="6647736"/>
            <a:ext cx="196342" cy="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8" name="Text 15"/>
          <p:cNvSpPr txBox="1"/>
          <p:nvPr/>
        </p:nvSpPr>
        <p:spPr>
          <a:xfrm>
            <a:off x="1530905" y="6683096"/>
            <a:ext cx="1736578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Dense Layers</a:t>
            </a:r>
          </a:p>
        </p:txBody>
      </p:sp>
      <p:sp>
        <p:nvSpPr>
          <p:cNvPr id="149" name="Text 16"/>
          <p:cNvSpPr txBox="1"/>
          <p:nvPr/>
        </p:nvSpPr>
        <p:spPr>
          <a:xfrm>
            <a:off x="1530905" y="7173515"/>
            <a:ext cx="4693030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Perform classification based on learned 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0"/>
          <p:cNvSpPr txBox="1"/>
          <p:nvPr/>
        </p:nvSpPr>
        <p:spPr>
          <a:xfrm>
            <a:off x="793790" y="2539960"/>
            <a:ext cx="6359501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Training and Optimization</a:t>
            </a:r>
          </a:p>
        </p:txBody>
      </p:sp>
      <p:sp>
        <p:nvSpPr>
          <p:cNvPr id="152" name="Text 1"/>
          <p:cNvSpPr txBox="1"/>
          <p:nvPr/>
        </p:nvSpPr>
        <p:spPr>
          <a:xfrm>
            <a:off x="793789" y="3815715"/>
            <a:ext cx="2466456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Data Preprocessing</a:t>
            </a:r>
          </a:p>
        </p:txBody>
      </p:sp>
      <p:sp>
        <p:nvSpPr>
          <p:cNvPr id="153" name="Text 2"/>
          <p:cNvSpPr txBox="1"/>
          <p:nvPr/>
        </p:nvSpPr>
        <p:spPr>
          <a:xfrm>
            <a:off x="793789" y="4396859"/>
            <a:ext cx="2845596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Normalize images to improve model convergence.</a:t>
            </a:r>
          </a:p>
        </p:txBody>
      </p:sp>
      <p:sp>
        <p:nvSpPr>
          <p:cNvPr id="154" name="Text 3"/>
          <p:cNvSpPr txBox="1"/>
          <p:nvPr/>
        </p:nvSpPr>
        <p:spPr>
          <a:xfrm>
            <a:off x="4200406" y="3815715"/>
            <a:ext cx="1752129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Loss Function</a:t>
            </a:r>
          </a:p>
        </p:txBody>
      </p:sp>
      <p:sp>
        <p:nvSpPr>
          <p:cNvPr id="155" name="Text 4"/>
          <p:cNvSpPr txBox="1"/>
          <p:nvPr/>
        </p:nvSpPr>
        <p:spPr>
          <a:xfrm>
            <a:off x="4200406" y="4396859"/>
            <a:ext cx="2845595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Use categorical cross-entropy for multi-class classification.</a:t>
            </a:r>
          </a:p>
        </p:txBody>
      </p:sp>
      <p:sp>
        <p:nvSpPr>
          <p:cNvPr id="156" name="Text 5"/>
          <p:cNvSpPr txBox="1"/>
          <p:nvPr/>
        </p:nvSpPr>
        <p:spPr>
          <a:xfrm>
            <a:off x="7607021" y="3815715"/>
            <a:ext cx="1208064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Optimizer</a:t>
            </a:r>
          </a:p>
        </p:txBody>
      </p:sp>
      <p:sp>
        <p:nvSpPr>
          <p:cNvPr id="157" name="Text 6"/>
          <p:cNvSpPr txBox="1"/>
          <p:nvPr/>
        </p:nvSpPr>
        <p:spPr>
          <a:xfrm>
            <a:off x="7607021" y="4396859"/>
            <a:ext cx="2845595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Adam optimizer for efficient gradient updates.</a:t>
            </a:r>
          </a:p>
        </p:txBody>
      </p:sp>
      <p:sp>
        <p:nvSpPr>
          <p:cNvPr id="158" name="Text 7"/>
          <p:cNvSpPr txBox="1"/>
          <p:nvPr/>
        </p:nvSpPr>
        <p:spPr>
          <a:xfrm>
            <a:off x="11013637" y="3815715"/>
            <a:ext cx="2621844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Epochs &amp; Batch Size</a:t>
            </a:r>
          </a:p>
        </p:txBody>
      </p:sp>
      <p:sp>
        <p:nvSpPr>
          <p:cNvPr id="159" name="Text 8"/>
          <p:cNvSpPr txBox="1"/>
          <p:nvPr/>
        </p:nvSpPr>
        <p:spPr>
          <a:xfrm>
            <a:off x="11013637" y="4396859"/>
            <a:ext cx="2845595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Adjust to balance training time and accuracy.</a:t>
            </a:r>
          </a:p>
        </p:txBody>
      </p:sp>
      <p:sp>
        <p:nvSpPr>
          <p:cNvPr id="160" name="Rectangle"/>
          <p:cNvSpPr/>
          <p:nvPr/>
        </p:nvSpPr>
        <p:spPr>
          <a:xfrm>
            <a:off x="12648408" y="6880521"/>
            <a:ext cx="1836860" cy="127000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 0"/>
          <p:cNvSpPr txBox="1"/>
          <p:nvPr/>
        </p:nvSpPr>
        <p:spPr>
          <a:xfrm>
            <a:off x="6280189" y="1194554"/>
            <a:ext cx="7556422" cy="138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Evaluating Model Performance</a:t>
            </a:r>
          </a:p>
        </p:txBody>
      </p:sp>
      <p:pic>
        <p:nvPicPr>
          <p:cNvPr id="164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0189" y="2952274"/>
            <a:ext cx="1134071" cy="1360885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 1"/>
          <p:cNvSpPr txBox="1"/>
          <p:nvPr/>
        </p:nvSpPr>
        <p:spPr>
          <a:xfrm>
            <a:off x="7754422" y="3179087"/>
            <a:ext cx="1772593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True Positives</a:t>
            </a:r>
          </a:p>
        </p:txBody>
      </p:sp>
      <p:sp>
        <p:nvSpPr>
          <p:cNvPr id="166" name="Text 2"/>
          <p:cNvSpPr txBox="1"/>
          <p:nvPr/>
        </p:nvSpPr>
        <p:spPr>
          <a:xfrm>
            <a:off x="7754422" y="3669505"/>
            <a:ext cx="2916703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Correctly identified categories.</a:t>
            </a:r>
          </a:p>
        </p:txBody>
      </p:sp>
      <p:pic>
        <p:nvPicPr>
          <p:cNvPr id="167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0189" y="4313158"/>
            <a:ext cx="1134071" cy="136088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ext 3"/>
          <p:cNvSpPr txBox="1"/>
          <p:nvPr/>
        </p:nvSpPr>
        <p:spPr>
          <a:xfrm>
            <a:off x="7754422" y="4539972"/>
            <a:ext cx="1891556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False Positives</a:t>
            </a:r>
          </a:p>
        </p:txBody>
      </p:sp>
      <p:sp>
        <p:nvSpPr>
          <p:cNvPr id="169" name="Text 4"/>
          <p:cNvSpPr txBox="1"/>
          <p:nvPr/>
        </p:nvSpPr>
        <p:spPr>
          <a:xfrm>
            <a:off x="7754422" y="5030391"/>
            <a:ext cx="3072725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Incorrectly predicted categories.</a:t>
            </a:r>
          </a:p>
        </p:txBody>
      </p:sp>
      <p:pic>
        <p:nvPicPr>
          <p:cNvPr id="170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80189" y="5674042"/>
            <a:ext cx="1134071" cy="136088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 5"/>
          <p:cNvSpPr txBox="1"/>
          <p:nvPr/>
        </p:nvSpPr>
        <p:spPr>
          <a:xfrm>
            <a:off x="7754422" y="5900856"/>
            <a:ext cx="2015977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False Negatives</a:t>
            </a:r>
          </a:p>
        </p:txBody>
      </p:sp>
      <p:sp>
        <p:nvSpPr>
          <p:cNvPr id="172" name="Text 6"/>
          <p:cNvSpPr txBox="1"/>
          <p:nvPr/>
        </p:nvSpPr>
        <p:spPr>
          <a:xfrm>
            <a:off x="7754422" y="6391275"/>
            <a:ext cx="2532448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Missed correct categories.</a:t>
            </a:r>
          </a:p>
        </p:txBody>
      </p:sp>
      <p:sp>
        <p:nvSpPr>
          <p:cNvPr id="173" name="Rectangle"/>
          <p:cNvSpPr/>
          <p:nvPr/>
        </p:nvSpPr>
        <p:spPr>
          <a:xfrm>
            <a:off x="12526733" y="7227001"/>
            <a:ext cx="2003277" cy="93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0"/>
          <p:cNvSpPr txBox="1"/>
          <p:nvPr/>
        </p:nvSpPr>
        <p:spPr>
          <a:xfrm>
            <a:off x="793789" y="2902862"/>
            <a:ext cx="11378060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Common Misclassifications in Fashion MNIST</a:t>
            </a:r>
          </a:p>
        </p:txBody>
      </p:sp>
      <p:sp>
        <p:nvSpPr>
          <p:cNvPr id="176" name="Text 1"/>
          <p:cNvSpPr txBox="1"/>
          <p:nvPr/>
        </p:nvSpPr>
        <p:spPr>
          <a:xfrm>
            <a:off x="793789" y="4178617"/>
            <a:ext cx="2206974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Trouser vs. Dress</a:t>
            </a:r>
          </a:p>
        </p:txBody>
      </p:sp>
      <p:sp>
        <p:nvSpPr>
          <p:cNvPr id="177" name="Text 2"/>
          <p:cNvSpPr txBox="1"/>
          <p:nvPr/>
        </p:nvSpPr>
        <p:spPr>
          <a:xfrm>
            <a:off x="793789" y="4759762"/>
            <a:ext cx="3444858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Similar silhouette causes confusion.</a:t>
            </a:r>
          </a:p>
        </p:txBody>
      </p:sp>
      <p:sp>
        <p:nvSpPr>
          <p:cNvPr id="178" name="Text 3"/>
          <p:cNvSpPr txBox="1"/>
          <p:nvPr/>
        </p:nvSpPr>
        <p:spPr>
          <a:xfrm>
            <a:off x="5332927" y="4178617"/>
            <a:ext cx="1870821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Shirt vs. T-shirt</a:t>
            </a:r>
          </a:p>
        </p:txBody>
      </p:sp>
      <p:sp>
        <p:nvSpPr>
          <p:cNvPr id="179" name="Text 4"/>
          <p:cNvSpPr txBox="1"/>
          <p:nvPr/>
        </p:nvSpPr>
        <p:spPr>
          <a:xfrm>
            <a:off x="5332927" y="4759762"/>
            <a:ext cx="3636195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Overlap in collar styles creates errors.</a:t>
            </a:r>
          </a:p>
        </p:txBody>
      </p:sp>
      <p:sp>
        <p:nvSpPr>
          <p:cNvPr id="180" name="Text 5"/>
          <p:cNvSpPr txBox="1"/>
          <p:nvPr/>
        </p:nvSpPr>
        <p:spPr>
          <a:xfrm>
            <a:off x="9872067" y="4178617"/>
            <a:ext cx="2870684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Sneaker vs. Ankle boot</a:t>
            </a:r>
          </a:p>
        </p:txBody>
      </p:sp>
      <p:sp>
        <p:nvSpPr>
          <p:cNvPr id="181" name="Text 6"/>
          <p:cNvSpPr txBox="1"/>
          <p:nvPr/>
        </p:nvSpPr>
        <p:spPr>
          <a:xfrm>
            <a:off x="9872067" y="4759762"/>
            <a:ext cx="3596767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Visual similarity in shapes and colors.</a:t>
            </a:r>
          </a:p>
        </p:txBody>
      </p:sp>
      <p:sp>
        <p:nvSpPr>
          <p:cNvPr id="182" name="Rectangle"/>
          <p:cNvSpPr/>
          <p:nvPr/>
        </p:nvSpPr>
        <p:spPr>
          <a:xfrm>
            <a:off x="12855637" y="6866706"/>
            <a:ext cx="1689760" cy="127000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 0"/>
          <p:cNvSpPr txBox="1"/>
          <p:nvPr/>
        </p:nvSpPr>
        <p:spPr>
          <a:xfrm>
            <a:off x="793790" y="1618893"/>
            <a:ext cx="7556422" cy="138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Visualizing Prediction Examples</a:t>
            </a:r>
          </a:p>
        </p:txBody>
      </p:sp>
      <p:sp>
        <p:nvSpPr>
          <p:cNvPr id="186" name="Shape 1"/>
          <p:cNvSpPr/>
          <p:nvPr/>
        </p:nvSpPr>
        <p:spPr>
          <a:xfrm>
            <a:off x="793790" y="3376612"/>
            <a:ext cx="3664864" cy="1685093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Text 2"/>
          <p:cNvSpPr txBox="1"/>
          <p:nvPr/>
        </p:nvSpPr>
        <p:spPr>
          <a:xfrm>
            <a:off x="1028223" y="3611047"/>
            <a:ext cx="2388420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Correct Predictions</a:t>
            </a:r>
          </a:p>
        </p:txBody>
      </p:sp>
      <p:sp>
        <p:nvSpPr>
          <p:cNvPr id="188" name="Text 3"/>
          <p:cNvSpPr txBox="1"/>
          <p:nvPr/>
        </p:nvSpPr>
        <p:spPr>
          <a:xfrm>
            <a:off x="1028223" y="4101465"/>
            <a:ext cx="3195996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Model confidently classifies clear images.</a:t>
            </a:r>
          </a:p>
        </p:txBody>
      </p:sp>
      <p:sp>
        <p:nvSpPr>
          <p:cNvPr id="189" name="Shape 4"/>
          <p:cNvSpPr/>
          <p:nvPr/>
        </p:nvSpPr>
        <p:spPr>
          <a:xfrm>
            <a:off x="4685467" y="3376612"/>
            <a:ext cx="3664864" cy="1685093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Text 5"/>
          <p:cNvSpPr txBox="1"/>
          <p:nvPr/>
        </p:nvSpPr>
        <p:spPr>
          <a:xfrm>
            <a:off x="4919900" y="3611047"/>
            <a:ext cx="2559361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Incorrect Predictions</a:t>
            </a:r>
          </a:p>
        </p:txBody>
      </p:sp>
      <p:sp>
        <p:nvSpPr>
          <p:cNvPr id="191" name="Text 6"/>
          <p:cNvSpPr txBox="1"/>
          <p:nvPr/>
        </p:nvSpPr>
        <p:spPr>
          <a:xfrm>
            <a:off x="4919900" y="4101465"/>
            <a:ext cx="3195996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Uncertain cases with overlapping features.</a:t>
            </a:r>
          </a:p>
        </p:txBody>
      </p:sp>
      <p:sp>
        <p:nvSpPr>
          <p:cNvPr id="192" name="Shape 7"/>
          <p:cNvSpPr/>
          <p:nvPr/>
        </p:nvSpPr>
        <p:spPr>
          <a:xfrm>
            <a:off x="793790" y="5288517"/>
            <a:ext cx="7556421" cy="1322190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Text 8"/>
          <p:cNvSpPr txBox="1"/>
          <p:nvPr/>
        </p:nvSpPr>
        <p:spPr>
          <a:xfrm>
            <a:off x="1028223" y="5522952"/>
            <a:ext cx="975595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Insights</a:t>
            </a:r>
          </a:p>
        </p:txBody>
      </p:sp>
      <p:sp>
        <p:nvSpPr>
          <p:cNvPr id="194" name="Text 9"/>
          <p:cNvSpPr txBox="1"/>
          <p:nvPr/>
        </p:nvSpPr>
        <p:spPr>
          <a:xfrm>
            <a:off x="1028224" y="6013370"/>
            <a:ext cx="5137479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Helps refine model and data augmentation strategies.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ext 0"/>
          <p:cNvSpPr txBox="1"/>
          <p:nvPr/>
        </p:nvSpPr>
        <p:spPr>
          <a:xfrm>
            <a:off x="6280189" y="1075610"/>
            <a:ext cx="7556422" cy="1385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Key Takeaways and Next Steps</a:t>
            </a:r>
          </a:p>
        </p:txBody>
      </p:sp>
      <p:sp>
        <p:nvSpPr>
          <p:cNvPr id="198" name="Shape 1"/>
          <p:cNvSpPr/>
          <p:nvPr/>
        </p:nvSpPr>
        <p:spPr>
          <a:xfrm>
            <a:off x="6280189" y="2833329"/>
            <a:ext cx="170022" cy="853322"/>
          </a:xfrm>
          <a:prstGeom prst="roundRect">
            <a:avLst>
              <a:gd name="adj" fmla="val 50000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Text 2"/>
          <p:cNvSpPr txBox="1"/>
          <p:nvPr/>
        </p:nvSpPr>
        <p:spPr>
          <a:xfrm>
            <a:off x="6790373" y="2833329"/>
            <a:ext cx="1922798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Dataset Quality</a:t>
            </a:r>
          </a:p>
        </p:txBody>
      </p:sp>
      <p:sp>
        <p:nvSpPr>
          <p:cNvPr id="200" name="Text 3"/>
          <p:cNvSpPr txBox="1"/>
          <p:nvPr/>
        </p:nvSpPr>
        <p:spPr>
          <a:xfrm>
            <a:off x="6790373" y="3323749"/>
            <a:ext cx="3348925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High-quality labeled data is crucial.</a:t>
            </a:r>
          </a:p>
        </p:txBody>
      </p:sp>
      <p:sp>
        <p:nvSpPr>
          <p:cNvPr id="201" name="Shape 4"/>
          <p:cNvSpPr/>
          <p:nvPr/>
        </p:nvSpPr>
        <p:spPr>
          <a:xfrm>
            <a:off x="6620350" y="3913465"/>
            <a:ext cx="170022" cy="853321"/>
          </a:xfrm>
          <a:prstGeom prst="roundRect">
            <a:avLst>
              <a:gd name="adj" fmla="val 50000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Text 5"/>
          <p:cNvSpPr txBox="1"/>
          <p:nvPr/>
        </p:nvSpPr>
        <p:spPr>
          <a:xfrm>
            <a:off x="7130533" y="3913465"/>
            <a:ext cx="1721025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Model Choice</a:t>
            </a:r>
          </a:p>
        </p:txBody>
      </p:sp>
      <p:sp>
        <p:nvSpPr>
          <p:cNvPr id="203" name="Text 6"/>
          <p:cNvSpPr txBox="1"/>
          <p:nvPr/>
        </p:nvSpPr>
        <p:spPr>
          <a:xfrm>
            <a:off x="7130533" y="4403883"/>
            <a:ext cx="3948238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CNNs excel at image classification tasks.</a:t>
            </a:r>
          </a:p>
        </p:txBody>
      </p:sp>
      <p:sp>
        <p:nvSpPr>
          <p:cNvPr id="204" name="Shape 7"/>
          <p:cNvSpPr/>
          <p:nvPr/>
        </p:nvSpPr>
        <p:spPr>
          <a:xfrm>
            <a:off x="6960631" y="4993599"/>
            <a:ext cx="170022" cy="853322"/>
          </a:xfrm>
          <a:prstGeom prst="roundRect">
            <a:avLst>
              <a:gd name="adj" fmla="val 50000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Text 8"/>
          <p:cNvSpPr txBox="1"/>
          <p:nvPr/>
        </p:nvSpPr>
        <p:spPr>
          <a:xfrm>
            <a:off x="7470815" y="4993599"/>
            <a:ext cx="2590057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Performance Metrics</a:t>
            </a:r>
          </a:p>
        </p:txBody>
      </p:sp>
      <p:sp>
        <p:nvSpPr>
          <p:cNvPr id="206" name="Text 9"/>
          <p:cNvSpPr txBox="1"/>
          <p:nvPr/>
        </p:nvSpPr>
        <p:spPr>
          <a:xfrm>
            <a:off x="7470815" y="5484019"/>
            <a:ext cx="4236772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Use confusion matrices for detailed insights.</a:t>
            </a:r>
          </a:p>
        </p:txBody>
      </p:sp>
      <p:sp>
        <p:nvSpPr>
          <p:cNvPr id="207" name="Shape 10"/>
          <p:cNvSpPr/>
          <p:nvPr/>
        </p:nvSpPr>
        <p:spPr>
          <a:xfrm>
            <a:off x="7300913" y="6073735"/>
            <a:ext cx="170022" cy="853322"/>
          </a:xfrm>
          <a:prstGeom prst="roundRect">
            <a:avLst>
              <a:gd name="adj" fmla="val 50000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Text 11"/>
          <p:cNvSpPr txBox="1"/>
          <p:nvPr/>
        </p:nvSpPr>
        <p:spPr>
          <a:xfrm>
            <a:off x="7811095" y="6073735"/>
            <a:ext cx="1544762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Future Work</a:t>
            </a:r>
          </a:p>
        </p:txBody>
      </p:sp>
      <p:sp>
        <p:nvSpPr>
          <p:cNvPr id="209" name="Text 12"/>
          <p:cNvSpPr txBox="1"/>
          <p:nvPr/>
        </p:nvSpPr>
        <p:spPr>
          <a:xfrm>
            <a:off x="7811095" y="6564154"/>
            <a:ext cx="5365714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Explore data augmentation and advanced architectures.</a:t>
            </a:r>
          </a:p>
        </p:txBody>
      </p:sp>
      <p:sp>
        <p:nvSpPr>
          <p:cNvPr id="210" name="Rectangle"/>
          <p:cNvSpPr/>
          <p:nvPr/>
        </p:nvSpPr>
        <p:spPr>
          <a:xfrm>
            <a:off x="12885930" y="7301014"/>
            <a:ext cx="1629174" cy="84824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