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handoutMasterIdLst>
    <p:handoutMasterId r:id="rId23"/>
  </p:handoutMasterIdLst>
  <p:sldIdLst>
    <p:sldId id="256" r:id="rId2"/>
    <p:sldId id="262" r:id="rId3"/>
    <p:sldId id="257" r:id="rId4"/>
    <p:sldId id="258" r:id="rId5"/>
    <p:sldId id="259" r:id="rId6"/>
    <p:sldId id="260" r:id="rId7"/>
    <p:sldId id="266" r:id="rId8"/>
    <p:sldId id="267" r:id="rId9"/>
    <p:sldId id="268" r:id="rId10"/>
    <p:sldId id="261" r:id="rId11"/>
    <p:sldId id="264" r:id="rId12"/>
    <p:sldId id="269" r:id="rId13"/>
    <p:sldId id="270" r:id="rId14"/>
    <p:sldId id="271" r:id="rId15"/>
    <p:sldId id="272" r:id="rId16"/>
    <p:sldId id="273" r:id="rId17"/>
    <p:sldId id="274" r:id="rId18"/>
    <p:sldId id="275" r:id="rId19"/>
    <p:sldId id="265" r:id="rId20"/>
    <p:sldId id="26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BBF3"/>
    <a:srgbClr val="19C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082" y="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EEBB48-57CE-425A-85FD-5FEBA9573E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2D18F17-B7F9-4B3A-956E-D27BE4FC99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72DA52-128B-4395-808A-E3D91CA99560}" type="datetimeFigureOut">
              <a:rPr lang="en-IN" smtClean="0"/>
              <a:t>30-10-2021</a:t>
            </a:fld>
            <a:endParaRPr lang="en-IN"/>
          </a:p>
        </p:txBody>
      </p:sp>
      <p:sp>
        <p:nvSpPr>
          <p:cNvPr id="4" name="Footer Placeholder 3">
            <a:extLst>
              <a:ext uri="{FF2B5EF4-FFF2-40B4-BE49-F238E27FC236}">
                <a16:creationId xmlns:a16="http://schemas.microsoft.com/office/drawing/2014/main" id="{386F0062-E240-4F45-94EA-155EA5CBC7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B89A986-90FF-4984-8845-111150E634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B4B5C9-4CD0-4FF3-AE36-ED8EE2BBE43C}" type="slidenum">
              <a:rPr lang="en-IN" smtClean="0"/>
              <a:t>‹#›</a:t>
            </a:fld>
            <a:endParaRPr lang="en-IN"/>
          </a:p>
        </p:txBody>
      </p:sp>
    </p:spTree>
    <p:extLst>
      <p:ext uri="{BB962C8B-B14F-4D97-AF65-F5344CB8AC3E}">
        <p14:creationId xmlns:p14="http://schemas.microsoft.com/office/powerpoint/2010/main" val="3561093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AD29-35CD-44DF-BDD8-3166255BE111}" type="datetimeFigureOut">
              <a:rPr lang="en-US" smtClean="0"/>
              <a:t>10/29/2021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83E1C-91FD-4D72-9238-1E544093178B}"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83E1C-91FD-4D72-9238-1E544093178B}"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2FC0B666-2D95-47C4-91F6-3399A9E791A7}" type="slidenum">
              <a:rPr lang="en-US" smtClean="0"/>
              <a:t>‹#›</a:t>
            </a:fld>
            <a:endParaRPr lang="en-US" dirty="0"/>
          </a:p>
        </p:txBody>
      </p:sp>
    </p:spTree>
    <p:extLst>
      <p:ext uri="{BB962C8B-B14F-4D97-AF65-F5344CB8AC3E}">
        <p14:creationId xmlns:p14="http://schemas.microsoft.com/office/powerpoint/2010/main" val="160647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70257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120871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159151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94AB882-DD02-4401-9975-30EA56FFDAD9}" type="datetimeFigureOut">
              <a:rPr lang="en-US" smtClean="0"/>
              <a:t>10/29/2021</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2FC0B666-2D95-47C4-91F6-3399A9E791A7}" type="slidenum">
              <a:rPr lang="en-US" smtClean="0"/>
              <a:t>‹#›</a:t>
            </a:fld>
            <a:endParaRPr lang="en-US" dirty="0"/>
          </a:p>
        </p:txBody>
      </p:sp>
    </p:spTree>
    <p:extLst>
      <p:ext uri="{BB962C8B-B14F-4D97-AF65-F5344CB8AC3E}">
        <p14:creationId xmlns:p14="http://schemas.microsoft.com/office/powerpoint/2010/main" val="328196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54973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94031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94AB882-DD02-4401-9975-30EA56FFDAD9}" type="datetimeFigureOut">
              <a:rPr lang="en-US" smtClean="0"/>
              <a:t>10/29/2021</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419004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296171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114521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94AB882-DD02-4401-9975-30EA56FFDAD9}" type="datetimeFigureOut">
              <a:rPr lang="en-US" smtClean="0"/>
              <a:t>10/29/2021</a:t>
            </a:fld>
            <a:endParaRPr lang="en-US" dirty="0"/>
          </a:p>
        </p:txBody>
      </p:sp>
      <p:sp>
        <p:nvSpPr>
          <p:cNvPr id="10" name="Slide Number Placeholder 9"/>
          <p:cNvSpPr>
            <a:spLocks noGrp="1"/>
          </p:cNvSpPr>
          <p:nvPr>
            <p:ph type="sldNum" sz="quarter" idx="12"/>
          </p:nvPr>
        </p:nvSpPr>
        <p:spPr/>
        <p:txBody>
          <a:bodyPr/>
          <a:lstStyle/>
          <a:p>
            <a:fld id="{2FC0B666-2D95-47C4-91F6-3399A9E791A7}" type="slidenum">
              <a:rPr lang="en-US" smtClean="0"/>
              <a:t>‹#›</a:t>
            </a:fld>
            <a:endParaRPr lang="en-US" dirty="0"/>
          </a:p>
        </p:txBody>
      </p:sp>
    </p:spTree>
    <p:extLst>
      <p:ext uri="{BB962C8B-B14F-4D97-AF65-F5344CB8AC3E}">
        <p14:creationId xmlns:p14="http://schemas.microsoft.com/office/powerpoint/2010/main" val="66803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94AB882-DD02-4401-9975-30EA56FFDAD9}" type="datetimeFigureOut">
              <a:rPr lang="en-US" smtClean="0"/>
              <a:t>10/29/2021</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2FC0B666-2D95-47C4-91F6-3399A9E791A7}" type="slidenum">
              <a:rPr lang="en-US" smtClean="0"/>
              <a:t>‹#›</a:t>
            </a:fld>
            <a:endParaRPr lang="en-US" dirty="0"/>
          </a:p>
        </p:txBody>
      </p:sp>
    </p:spTree>
    <p:extLst>
      <p:ext uri="{BB962C8B-B14F-4D97-AF65-F5344CB8AC3E}">
        <p14:creationId xmlns:p14="http://schemas.microsoft.com/office/powerpoint/2010/main" val="165665127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edia.geeksforgeeks.org/wp-content/cdn-uploads/20191016135223/What-is-Algorithm_.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asicsbehind.com/linked-list/"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tack_(abstract_data_type)" TargetMode="External"/><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hyperlink" Target="https://en.wikibooks.org/wiki/Data_Structures/Stacks_and_Queues"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69807"/>
            <a:ext cx="6172200" cy="1894362"/>
          </a:xfrm>
        </p:spPr>
        <p:txBody>
          <a:bodyPr/>
          <a:lstStyle/>
          <a:p>
            <a:r>
              <a:rPr lang="en-US" u="sng" dirty="0"/>
              <a:t>DATA STRUCTURES AND ALGORITHMS</a:t>
            </a:r>
          </a:p>
        </p:txBody>
      </p:sp>
      <p:sp>
        <p:nvSpPr>
          <p:cNvPr id="3" name="Subtitle 2"/>
          <p:cNvSpPr>
            <a:spLocks noGrp="1"/>
          </p:cNvSpPr>
          <p:nvPr>
            <p:ph type="subTitle" idx="1"/>
          </p:nvPr>
        </p:nvSpPr>
        <p:spPr>
          <a:xfrm>
            <a:off x="685800" y="4495800"/>
            <a:ext cx="6172200" cy="2031522"/>
          </a:xfrm>
        </p:spPr>
        <p:txBody>
          <a:bodyPr/>
          <a:lstStyle/>
          <a:p>
            <a:r>
              <a:rPr lang="en-US" dirty="0"/>
              <a:t>Name: Ishika Aggarwal</a:t>
            </a:r>
          </a:p>
          <a:p>
            <a:r>
              <a:rPr lang="en-US" dirty="0"/>
              <a:t>Registration No.:11904047</a:t>
            </a:r>
          </a:p>
          <a:p>
            <a:r>
              <a:rPr lang="en-US" dirty="0"/>
              <a:t>Course Code: CSE443</a:t>
            </a:r>
          </a:p>
          <a:p>
            <a:r>
              <a:rPr lang="en-US" dirty="0"/>
              <a:t>Course Name: Seminar On Summer Training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 linear data structures</a:t>
            </a:r>
          </a:p>
        </p:txBody>
      </p:sp>
      <p:sp>
        <p:nvSpPr>
          <p:cNvPr id="3" name="Content Placeholder 2"/>
          <p:cNvSpPr>
            <a:spLocks noGrp="1"/>
          </p:cNvSpPr>
          <p:nvPr>
            <p:ph idx="1"/>
          </p:nvPr>
        </p:nvSpPr>
        <p:spPr/>
        <p:txBody>
          <a:bodyPr/>
          <a:lstStyle/>
          <a:p>
            <a:r>
              <a:rPr lang="en-US" b="1" dirty="0"/>
              <a:t>Graph- </a:t>
            </a:r>
            <a:r>
              <a:rPr lang="en-US" dirty="0"/>
              <a:t>A graph is collection of two sets V and E where V is a finite non-empty set of vertices and E is a finite non-empty set of edges.</a:t>
            </a:r>
          </a:p>
          <a:p>
            <a:endParaRPr lang="en-US" dirty="0"/>
          </a:p>
          <a:p>
            <a:pPr fontAlgn="base"/>
            <a:r>
              <a:rPr lang="en-US" b="1" dirty="0"/>
              <a:t>Trees- </a:t>
            </a:r>
            <a:r>
              <a:rPr lang="en-US" dirty="0"/>
              <a:t>A tree is a finite set of one or more nodes such that there is a specially designated node called root.</a:t>
            </a:r>
          </a:p>
          <a:p>
            <a:endParaRPr lang="en-US" b="1" dirty="0"/>
          </a:p>
        </p:txBody>
      </p:sp>
      <p:pic>
        <p:nvPicPr>
          <p:cNvPr id="2050" name="Picture 2">
            <a:extLst>
              <a:ext uri="{FF2B5EF4-FFF2-40B4-BE49-F238E27FC236}">
                <a16:creationId xmlns:a16="http://schemas.microsoft.com/office/drawing/2014/main" id="{3F5FE62D-B1BB-4FC4-8472-82D0D305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365791"/>
            <a:ext cx="467677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ee in data structure">
            <a:extLst>
              <a:ext uri="{FF2B5EF4-FFF2-40B4-BE49-F238E27FC236}">
                <a16:creationId xmlns:a16="http://schemas.microsoft.com/office/drawing/2014/main" id="{3216B1B1-D7E9-4C80-B8D6-FA134CE6314E}"/>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5562600" y="3657600"/>
            <a:ext cx="2438400" cy="2994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8D27-2D8A-4CD6-B4AC-3A8ACE6C99FF}"/>
              </a:ext>
            </a:extLst>
          </p:cNvPr>
          <p:cNvSpPr>
            <a:spLocks noGrp="1"/>
          </p:cNvSpPr>
          <p:nvPr>
            <p:ph type="title"/>
          </p:nvPr>
        </p:nvSpPr>
        <p:spPr>
          <a:xfrm>
            <a:off x="685800" y="560832"/>
            <a:ext cx="3429000" cy="810768"/>
          </a:xfrm>
        </p:spPr>
        <p:txBody>
          <a:bodyPr anchor="t">
            <a:normAutofit fontScale="90000"/>
          </a:bodyPr>
          <a:lstStyle/>
          <a:p>
            <a:r>
              <a:rPr lang="en-IN" dirty="0"/>
              <a:t>Project Overview</a:t>
            </a:r>
            <a:br>
              <a:rPr lang="en-IN" dirty="0"/>
            </a:br>
            <a:endParaRPr lang="en-IN" dirty="0"/>
          </a:p>
        </p:txBody>
      </p:sp>
      <p:sp>
        <p:nvSpPr>
          <p:cNvPr id="3" name="Content Placeholder 2">
            <a:extLst>
              <a:ext uri="{FF2B5EF4-FFF2-40B4-BE49-F238E27FC236}">
                <a16:creationId xmlns:a16="http://schemas.microsoft.com/office/drawing/2014/main" id="{4E1ABFA6-3C25-4002-9210-6FA6CCEA9223}"/>
              </a:ext>
            </a:extLst>
          </p:cNvPr>
          <p:cNvSpPr>
            <a:spLocks noGrp="1"/>
          </p:cNvSpPr>
          <p:nvPr>
            <p:ph idx="1"/>
          </p:nvPr>
        </p:nvSpPr>
        <p:spPr>
          <a:xfrm>
            <a:off x="685800" y="2121408"/>
            <a:ext cx="7772400" cy="1688592"/>
          </a:xfrm>
        </p:spPr>
        <p:txBody>
          <a:bodyPr>
            <a:normAutofit/>
          </a:bodyPr>
          <a:lstStyle/>
          <a:p>
            <a:r>
              <a:rPr lang="en-IN" u="sng" dirty="0"/>
              <a:t>Objective</a:t>
            </a:r>
            <a:r>
              <a:rPr lang="en-IN" dirty="0"/>
              <a:t>: </a:t>
            </a:r>
            <a:r>
              <a:rPr lang="en-US" dirty="0">
                <a:effectLst/>
                <a:ea typeface="Times New Roman" panose="02020603050405020304" pitchFamily="18" charset="0"/>
              </a:rPr>
              <a:t>The central concept of the application is to allow the owner of the departmental stores to manage the database of both the customers as well as products as well as allow customers to shop directly. </a:t>
            </a:r>
            <a:endParaRPr lang="en-IN" sz="1800" dirty="0">
              <a:effectLst/>
              <a:ea typeface="Times New Roman" panose="02020603050405020304" pitchFamily="18" charset="0"/>
            </a:endParaRPr>
          </a:p>
          <a:p>
            <a:r>
              <a:rPr lang="en-IN" u="sng" dirty="0">
                <a:effectLst/>
                <a:ea typeface="Times New Roman" panose="02020603050405020304" pitchFamily="18" charset="0"/>
              </a:rPr>
              <a:t>Data Structures Used: </a:t>
            </a:r>
            <a:r>
              <a:rPr lang="en-IN" dirty="0">
                <a:ea typeface="Times New Roman" panose="02020603050405020304" pitchFamily="18" charset="0"/>
              </a:rPr>
              <a:t>Arrays, linked list, stack and queue. </a:t>
            </a:r>
          </a:p>
          <a:p>
            <a:pPr marL="0" indent="0">
              <a:buNone/>
            </a:pPr>
            <a:endParaRPr lang="en-US" u="sng" dirty="0">
              <a:effectLst/>
              <a:ea typeface="Times New Roman" panose="02020603050405020304" pitchFamily="18" charset="0"/>
            </a:endParaRPr>
          </a:p>
        </p:txBody>
      </p:sp>
      <p:sp>
        <p:nvSpPr>
          <p:cNvPr id="4" name="TextBox 3">
            <a:extLst>
              <a:ext uri="{FF2B5EF4-FFF2-40B4-BE49-F238E27FC236}">
                <a16:creationId xmlns:a16="http://schemas.microsoft.com/office/drawing/2014/main" id="{25A67FB5-440E-498F-A32A-F4A586E24E8E}"/>
              </a:ext>
            </a:extLst>
          </p:cNvPr>
          <p:cNvSpPr txBox="1"/>
          <p:nvPr/>
        </p:nvSpPr>
        <p:spPr>
          <a:xfrm>
            <a:off x="838200" y="1143000"/>
            <a:ext cx="5638800" cy="477054"/>
          </a:xfrm>
          <a:prstGeom prst="rect">
            <a:avLst/>
          </a:prstGeom>
          <a:noFill/>
        </p:spPr>
        <p:txBody>
          <a:bodyPr wrap="square" rtlCol="0">
            <a:spAutoFit/>
          </a:bodyPr>
          <a:lstStyle/>
          <a:p>
            <a:r>
              <a:rPr lang="en-IN" sz="2500" dirty="0"/>
              <a:t>Shopping Management System</a:t>
            </a:r>
          </a:p>
        </p:txBody>
      </p:sp>
      <p:sp>
        <p:nvSpPr>
          <p:cNvPr id="5" name="Oval 4">
            <a:extLst>
              <a:ext uri="{FF2B5EF4-FFF2-40B4-BE49-F238E27FC236}">
                <a16:creationId xmlns:a16="http://schemas.microsoft.com/office/drawing/2014/main" id="{2B066F3D-3C45-47FE-9FE8-BD31E9C504DB}"/>
              </a:ext>
            </a:extLst>
          </p:cNvPr>
          <p:cNvSpPr/>
          <p:nvPr/>
        </p:nvSpPr>
        <p:spPr>
          <a:xfrm>
            <a:off x="457200" y="4038600"/>
            <a:ext cx="24384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Module 1:</a:t>
            </a:r>
          </a:p>
          <a:p>
            <a:pPr algn="ctr"/>
            <a:r>
              <a:rPr lang="en-IN" dirty="0"/>
              <a:t>Administrator </a:t>
            </a:r>
          </a:p>
          <a:p>
            <a:pPr algn="ctr"/>
            <a:r>
              <a:rPr lang="en-IN" dirty="0"/>
              <a:t>Portal</a:t>
            </a:r>
          </a:p>
        </p:txBody>
      </p:sp>
      <p:sp>
        <p:nvSpPr>
          <p:cNvPr id="7" name="Oval 6">
            <a:extLst>
              <a:ext uri="{FF2B5EF4-FFF2-40B4-BE49-F238E27FC236}">
                <a16:creationId xmlns:a16="http://schemas.microsoft.com/office/drawing/2014/main" id="{64AC3B64-B26C-4B4E-B976-E4B7758AFBFC}"/>
              </a:ext>
            </a:extLst>
          </p:cNvPr>
          <p:cNvSpPr/>
          <p:nvPr/>
        </p:nvSpPr>
        <p:spPr>
          <a:xfrm>
            <a:off x="3593123" y="4038600"/>
            <a:ext cx="24384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Module 2:</a:t>
            </a:r>
          </a:p>
          <a:p>
            <a:pPr algn="ctr"/>
            <a:r>
              <a:rPr lang="en-IN" dirty="0"/>
              <a:t>Customer Portal</a:t>
            </a:r>
          </a:p>
        </p:txBody>
      </p:sp>
      <p:sp>
        <p:nvSpPr>
          <p:cNvPr id="8" name="Arrow: Left-Right 7">
            <a:extLst>
              <a:ext uri="{FF2B5EF4-FFF2-40B4-BE49-F238E27FC236}">
                <a16:creationId xmlns:a16="http://schemas.microsoft.com/office/drawing/2014/main" id="{EA65AC00-F047-4D6E-866D-37FD188F5F49}"/>
              </a:ext>
            </a:extLst>
          </p:cNvPr>
          <p:cNvSpPr/>
          <p:nvPr/>
        </p:nvSpPr>
        <p:spPr>
          <a:xfrm>
            <a:off x="2895600" y="4838700"/>
            <a:ext cx="685800" cy="381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ACAC4B53-E0D8-49F3-9A76-A2B377F41B7D}"/>
              </a:ext>
            </a:extLst>
          </p:cNvPr>
          <p:cNvSpPr/>
          <p:nvPr/>
        </p:nvSpPr>
        <p:spPr>
          <a:xfrm>
            <a:off x="6629400" y="4038600"/>
            <a:ext cx="24384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Module 3:</a:t>
            </a:r>
          </a:p>
          <a:p>
            <a:pPr algn="ctr"/>
            <a:r>
              <a:rPr lang="en-IN" dirty="0"/>
              <a:t>Exit</a:t>
            </a:r>
          </a:p>
        </p:txBody>
      </p:sp>
      <p:sp>
        <p:nvSpPr>
          <p:cNvPr id="10" name="Arrow: Left-Right 9">
            <a:extLst>
              <a:ext uri="{FF2B5EF4-FFF2-40B4-BE49-F238E27FC236}">
                <a16:creationId xmlns:a16="http://schemas.microsoft.com/office/drawing/2014/main" id="{F77ACB71-B8A6-417D-A4B2-6B8CE7C35247}"/>
              </a:ext>
            </a:extLst>
          </p:cNvPr>
          <p:cNvSpPr/>
          <p:nvPr/>
        </p:nvSpPr>
        <p:spPr>
          <a:xfrm>
            <a:off x="6046177" y="4821115"/>
            <a:ext cx="583223" cy="381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545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118B81-B5CA-4428-B0ED-8081942C7CB0}"/>
              </a:ext>
            </a:extLst>
          </p:cNvPr>
          <p:cNvPicPr>
            <a:picLocks noChangeAspect="1"/>
          </p:cNvPicPr>
          <p:nvPr/>
        </p:nvPicPr>
        <p:blipFill rotWithShape="1">
          <a:blip r:embed="rId2">
            <a:extLst>
              <a:ext uri="{28A0092B-C50C-407E-A947-70E740481C1C}">
                <a14:useLocalDpi xmlns:a14="http://schemas.microsoft.com/office/drawing/2010/main" val="0"/>
              </a:ext>
            </a:extLst>
          </a:blip>
          <a:srcRect r="31401" b="41972"/>
          <a:stretch/>
        </p:blipFill>
        <p:spPr bwMode="auto">
          <a:xfrm>
            <a:off x="0" y="838200"/>
            <a:ext cx="4777154" cy="34290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525F139-8C58-47D5-ABCC-0A754CA86CCB}"/>
              </a:ext>
            </a:extLst>
          </p:cNvPr>
          <p:cNvPicPr>
            <a:picLocks noChangeAspect="1"/>
          </p:cNvPicPr>
          <p:nvPr/>
        </p:nvPicPr>
        <p:blipFill rotWithShape="1">
          <a:blip r:embed="rId3">
            <a:extLst>
              <a:ext uri="{28A0092B-C50C-407E-A947-70E740481C1C}">
                <a14:useLocalDpi xmlns:a14="http://schemas.microsoft.com/office/drawing/2010/main" val="0"/>
              </a:ext>
            </a:extLst>
          </a:blip>
          <a:srcRect r="40841" b="61543"/>
          <a:stretch/>
        </p:blipFill>
        <p:spPr bwMode="auto">
          <a:xfrm>
            <a:off x="4419600" y="3912577"/>
            <a:ext cx="4724400" cy="2945423"/>
          </a:xfrm>
          <a:prstGeom prst="rect">
            <a:avLst/>
          </a:prstGeom>
          <a:noFill/>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F3D763B3-F7A0-413B-B425-79D260B909F8}"/>
              </a:ext>
            </a:extLst>
          </p:cNvPr>
          <p:cNvSpPr txBox="1">
            <a:spLocks/>
          </p:cNvSpPr>
          <p:nvPr/>
        </p:nvSpPr>
        <p:spPr>
          <a:xfrm>
            <a:off x="2514600" y="228599"/>
            <a:ext cx="3977054" cy="1093177"/>
          </a:xfrm>
          <a:prstGeom prst="rect">
            <a:avLst/>
          </a:prstGeom>
        </p:spPr>
        <p:txBody>
          <a:bodyPr anchor="t">
            <a:normAutofit fontScale="90000" lnSpcReduction="10000"/>
          </a:bodyPr>
          <a:lstStyle>
            <a:lvl1pPr algn="l" defTabSz="914400" rtl="0" eaLnBrk="1" latinLnBrk="0" hangingPunct="1">
              <a:lnSpc>
                <a:spcPct val="90000"/>
              </a:lnSpc>
              <a:spcBef>
                <a:spcPct val="0"/>
              </a:spcBef>
              <a:buNone/>
              <a:defRPr sz="4200" b="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EXECUTION</a:t>
            </a:r>
            <a:br>
              <a:rPr lang="en-IN" dirty="0"/>
            </a:br>
            <a:endParaRPr lang="en-IN" dirty="0"/>
          </a:p>
        </p:txBody>
      </p:sp>
      <p:sp>
        <p:nvSpPr>
          <p:cNvPr id="6" name="TextBox 5">
            <a:extLst>
              <a:ext uri="{FF2B5EF4-FFF2-40B4-BE49-F238E27FC236}">
                <a16:creationId xmlns:a16="http://schemas.microsoft.com/office/drawing/2014/main" id="{2EF630D4-D333-4CF0-80EC-C4A46CE3BEEA}"/>
              </a:ext>
            </a:extLst>
          </p:cNvPr>
          <p:cNvSpPr txBox="1"/>
          <p:nvPr/>
        </p:nvSpPr>
        <p:spPr>
          <a:xfrm>
            <a:off x="4783016" y="1447800"/>
            <a:ext cx="2667000" cy="338554"/>
          </a:xfrm>
          <a:prstGeom prst="rect">
            <a:avLst/>
          </a:prstGeom>
          <a:noFill/>
        </p:spPr>
        <p:txBody>
          <a:bodyPr wrap="square" rtlCol="0">
            <a:spAutoFit/>
          </a:bodyPr>
          <a:lstStyle/>
          <a:p>
            <a:r>
              <a:rPr lang="en-IN" sz="1600" dirty="0"/>
              <a:t>1. WELCOME PAGE</a:t>
            </a:r>
          </a:p>
        </p:txBody>
      </p:sp>
      <p:sp>
        <p:nvSpPr>
          <p:cNvPr id="7" name="TextBox 6">
            <a:extLst>
              <a:ext uri="{FF2B5EF4-FFF2-40B4-BE49-F238E27FC236}">
                <a16:creationId xmlns:a16="http://schemas.microsoft.com/office/drawing/2014/main" id="{A1A8C9A8-D98B-4BA7-95C1-4B4AA2D55A81}"/>
              </a:ext>
            </a:extLst>
          </p:cNvPr>
          <p:cNvSpPr txBox="1"/>
          <p:nvPr/>
        </p:nvSpPr>
        <p:spPr>
          <a:xfrm>
            <a:off x="2819400" y="5216011"/>
            <a:ext cx="2667000" cy="338554"/>
          </a:xfrm>
          <a:prstGeom prst="rect">
            <a:avLst/>
          </a:prstGeom>
          <a:noFill/>
        </p:spPr>
        <p:txBody>
          <a:bodyPr wrap="square" rtlCol="0">
            <a:spAutoFit/>
          </a:bodyPr>
          <a:lstStyle/>
          <a:p>
            <a:r>
              <a:rPr lang="en-IN" sz="1600" dirty="0"/>
              <a:t>2. MAIN MENU</a:t>
            </a:r>
          </a:p>
        </p:txBody>
      </p:sp>
    </p:spTree>
    <p:extLst>
      <p:ext uri="{BB962C8B-B14F-4D97-AF65-F5344CB8AC3E}">
        <p14:creationId xmlns:p14="http://schemas.microsoft.com/office/powerpoint/2010/main" val="160324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01E869-ADD2-464A-A1F8-DD8EB9332008}"/>
              </a:ext>
            </a:extLst>
          </p:cNvPr>
          <p:cNvPicPr>
            <a:picLocks noChangeAspect="1"/>
          </p:cNvPicPr>
          <p:nvPr/>
        </p:nvPicPr>
        <p:blipFill rotWithShape="1">
          <a:blip r:embed="rId2">
            <a:extLst>
              <a:ext uri="{28A0092B-C50C-407E-A947-70E740481C1C}">
                <a14:useLocalDpi xmlns:a14="http://schemas.microsoft.com/office/drawing/2010/main" val="0"/>
              </a:ext>
            </a:extLst>
          </a:blip>
          <a:srcRect r="37894" b="45091"/>
          <a:stretch/>
        </p:blipFill>
        <p:spPr bwMode="auto">
          <a:xfrm>
            <a:off x="152400" y="990600"/>
            <a:ext cx="5242560" cy="24384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FDA3B02-B67B-4CBB-B159-0047F3A922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00865" y="4191000"/>
            <a:ext cx="5722620" cy="1981200"/>
          </a:xfrm>
          <a:prstGeom prst="rect">
            <a:avLst/>
          </a:prstGeom>
          <a:noFill/>
          <a:ln>
            <a:noFill/>
          </a:ln>
        </p:spPr>
      </p:pic>
      <p:sp>
        <p:nvSpPr>
          <p:cNvPr id="5" name="TextBox 4">
            <a:extLst>
              <a:ext uri="{FF2B5EF4-FFF2-40B4-BE49-F238E27FC236}">
                <a16:creationId xmlns:a16="http://schemas.microsoft.com/office/drawing/2014/main" id="{8B731452-E681-4410-94D3-CBBB807E9C56}"/>
              </a:ext>
            </a:extLst>
          </p:cNvPr>
          <p:cNvSpPr txBox="1"/>
          <p:nvPr/>
        </p:nvSpPr>
        <p:spPr>
          <a:xfrm>
            <a:off x="5562600" y="1371600"/>
            <a:ext cx="2895600" cy="338554"/>
          </a:xfrm>
          <a:prstGeom prst="rect">
            <a:avLst/>
          </a:prstGeom>
          <a:noFill/>
        </p:spPr>
        <p:txBody>
          <a:bodyPr wrap="square" rtlCol="0">
            <a:spAutoFit/>
          </a:bodyPr>
          <a:lstStyle/>
          <a:p>
            <a:r>
              <a:rPr lang="en-IN" sz="1600" dirty="0"/>
              <a:t>3. ADMINISTRATOR PORTAL</a:t>
            </a:r>
          </a:p>
        </p:txBody>
      </p:sp>
      <p:sp>
        <p:nvSpPr>
          <p:cNvPr id="6" name="TextBox 5">
            <a:extLst>
              <a:ext uri="{FF2B5EF4-FFF2-40B4-BE49-F238E27FC236}">
                <a16:creationId xmlns:a16="http://schemas.microsoft.com/office/drawing/2014/main" id="{BD9F46BB-50BB-4454-B6F3-9DBCBB245064}"/>
              </a:ext>
            </a:extLst>
          </p:cNvPr>
          <p:cNvSpPr txBox="1"/>
          <p:nvPr/>
        </p:nvSpPr>
        <p:spPr>
          <a:xfrm>
            <a:off x="733865" y="4724400"/>
            <a:ext cx="2667000" cy="584775"/>
          </a:xfrm>
          <a:prstGeom prst="rect">
            <a:avLst/>
          </a:prstGeom>
          <a:noFill/>
        </p:spPr>
        <p:txBody>
          <a:bodyPr wrap="square" rtlCol="0">
            <a:spAutoFit/>
          </a:bodyPr>
          <a:lstStyle/>
          <a:p>
            <a:r>
              <a:rPr lang="en-IN" sz="1600" dirty="0"/>
              <a:t>3.1. Insertion &amp; Display Of The Products</a:t>
            </a:r>
          </a:p>
        </p:txBody>
      </p:sp>
    </p:spTree>
    <p:extLst>
      <p:ext uri="{BB962C8B-B14F-4D97-AF65-F5344CB8AC3E}">
        <p14:creationId xmlns:p14="http://schemas.microsoft.com/office/powerpoint/2010/main" val="146561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AEA8F-B20D-4FA2-B607-8A601370B356}"/>
              </a:ext>
            </a:extLst>
          </p:cNvPr>
          <p:cNvPicPr>
            <a:picLocks noChangeAspect="1"/>
          </p:cNvPicPr>
          <p:nvPr/>
        </p:nvPicPr>
        <p:blipFill rotWithShape="1">
          <a:blip r:embed="rId2">
            <a:extLst>
              <a:ext uri="{28A0092B-C50C-407E-A947-70E740481C1C}">
                <a14:useLocalDpi xmlns:a14="http://schemas.microsoft.com/office/drawing/2010/main" val="0"/>
              </a:ext>
            </a:extLst>
          </a:blip>
          <a:srcRect r="21959"/>
          <a:stretch/>
        </p:blipFill>
        <p:spPr bwMode="auto">
          <a:xfrm>
            <a:off x="87923" y="762000"/>
            <a:ext cx="6781800" cy="4124536"/>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490344EC-6DFD-4107-A296-8436FD3D874D}"/>
              </a:ext>
            </a:extLst>
          </p:cNvPr>
          <p:cNvPicPr>
            <a:picLocks noChangeAspect="1"/>
          </p:cNvPicPr>
          <p:nvPr/>
        </p:nvPicPr>
        <p:blipFill rotWithShape="1">
          <a:blip r:embed="rId3">
            <a:extLst>
              <a:ext uri="{28A0092B-C50C-407E-A947-70E740481C1C}">
                <a14:useLocalDpi xmlns:a14="http://schemas.microsoft.com/office/drawing/2010/main" val="0"/>
              </a:ext>
            </a:extLst>
          </a:blip>
          <a:srcRect r="11806"/>
          <a:stretch/>
        </p:blipFill>
        <p:spPr bwMode="auto">
          <a:xfrm>
            <a:off x="2895600" y="4765430"/>
            <a:ext cx="6134100" cy="2057400"/>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CFBDB7F4-2ED8-4D7D-AD13-C22F1F815A4C}"/>
              </a:ext>
            </a:extLst>
          </p:cNvPr>
          <p:cNvSpPr txBox="1"/>
          <p:nvPr/>
        </p:nvSpPr>
        <p:spPr>
          <a:xfrm>
            <a:off x="2895600" y="228600"/>
            <a:ext cx="4343400" cy="338554"/>
          </a:xfrm>
          <a:prstGeom prst="rect">
            <a:avLst/>
          </a:prstGeom>
          <a:noFill/>
        </p:spPr>
        <p:txBody>
          <a:bodyPr wrap="square" rtlCol="0">
            <a:spAutoFit/>
          </a:bodyPr>
          <a:lstStyle/>
          <a:p>
            <a:r>
              <a:rPr lang="en-IN" sz="1600" dirty="0"/>
              <a:t>3.2. Modification Of The Existing Product</a:t>
            </a:r>
          </a:p>
        </p:txBody>
      </p:sp>
    </p:spTree>
    <p:extLst>
      <p:ext uri="{BB962C8B-B14F-4D97-AF65-F5344CB8AC3E}">
        <p14:creationId xmlns:p14="http://schemas.microsoft.com/office/powerpoint/2010/main" val="113756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9B19BF-5CE9-4706-9982-0A0FA6132259}"/>
              </a:ext>
            </a:extLst>
          </p:cNvPr>
          <p:cNvPicPr>
            <a:picLocks noChangeAspect="1"/>
          </p:cNvPicPr>
          <p:nvPr/>
        </p:nvPicPr>
        <p:blipFill rotWithShape="1">
          <a:blip r:embed="rId2">
            <a:extLst>
              <a:ext uri="{28A0092B-C50C-407E-A947-70E740481C1C}">
                <a14:useLocalDpi xmlns:a14="http://schemas.microsoft.com/office/drawing/2010/main" val="0"/>
              </a:ext>
            </a:extLst>
          </a:blip>
          <a:srcRect r="10015"/>
          <a:stretch/>
        </p:blipFill>
        <p:spPr bwMode="auto">
          <a:xfrm>
            <a:off x="228600" y="990600"/>
            <a:ext cx="5638800" cy="269748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86D34BF-B082-48C0-A51E-20E24740D480}"/>
              </a:ext>
            </a:extLst>
          </p:cNvPr>
          <p:cNvPicPr>
            <a:picLocks noChangeAspect="1"/>
          </p:cNvPicPr>
          <p:nvPr/>
        </p:nvPicPr>
        <p:blipFill rotWithShape="1">
          <a:blip r:embed="rId3">
            <a:extLst>
              <a:ext uri="{28A0092B-C50C-407E-A947-70E740481C1C}">
                <a14:useLocalDpi xmlns:a14="http://schemas.microsoft.com/office/drawing/2010/main" val="0"/>
              </a:ext>
            </a:extLst>
          </a:blip>
          <a:srcRect r="17021" b="62000"/>
          <a:stretch/>
        </p:blipFill>
        <p:spPr bwMode="auto">
          <a:xfrm>
            <a:off x="4191000" y="3810000"/>
            <a:ext cx="4754880" cy="2057400"/>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EAD9DA31-223B-40C8-8EFF-30937C81E045}"/>
              </a:ext>
            </a:extLst>
          </p:cNvPr>
          <p:cNvSpPr txBox="1"/>
          <p:nvPr/>
        </p:nvSpPr>
        <p:spPr>
          <a:xfrm>
            <a:off x="3505200" y="392501"/>
            <a:ext cx="3048000" cy="338554"/>
          </a:xfrm>
          <a:prstGeom prst="rect">
            <a:avLst/>
          </a:prstGeom>
          <a:noFill/>
        </p:spPr>
        <p:txBody>
          <a:bodyPr wrap="square" rtlCol="0">
            <a:spAutoFit/>
          </a:bodyPr>
          <a:lstStyle/>
          <a:p>
            <a:r>
              <a:rPr lang="en-IN" sz="1600" dirty="0"/>
              <a:t>3.3. Deletion Of The Product</a:t>
            </a:r>
          </a:p>
        </p:txBody>
      </p:sp>
    </p:spTree>
    <p:extLst>
      <p:ext uri="{BB962C8B-B14F-4D97-AF65-F5344CB8AC3E}">
        <p14:creationId xmlns:p14="http://schemas.microsoft.com/office/powerpoint/2010/main" val="182351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9000DA-B975-4784-9326-9484230C6512}"/>
              </a:ext>
            </a:extLst>
          </p:cNvPr>
          <p:cNvPicPr>
            <a:picLocks noChangeAspect="1"/>
          </p:cNvPicPr>
          <p:nvPr/>
        </p:nvPicPr>
        <p:blipFill rotWithShape="1">
          <a:blip r:embed="rId2">
            <a:extLst>
              <a:ext uri="{28A0092B-C50C-407E-A947-70E740481C1C}">
                <a14:useLocalDpi xmlns:a14="http://schemas.microsoft.com/office/drawing/2010/main" val="0"/>
              </a:ext>
            </a:extLst>
          </a:blip>
          <a:srcRect b="84247"/>
          <a:stretch/>
        </p:blipFill>
        <p:spPr bwMode="auto">
          <a:xfrm>
            <a:off x="380999" y="1524000"/>
            <a:ext cx="6393925" cy="13716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87858C00-19D6-48ED-8A74-FB8EEB11AC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971800"/>
            <a:ext cx="6111240" cy="1828800"/>
          </a:xfrm>
          <a:prstGeom prst="rect">
            <a:avLst/>
          </a:prstGeom>
          <a:noFill/>
          <a:ln>
            <a:noFill/>
          </a:ln>
        </p:spPr>
      </p:pic>
      <p:sp>
        <p:nvSpPr>
          <p:cNvPr id="4" name="TextBox 3">
            <a:extLst>
              <a:ext uri="{FF2B5EF4-FFF2-40B4-BE49-F238E27FC236}">
                <a16:creationId xmlns:a16="http://schemas.microsoft.com/office/drawing/2014/main" id="{EE5745AE-B5EB-4F16-A29E-59FE14016405}"/>
              </a:ext>
            </a:extLst>
          </p:cNvPr>
          <p:cNvSpPr txBox="1"/>
          <p:nvPr/>
        </p:nvSpPr>
        <p:spPr>
          <a:xfrm>
            <a:off x="2590800" y="762000"/>
            <a:ext cx="4419600" cy="338554"/>
          </a:xfrm>
          <a:prstGeom prst="rect">
            <a:avLst/>
          </a:prstGeom>
          <a:noFill/>
        </p:spPr>
        <p:txBody>
          <a:bodyPr wrap="square" rtlCol="0">
            <a:spAutoFit/>
          </a:bodyPr>
          <a:lstStyle/>
          <a:p>
            <a:pPr algn="ctr"/>
            <a:r>
              <a:rPr lang="en-IN" sz="1600" dirty="0"/>
              <a:t>3.4. Displaying &amp; Deleting Customer Names</a:t>
            </a:r>
          </a:p>
        </p:txBody>
      </p:sp>
    </p:spTree>
    <p:extLst>
      <p:ext uri="{BB962C8B-B14F-4D97-AF65-F5344CB8AC3E}">
        <p14:creationId xmlns:p14="http://schemas.microsoft.com/office/powerpoint/2010/main" val="367880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90D1DE-A2BE-4A74-8F86-997C6F534099}"/>
              </a:ext>
            </a:extLst>
          </p:cNvPr>
          <p:cNvPicPr>
            <a:picLocks noChangeAspect="1"/>
          </p:cNvPicPr>
          <p:nvPr/>
        </p:nvPicPr>
        <p:blipFill rotWithShape="1">
          <a:blip r:embed="rId2">
            <a:extLst>
              <a:ext uri="{28A0092B-C50C-407E-A947-70E740481C1C}">
                <a14:useLocalDpi xmlns:a14="http://schemas.microsoft.com/office/drawing/2010/main" val="0"/>
              </a:ext>
            </a:extLst>
          </a:blip>
          <a:srcRect r="7551" b="13043"/>
          <a:stretch/>
        </p:blipFill>
        <p:spPr bwMode="auto">
          <a:xfrm>
            <a:off x="1676400" y="1219200"/>
            <a:ext cx="5715000" cy="4876800"/>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A940163-1F6A-42EA-B454-62F56ABEBCF0}"/>
              </a:ext>
            </a:extLst>
          </p:cNvPr>
          <p:cNvSpPr txBox="1"/>
          <p:nvPr/>
        </p:nvSpPr>
        <p:spPr>
          <a:xfrm>
            <a:off x="3067050" y="609600"/>
            <a:ext cx="3009900" cy="338554"/>
          </a:xfrm>
          <a:prstGeom prst="rect">
            <a:avLst/>
          </a:prstGeom>
          <a:noFill/>
        </p:spPr>
        <p:txBody>
          <a:bodyPr wrap="square" rtlCol="0">
            <a:spAutoFit/>
          </a:bodyPr>
          <a:lstStyle/>
          <a:p>
            <a:r>
              <a:rPr lang="en-IN" sz="1600" dirty="0"/>
              <a:t>4. CUSTOMER PORTAL</a:t>
            </a:r>
          </a:p>
        </p:txBody>
      </p:sp>
    </p:spTree>
    <p:extLst>
      <p:ext uri="{BB962C8B-B14F-4D97-AF65-F5344CB8AC3E}">
        <p14:creationId xmlns:p14="http://schemas.microsoft.com/office/powerpoint/2010/main" val="2907056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D0547-6F8B-41CA-AAF4-A6679649FB8C}"/>
              </a:ext>
            </a:extLst>
          </p:cNvPr>
          <p:cNvPicPr>
            <a:picLocks noChangeAspect="1"/>
          </p:cNvPicPr>
          <p:nvPr/>
        </p:nvPicPr>
        <p:blipFill rotWithShape="1">
          <a:blip r:embed="rId2">
            <a:extLst>
              <a:ext uri="{28A0092B-C50C-407E-A947-70E740481C1C}">
                <a14:useLocalDpi xmlns:a14="http://schemas.microsoft.com/office/drawing/2010/main" val="0"/>
              </a:ext>
            </a:extLst>
          </a:blip>
          <a:srcRect r="5718" b="26889"/>
          <a:stretch/>
        </p:blipFill>
        <p:spPr bwMode="auto">
          <a:xfrm>
            <a:off x="304800" y="1143000"/>
            <a:ext cx="7484094" cy="2438400"/>
          </a:xfrm>
          <a:prstGeom prst="rect">
            <a:avLst/>
          </a:prstGeom>
          <a:noFill/>
          <a:ln>
            <a:noFill/>
          </a:ln>
          <a:extLst>
            <a:ext uri="{53640926-AAD7-44D8-BBD7-CCE9431645EC}">
              <a14:shadowObscured xmlns:a14="http://schemas.microsoft.com/office/drawing/2010/main"/>
            </a:ext>
          </a:extLst>
        </p:spPr>
      </p:pic>
      <p:sp>
        <p:nvSpPr>
          <p:cNvPr id="3" name="Text Box 93">
            <a:extLst>
              <a:ext uri="{FF2B5EF4-FFF2-40B4-BE49-F238E27FC236}">
                <a16:creationId xmlns:a16="http://schemas.microsoft.com/office/drawing/2014/main" id="{E58C1645-FF27-4D42-AF5D-CC0E9118B3D5}"/>
              </a:ext>
            </a:extLst>
          </p:cNvPr>
          <p:cNvSpPr txBox="1"/>
          <p:nvPr/>
        </p:nvSpPr>
        <p:spPr>
          <a:xfrm>
            <a:off x="7289784" y="1356358"/>
            <a:ext cx="1320816" cy="1844041"/>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IN" sz="1400" dirty="0">
                <a:effectLst/>
                <a:latin typeface="Times New Roman" panose="02020603050405020304" pitchFamily="18" charset="0"/>
                <a:ea typeface="Times New Roman" panose="02020603050405020304" pitchFamily="18" charset="0"/>
              </a:rPr>
              <a:t>Scenario 1: When the quantity entered is larger than the available quantity of the item.</a:t>
            </a:r>
          </a:p>
        </p:txBody>
      </p:sp>
      <p:pic>
        <p:nvPicPr>
          <p:cNvPr id="4" name="Picture 3">
            <a:extLst>
              <a:ext uri="{FF2B5EF4-FFF2-40B4-BE49-F238E27FC236}">
                <a16:creationId xmlns:a16="http://schemas.microsoft.com/office/drawing/2014/main" id="{DB1CBAF6-A1F5-45E6-B17B-8503B25644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954780"/>
            <a:ext cx="5901690" cy="1379219"/>
          </a:xfrm>
          <a:prstGeom prst="rect">
            <a:avLst/>
          </a:prstGeom>
          <a:noFill/>
          <a:ln>
            <a:noFill/>
          </a:ln>
        </p:spPr>
      </p:pic>
      <p:sp>
        <p:nvSpPr>
          <p:cNvPr id="5" name="Text Box 96">
            <a:extLst>
              <a:ext uri="{FF2B5EF4-FFF2-40B4-BE49-F238E27FC236}">
                <a16:creationId xmlns:a16="http://schemas.microsoft.com/office/drawing/2014/main" id="{2EC2FCE5-0822-4E8A-8079-B6DDECA2F854}"/>
              </a:ext>
            </a:extLst>
          </p:cNvPr>
          <p:cNvSpPr txBox="1"/>
          <p:nvPr/>
        </p:nvSpPr>
        <p:spPr>
          <a:xfrm>
            <a:off x="1717431" y="4114800"/>
            <a:ext cx="1327638" cy="202797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IN" sz="1400" dirty="0">
                <a:effectLst/>
                <a:latin typeface="Times New Roman" panose="02020603050405020304" pitchFamily="18" charset="0"/>
                <a:ea typeface="Times New Roman" panose="02020603050405020304" pitchFamily="18" charset="0"/>
              </a:rPr>
              <a:t>Scenario 2: When the quantity entered is smaller or equal to the available quantity of the item.</a:t>
            </a:r>
          </a:p>
        </p:txBody>
      </p:sp>
      <p:pic>
        <p:nvPicPr>
          <p:cNvPr id="6" name="Picture 5">
            <a:extLst>
              <a:ext uri="{FF2B5EF4-FFF2-40B4-BE49-F238E27FC236}">
                <a16:creationId xmlns:a16="http://schemas.microsoft.com/office/drawing/2014/main" id="{A7F4AAF1-A974-4663-B630-8DFB3635D6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5069" y="5482177"/>
            <a:ext cx="4381500" cy="960120"/>
          </a:xfrm>
          <a:prstGeom prst="rect">
            <a:avLst/>
          </a:prstGeom>
          <a:noFill/>
          <a:ln>
            <a:noFill/>
          </a:ln>
        </p:spPr>
      </p:pic>
      <p:sp>
        <p:nvSpPr>
          <p:cNvPr id="7" name="TextBox 6">
            <a:extLst>
              <a:ext uri="{FF2B5EF4-FFF2-40B4-BE49-F238E27FC236}">
                <a16:creationId xmlns:a16="http://schemas.microsoft.com/office/drawing/2014/main" id="{D70C3530-7415-4EA5-9799-7DE58AC912B9}"/>
              </a:ext>
            </a:extLst>
          </p:cNvPr>
          <p:cNvSpPr txBox="1"/>
          <p:nvPr/>
        </p:nvSpPr>
        <p:spPr>
          <a:xfrm>
            <a:off x="3289935" y="664235"/>
            <a:ext cx="3342396" cy="338554"/>
          </a:xfrm>
          <a:prstGeom prst="rect">
            <a:avLst/>
          </a:prstGeom>
          <a:noFill/>
        </p:spPr>
        <p:txBody>
          <a:bodyPr wrap="square" rtlCol="0">
            <a:spAutoFit/>
          </a:bodyPr>
          <a:lstStyle/>
          <a:p>
            <a:r>
              <a:rPr lang="en-IN" sz="1600" dirty="0"/>
              <a:t>4.1. Purchasing Of The Item</a:t>
            </a:r>
          </a:p>
        </p:txBody>
      </p:sp>
    </p:spTree>
    <p:extLst>
      <p:ext uri="{BB962C8B-B14F-4D97-AF65-F5344CB8AC3E}">
        <p14:creationId xmlns:p14="http://schemas.microsoft.com/office/powerpoint/2010/main" val="101089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40C445-E289-459A-B86C-395F2752F3ED}"/>
              </a:ext>
            </a:extLst>
          </p:cNvPr>
          <p:cNvSpPr txBox="1"/>
          <p:nvPr/>
        </p:nvSpPr>
        <p:spPr>
          <a:xfrm>
            <a:off x="609600" y="609600"/>
            <a:ext cx="8001000" cy="400110"/>
          </a:xfrm>
          <a:prstGeom prst="rect">
            <a:avLst/>
          </a:prstGeom>
          <a:noFill/>
        </p:spPr>
        <p:txBody>
          <a:bodyPr wrap="square" rtlCol="0">
            <a:spAutoFit/>
          </a:bodyPr>
          <a:lstStyle/>
          <a:p>
            <a:pPr marL="342900" indent="-342900">
              <a:buFont typeface="Arial" panose="020B0604020202020204" pitchFamily="34" charset="0"/>
              <a:buChar char="•"/>
            </a:pPr>
            <a:r>
              <a:rPr lang="en-IN" sz="2000" u="sng" dirty="0"/>
              <a:t>Implementation:</a:t>
            </a:r>
            <a:r>
              <a:rPr lang="en-IN" sz="2000" dirty="0"/>
              <a:t> </a:t>
            </a:r>
            <a:endParaRPr lang="en-IN" sz="2000" u="sng" dirty="0"/>
          </a:p>
        </p:txBody>
      </p:sp>
      <p:sp>
        <p:nvSpPr>
          <p:cNvPr id="3" name="Rectangle 2">
            <a:extLst>
              <a:ext uri="{FF2B5EF4-FFF2-40B4-BE49-F238E27FC236}">
                <a16:creationId xmlns:a16="http://schemas.microsoft.com/office/drawing/2014/main" id="{E1D86FB0-3B21-46F4-9077-3EF7773F2592}"/>
              </a:ext>
            </a:extLst>
          </p:cNvPr>
          <p:cNvSpPr/>
          <p:nvPr/>
        </p:nvSpPr>
        <p:spPr>
          <a:xfrm>
            <a:off x="3429000" y="762000"/>
            <a:ext cx="2286000" cy="990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Shopping Management System</a:t>
            </a:r>
          </a:p>
        </p:txBody>
      </p:sp>
      <p:sp>
        <p:nvSpPr>
          <p:cNvPr id="5" name="Rectangle: Rounded Corners 4">
            <a:extLst>
              <a:ext uri="{FF2B5EF4-FFF2-40B4-BE49-F238E27FC236}">
                <a16:creationId xmlns:a16="http://schemas.microsoft.com/office/drawing/2014/main" id="{FACE61DA-D113-4F3E-8EBF-DDF0E37489BA}"/>
              </a:ext>
            </a:extLst>
          </p:cNvPr>
          <p:cNvSpPr/>
          <p:nvPr/>
        </p:nvSpPr>
        <p:spPr>
          <a:xfrm>
            <a:off x="762000" y="2362200"/>
            <a:ext cx="2057400" cy="1066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Administrator</a:t>
            </a:r>
          </a:p>
          <a:p>
            <a:pPr algn="ctr"/>
            <a:r>
              <a:rPr lang="en-IN" dirty="0"/>
              <a:t>Portal</a:t>
            </a:r>
          </a:p>
        </p:txBody>
      </p:sp>
      <p:sp>
        <p:nvSpPr>
          <p:cNvPr id="6" name="Rectangle: Rounded Corners 5">
            <a:extLst>
              <a:ext uri="{FF2B5EF4-FFF2-40B4-BE49-F238E27FC236}">
                <a16:creationId xmlns:a16="http://schemas.microsoft.com/office/drawing/2014/main" id="{1F53572A-B3C7-4850-B050-2AA443A1FAA6}"/>
              </a:ext>
            </a:extLst>
          </p:cNvPr>
          <p:cNvSpPr/>
          <p:nvPr/>
        </p:nvSpPr>
        <p:spPr>
          <a:xfrm>
            <a:off x="3581400" y="2359269"/>
            <a:ext cx="2057400" cy="1066800"/>
          </a:xfrm>
          <a:prstGeom prst="roundRect">
            <a:avLst/>
          </a:prstGeom>
          <a:solidFill>
            <a:srgbClr val="19C9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a:t>
            </a:r>
          </a:p>
          <a:p>
            <a:pPr algn="ctr"/>
            <a:r>
              <a:rPr lang="en-IN" dirty="0"/>
              <a:t>Portal</a:t>
            </a:r>
          </a:p>
        </p:txBody>
      </p:sp>
      <p:sp>
        <p:nvSpPr>
          <p:cNvPr id="7" name="Rectangle: Rounded Corners 6">
            <a:extLst>
              <a:ext uri="{FF2B5EF4-FFF2-40B4-BE49-F238E27FC236}">
                <a16:creationId xmlns:a16="http://schemas.microsoft.com/office/drawing/2014/main" id="{74F82141-A18F-4A26-9F3D-8C79549CD7C8}"/>
              </a:ext>
            </a:extLst>
          </p:cNvPr>
          <p:cNvSpPr/>
          <p:nvPr/>
        </p:nvSpPr>
        <p:spPr>
          <a:xfrm>
            <a:off x="6564923" y="2362200"/>
            <a:ext cx="2057400" cy="1066800"/>
          </a:xfrm>
          <a:prstGeom prst="roundRect">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a:t>Exit</a:t>
            </a:r>
          </a:p>
        </p:txBody>
      </p:sp>
      <p:sp>
        <p:nvSpPr>
          <p:cNvPr id="9" name="Rectangle: Rounded Corners 8">
            <a:extLst>
              <a:ext uri="{FF2B5EF4-FFF2-40B4-BE49-F238E27FC236}">
                <a16:creationId xmlns:a16="http://schemas.microsoft.com/office/drawing/2014/main" id="{8D42B1F9-0FFE-42F9-8702-C824CD128833}"/>
              </a:ext>
            </a:extLst>
          </p:cNvPr>
          <p:cNvSpPr/>
          <p:nvPr/>
        </p:nvSpPr>
        <p:spPr>
          <a:xfrm>
            <a:off x="838200" y="3581400"/>
            <a:ext cx="2286000" cy="3048000"/>
          </a:xfrm>
          <a:prstGeom prst="round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rtlCol="0" anchor="t"/>
          <a:lstStyle/>
          <a:p>
            <a:pPr marL="285750" indent="-285750" algn="just">
              <a:buFont typeface="Arial" panose="020B0604020202020204" pitchFamily="34" charset="0"/>
              <a:buChar char="•"/>
            </a:pPr>
            <a:r>
              <a:rPr lang="en-IN" dirty="0"/>
              <a:t>Insert</a:t>
            </a:r>
          </a:p>
          <a:p>
            <a:pPr marL="285750" indent="-285750" algn="just">
              <a:buFont typeface="Arial" panose="020B0604020202020204" pitchFamily="34" charset="0"/>
              <a:buChar char="•"/>
            </a:pPr>
            <a:r>
              <a:rPr lang="en-IN" dirty="0"/>
              <a:t>Display</a:t>
            </a:r>
          </a:p>
          <a:p>
            <a:pPr marL="285750" indent="-285750" algn="just">
              <a:buFont typeface="Arial" panose="020B0604020202020204" pitchFamily="34" charset="0"/>
              <a:buChar char="•"/>
            </a:pPr>
            <a:r>
              <a:rPr lang="en-IN" dirty="0"/>
              <a:t>Modify</a:t>
            </a:r>
          </a:p>
          <a:p>
            <a:pPr marL="285750" indent="-285750" algn="just">
              <a:buFont typeface="Arial" panose="020B0604020202020204" pitchFamily="34" charset="0"/>
              <a:buChar char="•"/>
            </a:pPr>
            <a:r>
              <a:rPr lang="en-IN" dirty="0"/>
              <a:t>Delete</a:t>
            </a:r>
          </a:p>
          <a:p>
            <a:pPr marL="285750" indent="-285750" algn="just">
              <a:buFont typeface="Arial" panose="020B0604020202020204" pitchFamily="34" charset="0"/>
              <a:buChar char="•"/>
            </a:pPr>
            <a:r>
              <a:rPr lang="en-IN" dirty="0"/>
              <a:t>Display Customer Names</a:t>
            </a:r>
          </a:p>
          <a:p>
            <a:pPr marL="285750" indent="-285750" algn="just">
              <a:buFont typeface="Arial" panose="020B0604020202020204" pitchFamily="34" charset="0"/>
              <a:buChar char="•"/>
            </a:pPr>
            <a:r>
              <a:rPr lang="en-IN" dirty="0"/>
              <a:t>Delete Customer Name</a:t>
            </a:r>
          </a:p>
        </p:txBody>
      </p:sp>
      <p:sp>
        <p:nvSpPr>
          <p:cNvPr id="10" name="Rectangle: Rounded Corners 9">
            <a:extLst>
              <a:ext uri="{FF2B5EF4-FFF2-40B4-BE49-F238E27FC236}">
                <a16:creationId xmlns:a16="http://schemas.microsoft.com/office/drawing/2014/main" id="{9CF4B804-24D5-4091-BEEE-2A6EEA19E681}"/>
              </a:ext>
            </a:extLst>
          </p:cNvPr>
          <p:cNvSpPr/>
          <p:nvPr/>
        </p:nvSpPr>
        <p:spPr>
          <a:xfrm>
            <a:off x="3581400" y="3848100"/>
            <a:ext cx="2133600" cy="2514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p>
            <a:pPr marL="285750" indent="-285750" algn="just">
              <a:buFont typeface="Arial" panose="020B0604020202020204" pitchFamily="34" charset="0"/>
              <a:buChar char="•"/>
            </a:pPr>
            <a:r>
              <a:rPr lang="en-IN" dirty="0"/>
              <a:t>Take Trolly</a:t>
            </a:r>
          </a:p>
          <a:p>
            <a:pPr algn="just"/>
            <a:endParaRPr lang="en-IN" dirty="0"/>
          </a:p>
          <a:p>
            <a:pPr marL="285750" indent="-285750" algn="just">
              <a:buFont typeface="Arial" panose="020B0604020202020204" pitchFamily="34" charset="0"/>
              <a:buChar char="•"/>
            </a:pPr>
            <a:r>
              <a:rPr lang="en-IN" dirty="0"/>
              <a:t>Purchase an Item</a:t>
            </a:r>
          </a:p>
          <a:p>
            <a:pPr algn="just"/>
            <a:endParaRPr lang="en-IN" dirty="0"/>
          </a:p>
          <a:p>
            <a:pPr marL="285750" indent="-285750" algn="just">
              <a:buFont typeface="Arial" panose="020B0604020202020204" pitchFamily="34" charset="0"/>
              <a:buChar char="•"/>
            </a:pPr>
            <a:r>
              <a:rPr lang="en-IN" dirty="0"/>
              <a:t>Add the name in the queue.</a:t>
            </a:r>
          </a:p>
        </p:txBody>
      </p:sp>
      <p:sp>
        <p:nvSpPr>
          <p:cNvPr id="11" name="Rectangle: Rounded Corners 10">
            <a:extLst>
              <a:ext uri="{FF2B5EF4-FFF2-40B4-BE49-F238E27FC236}">
                <a16:creationId xmlns:a16="http://schemas.microsoft.com/office/drawing/2014/main" id="{B601674A-91CF-4CC3-9FDB-A402D13D6277}"/>
              </a:ext>
            </a:extLst>
          </p:cNvPr>
          <p:cNvSpPr/>
          <p:nvPr/>
        </p:nvSpPr>
        <p:spPr>
          <a:xfrm>
            <a:off x="6564923" y="3902259"/>
            <a:ext cx="1981200" cy="1203141"/>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t>Program Terminates here</a:t>
            </a:r>
          </a:p>
        </p:txBody>
      </p:sp>
      <p:sp>
        <p:nvSpPr>
          <p:cNvPr id="15" name="TextBox 14">
            <a:extLst>
              <a:ext uri="{FF2B5EF4-FFF2-40B4-BE49-F238E27FC236}">
                <a16:creationId xmlns:a16="http://schemas.microsoft.com/office/drawing/2014/main" id="{9208F200-1F90-4807-9EE3-508AB225FDA3}"/>
              </a:ext>
            </a:extLst>
          </p:cNvPr>
          <p:cNvSpPr txBox="1"/>
          <p:nvPr/>
        </p:nvSpPr>
        <p:spPr>
          <a:xfrm>
            <a:off x="387560" y="3657600"/>
            <a:ext cx="461665" cy="2895600"/>
          </a:xfrm>
          <a:prstGeom prst="rect">
            <a:avLst/>
          </a:prstGeom>
          <a:noFill/>
        </p:spPr>
        <p:txBody>
          <a:bodyPr vert="vert270" wrap="square" rtlCol="0">
            <a:spAutoFit/>
          </a:bodyPr>
          <a:lstStyle/>
          <a:p>
            <a:pPr algn="ctr"/>
            <a:r>
              <a:rPr lang="en-IN" dirty="0"/>
              <a:t>Through Linked List</a:t>
            </a:r>
          </a:p>
        </p:txBody>
      </p:sp>
      <p:sp>
        <p:nvSpPr>
          <p:cNvPr id="16" name="TextBox 15">
            <a:extLst>
              <a:ext uri="{FF2B5EF4-FFF2-40B4-BE49-F238E27FC236}">
                <a16:creationId xmlns:a16="http://schemas.microsoft.com/office/drawing/2014/main" id="{114F3D68-7C40-48FC-BE6A-FEB834006B53}"/>
              </a:ext>
            </a:extLst>
          </p:cNvPr>
          <p:cNvSpPr txBox="1"/>
          <p:nvPr/>
        </p:nvSpPr>
        <p:spPr>
          <a:xfrm>
            <a:off x="3200400" y="3902259"/>
            <a:ext cx="461665" cy="745941"/>
          </a:xfrm>
          <a:prstGeom prst="rect">
            <a:avLst/>
          </a:prstGeom>
          <a:noFill/>
        </p:spPr>
        <p:txBody>
          <a:bodyPr vert="vert270" wrap="square" rtlCol="0">
            <a:spAutoFit/>
          </a:bodyPr>
          <a:lstStyle/>
          <a:p>
            <a:r>
              <a:rPr lang="en-IN" dirty="0"/>
              <a:t>Stack</a:t>
            </a:r>
          </a:p>
        </p:txBody>
      </p:sp>
      <p:sp>
        <p:nvSpPr>
          <p:cNvPr id="17" name="TextBox 16">
            <a:extLst>
              <a:ext uri="{FF2B5EF4-FFF2-40B4-BE49-F238E27FC236}">
                <a16:creationId xmlns:a16="http://schemas.microsoft.com/office/drawing/2014/main" id="{4D46D42B-F849-4C2C-85C8-32546BDB8C06}"/>
              </a:ext>
            </a:extLst>
          </p:cNvPr>
          <p:cNvSpPr txBox="1"/>
          <p:nvPr/>
        </p:nvSpPr>
        <p:spPr>
          <a:xfrm>
            <a:off x="3160068" y="4645149"/>
            <a:ext cx="461665" cy="745941"/>
          </a:xfrm>
          <a:prstGeom prst="rect">
            <a:avLst/>
          </a:prstGeom>
          <a:noFill/>
        </p:spPr>
        <p:txBody>
          <a:bodyPr vert="vert270" wrap="square" rtlCol="0">
            <a:spAutoFit/>
          </a:bodyPr>
          <a:lstStyle/>
          <a:p>
            <a:r>
              <a:rPr lang="en-IN" dirty="0"/>
              <a:t>Array</a:t>
            </a:r>
          </a:p>
        </p:txBody>
      </p:sp>
      <p:sp>
        <p:nvSpPr>
          <p:cNvPr id="18" name="TextBox 17">
            <a:extLst>
              <a:ext uri="{FF2B5EF4-FFF2-40B4-BE49-F238E27FC236}">
                <a16:creationId xmlns:a16="http://schemas.microsoft.com/office/drawing/2014/main" id="{49B8F4C7-58A6-4AC0-BCE2-0891F429BE25}"/>
              </a:ext>
            </a:extLst>
          </p:cNvPr>
          <p:cNvSpPr txBox="1"/>
          <p:nvPr/>
        </p:nvSpPr>
        <p:spPr>
          <a:xfrm>
            <a:off x="3151277" y="5475320"/>
            <a:ext cx="461665" cy="855142"/>
          </a:xfrm>
          <a:prstGeom prst="rect">
            <a:avLst/>
          </a:prstGeom>
          <a:noFill/>
        </p:spPr>
        <p:txBody>
          <a:bodyPr vert="vert270" wrap="square" rtlCol="0">
            <a:spAutoFit/>
          </a:bodyPr>
          <a:lstStyle/>
          <a:p>
            <a:r>
              <a:rPr lang="en-IN" dirty="0"/>
              <a:t>Queue</a:t>
            </a:r>
          </a:p>
        </p:txBody>
      </p:sp>
      <p:cxnSp>
        <p:nvCxnSpPr>
          <p:cNvPr id="20" name="Straight Arrow Connector 19">
            <a:extLst>
              <a:ext uri="{FF2B5EF4-FFF2-40B4-BE49-F238E27FC236}">
                <a16:creationId xmlns:a16="http://schemas.microsoft.com/office/drawing/2014/main" id="{FC24E285-A34E-4B0D-BB14-686444947D01}"/>
              </a:ext>
            </a:extLst>
          </p:cNvPr>
          <p:cNvCxnSpPr>
            <a:cxnSpLocks/>
          </p:cNvCxnSpPr>
          <p:nvPr/>
        </p:nvCxnSpPr>
        <p:spPr>
          <a:xfrm>
            <a:off x="4572000" y="1752600"/>
            <a:ext cx="0" cy="60960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729671C-EE77-4CC0-BDB5-FB1B482A3E2C}"/>
              </a:ext>
            </a:extLst>
          </p:cNvPr>
          <p:cNvCxnSpPr>
            <a:stCxn id="3" idx="1"/>
            <a:endCxn id="5" idx="0"/>
          </p:cNvCxnSpPr>
          <p:nvPr/>
        </p:nvCxnSpPr>
        <p:spPr>
          <a:xfrm flipH="1">
            <a:off x="1790700" y="1257300"/>
            <a:ext cx="1638300" cy="110490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29B5EBB-F881-4B5B-B1F7-C92FE9146DA9}"/>
              </a:ext>
            </a:extLst>
          </p:cNvPr>
          <p:cNvCxnSpPr>
            <a:stCxn id="3" idx="3"/>
            <a:endCxn id="7" idx="0"/>
          </p:cNvCxnSpPr>
          <p:nvPr/>
        </p:nvCxnSpPr>
        <p:spPr>
          <a:xfrm>
            <a:off x="5715000" y="1257300"/>
            <a:ext cx="1878623" cy="110490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3C7CB4F-0E25-4FE8-9192-EFA6847F3DDD}"/>
              </a:ext>
            </a:extLst>
          </p:cNvPr>
          <p:cNvCxnSpPr>
            <a:stCxn id="7" idx="2"/>
          </p:cNvCxnSpPr>
          <p:nvPr/>
        </p:nvCxnSpPr>
        <p:spPr>
          <a:xfrm>
            <a:off x="7593623" y="3429000"/>
            <a:ext cx="0" cy="533400"/>
          </a:xfrm>
          <a:prstGeom prst="line">
            <a:avLst/>
          </a:prstGeom>
          <a:ln w="28575"/>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0B9AAFC2-D1A8-4A86-853F-A6C5AE6D6602}"/>
              </a:ext>
            </a:extLst>
          </p:cNvPr>
          <p:cNvCxnSpPr>
            <a:cxnSpLocks/>
            <a:stCxn id="5" idx="2"/>
          </p:cNvCxnSpPr>
          <p:nvPr/>
        </p:nvCxnSpPr>
        <p:spPr>
          <a:xfrm>
            <a:off x="1790700" y="3429000"/>
            <a:ext cx="0" cy="152400"/>
          </a:xfrm>
          <a:prstGeom prst="line">
            <a:avLst/>
          </a:prstGeom>
          <a:ln w="28575"/>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DDE80E04-75A3-4C99-9A77-025D6B79A5F6}"/>
              </a:ext>
            </a:extLst>
          </p:cNvPr>
          <p:cNvCxnSpPr>
            <a:cxnSpLocks/>
            <a:stCxn id="6" idx="2"/>
            <a:endCxn id="10" idx="0"/>
          </p:cNvCxnSpPr>
          <p:nvPr/>
        </p:nvCxnSpPr>
        <p:spPr>
          <a:xfrm>
            <a:off x="4610100" y="3426069"/>
            <a:ext cx="38100" cy="422031"/>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7942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Certificate</a:t>
            </a:r>
          </a:p>
        </p:txBody>
      </p:sp>
      <p:pic>
        <p:nvPicPr>
          <p:cNvPr id="6" name="Picture 5">
            <a:extLst>
              <a:ext uri="{FF2B5EF4-FFF2-40B4-BE49-F238E27FC236}">
                <a16:creationId xmlns:a16="http://schemas.microsoft.com/office/drawing/2014/main" id="{E10C77BC-60F2-49F6-8694-ED2472D08F1A}"/>
              </a:ext>
            </a:extLst>
          </p:cNvPr>
          <p:cNvPicPr>
            <a:picLocks noChangeAspect="1"/>
          </p:cNvPicPr>
          <p:nvPr/>
        </p:nvPicPr>
        <p:blipFill>
          <a:blip r:embed="rId2"/>
          <a:stretch>
            <a:fillRect/>
          </a:stretch>
        </p:blipFill>
        <p:spPr>
          <a:xfrm>
            <a:off x="838200" y="1600200"/>
            <a:ext cx="7239000" cy="51204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a:t>
            </a:r>
          </a:p>
        </p:txBody>
      </p:sp>
      <p:sp>
        <p:nvSpPr>
          <p:cNvPr id="3" name="Content Placeholder 2"/>
          <p:cNvSpPr>
            <a:spLocks noGrp="1"/>
          </p:cNvSpPr>
          <p:nvPr>
            <p:ph idx="1"/>
          </p:nvPr>
        </p:nvSpPr>
        <p:spPr/>
        <p:txBody>
          <a:bodyPr/>
          <a:lstStyle/>
          <a:p>
            <a:r>
              <a:rPr lang="en-US" dirty="0"/>
              <a:t>Data Structures are the most basic yet an integral part of writing a code as it helps to maintain our data into various formats according to the requirement.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b="1" u="sng" dirty="0"/>
              <a:t>introduction</a:t>
            </a:r>
          </a:p>
        </p:txBody>
      </p:sp>
      <p:sp>
        <p:nvSpPr>
          <p:cNvPr id="3" name="Content Placeholder 2"/>
          <p:cNvSpPr>
            <a:spLocks noGrp="1"/>
          </p:cNvSpPr>
          <p:nvPr>
            <p:ph idx="1"/>
          </p:nvPr>
        </p:nvSpPr>
        <p:spPr>
          <a:xfrm>
            <a:off x="533400" y="1447800"/>
            <a:ext cx="7467600" cy="4873752"/>
          </a:xfrm>
        </p:spPr>
        <p:txBody>
          <a:bodyPr/>
          <a:lstStyle/>
          <a:p>
            <a:pPr fontAlgn="base"/>
            <a:r>
              <a:rPr lang="en-US" dirty="0"/>
              <a:t>Data structures- A data structure is a particular way of organizing data in a computer so that it can be used effectively.</a:t>
            </a:r>
          </a:p>
          <a:p>
            <a:pPr fontAlgn="base"/>
            <a:endParaRPr lang="en-US" dirty="0"/>
          </a:p>
          <a:p>
            <a:pPr fontAlgn="base"/>
            <a:r>
              <a:rPr lang="en-US" dirty="0"/>
              <a:t>Algorithm- Algorithm refers to a set of rules/instructions that step-by-step define how a work is to be executed upon in order to get the expected results.</a:t>
            </a:r>
          </a:p>
          <a:p>
            <a:pPr>
              <a:buNone/>
            </a:pPr>
            <a:br>
              <a:rPr lang="en-US" dirty="0">
                <a:hlinkClick r:id="rId2"/>
              </a:rPr>
            </a:br>
            <a:endParaRPr lang="en-US" dirty="0"/>
          </a:p>
        </p:txBody>
      </p:sp>
      <p:pic>
        <p:nvPicPr>
          <p:cNvPr id="6" name="Picture 5">
            <a:extLst>
              <a:ext uri="{FF2B5EF4-FFF2-40B4-BE49-F238E27FC236}">
                <a16:creationId xmlns:a16="http://schemas.microsoft.com/office/drawing/2014/main" id="{72A59CBB-AC0F-450B-A292-49F2E65FD599}"/>
              </a:ext>
            </a:extLst>
          </p:cNvPr>
          <p:cNvPicPr>
            <a:picLocks noChangeAspect="1"/>
          </p:cNvPicPr>
          <p:nvPr/>
        </p:nvPicPr>
        <p:blipFill rotWithShape="1">
          <a:blip r:embed="rId3">
            <a:extLst>
              <a:ext uri="{28A0092B-C50C-407E-A947-70E740481C1C}">
                <a14:useLocalDpi xmlns:a14="http://schemas.microsoft.com/office/drawing/2010/main" val="0"/>
              </a:ext>
            </a:extLst>
          </a:blip>
          <a:srcRect l="5953" r="5941" b="11665"/>
          <a:stretch/>
        </p:blipFill>
        <p:spPr>
          <a:xfrm>
            <a:off x="509954" y="3886200"/>
            <a:ext cx="8077200" cy="26668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u="sng" dirty="0"/>
              <a:t>Data Structure Asymptotic Notation</a:t>
            </a:r>
          </a:p>
        </p:txBody>
      </p:sp>
      <p:sp>
        <p:nvSpPr>
          <p:cNvPr id="3" name="Content Placeholder 2"/>
          <p:cNvSpPr>
            <a:spLocks noGrp="1"/>
          </p:cNvSpPr>
          <p:nvPr>
            <p:ph idx="1"/>
          </p:nvPr>
        </p:nvSpPr>
        <p:spPr/>
        <p:txBody>
          <a:bodyPr>
            <a:normAutofit/>
          </a:bodyPr>
          <a:lstStyle/>
          <a:p>
            <a:pPr>
              <a:buNone/>
            </a:pPr>
            <a:r>
              <a:rPr lang="en-US" dirty="0"/>
              <a:t>    Asymptotic notations are mathematical tools to represent the time complexity of algorithms for asymptotic analysis. They are of three types</a:t>
            </a:r>
            <a:br>
              <a:rPr lang="en-US" dirty="0"/>
            </a:br>
            <a:endParaRPr lang="en-US" dirty="0"/>
          </a:p>
          <a:p>
            <a:endParaRPr lang="en-US" dirty="0"/>
          </a:p>
          <a:p>
            <a:r>
              <a:rPr lang="en-US" dirty="0"/>
              <a:t>Big-O Notation (</a:t>
            </a:r>
            <a:r>
              <a:rPr lang="el-GR" dirty="0"/>
              <a:t>Ο) – </a:t>
            </a:r>
            <a:r>
              <a:rPr lang="en-US" dirty="0"/>
              <a:t>Big O notation specifically describes worst case scenario.</a:t>
            </a:r>
          </a:p>
          <a:p>
            <a:r>
              <a:rPr lang="en-US" dirty="0"/>
              <a:t>Omega Notation (</a:t>
            </a:r>
            <a:r>
              <a:rPr lang="el-GR" dirty="0"/>
              <a:t>Ω) – </a:t>
            </a:r>
            <a:r>
              <a:rPr lang="en-US" dirty="0"/>
              <a:t>Omega notation specifically describes best case scenario.</a:t>
            </a:r>
          </a:p>
          <a:p>
            <a:r>
              <a:rPr lang="en-US" dirty="0"/>
              <a:t>Theta Notation (</a:t>
            </a:r>
            <a:r>
              <a:rPr lang="el-GR" dirty="0"/>
              <a:t>θ) – </a:t>
            </a:r>
            <a:r>
              <a:rPr lang="en-US" dirty="0"/>
              <a:t>This notation represents the average complexity of an algorithm</a:t>
            </a:r>
            <a:r>
              <a:rPr lang="en-US" sz="2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data structures</a:t>
            </a:r>
          </a:p>
        </p:txBody>
      </p:sp>
      <p:sp>
        <p:nvSpPr>
          <p:cNvPr id="3" name="Content Placeholder 2"/>
          <p:cNvSpPr>
            <a:spLocks noGrp="1"/>
          </p:cNvSpPr>
          <p:nvPr>
            <p:ph idx="1"/>
          </p:nvPr>
        </p:nvSpPr>
        <p:spPr/>
        <p:txBody>
          <a:bodyPr/>
          <a:lstStyle/>
          <a:p>
            <a:r>
              <a:rPr lang="en-US" b="1" dirty="0"/>
              <a:t>1. Linear data structure- </a:t>
            </a:r>
            <a:r>
              <a:rPr lang="en-US" dirty="0"/>
              <a:t>In this data elements are arranged sequentially or linearly where the elements are attached to its previous and next adjacent in what is called a linear data.</a:t>
            </a:r>
          </a:p>
          <a:p>
            <a:r>
              <a:rPr lang="en-US" dirty="0"/>
              <a:t>It contain array,  stack, queue, linked list, etc.</a:t>
            </a:r>
          </a:p>
          <a:p>
            <a:endParaRPr lang="en-US" dirty="0"/>
          </a:p>
          <a:p>
            <a:r>
              <a:rPr lang="en-US" b="1" dirty="0"/>
              <a:t>2.Non-Linear data structure- </a:t>
            </a:r>
            <a:r>
              <a:rPr lang="en-US" dirty="0"/>
              <a:t>In this</a:t>
            </a:r>
            <a:r>
              <a:rPr lang="en-US" b="1" dirty="0"/>
              <a:t> </a:t>
            </a:r>
            <a:r>
              <a:rPr lang="en-US" dirty="0"/>
              <a:t>data elements are not arranged sequentially or linearly are called non-linear data structures.</a:t>
            </a:r>
          </a:p>
          <a:p>
            <a:r>
              <a:rPr lang="en-US" dirty="0"/>
              <a:t>It contain graphs, trees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Linear data structures</a:t>
            </a:r>
          </a:p>
        </p:txBody>
      </p:sp>
      <p:sp>
        <p:nvSpPr>
          <p:cNvPr id="3" name="Content Placeholder 2"/>
          <p:cNvSpPr>
            <a:spLocks noGrp="1"/>
          </p:cNvSpPr>
          <p:nvPr>
            <p:ph idx="1"/>
          </p:nvPr>
        </p:nvSpPr>
        <p:spPr/>
        <p:txBody>
          <a:bodyPr/>
          <a:lstStyle/>
          <a:p>
            <a:r>
              <a:rPr lang="en-US" b="1" dirty="0"/>
              <a:t>Array-</a:t>
            </a:r>
            <a:r>
              <a:rPr lang="en-US" dirty="0"/>
              <a:t> Array is the collection of data element with same data type.</a:t>
            </a:r>
          </a:p>
          <a:p>
            <a:r>
              <a:rPr lang="en-US" b="1" dirty="0"/>
              <a:t>Linked list- </a:t>
            </a:r>
            <a:r>
              <a:rPr lang="en-US" dirty="0"/>
              <a:t>Linked list is the collection of data element which are connected through pointer</a:t>
            </a:r>
          </a:p>
          <a:p>
            <a:r>
              <a:rPr lang="en-US" b="1" dirty="0"/>
              <a:t>Stacks-</a:t>
            </a:r>
            <a:r>
              <a:rPr lang="en-US" dirty="0"/>
              <a:t> Stacks are based on the LIFO principle, i.e., the element inserted at the last, is the first element to come out of the list.</a:t>
            </a:r>
          </a:p>
          <a:p>
            <a:r>
              <a:rPr lang="en-US" b="1" dirty="0"/>
              <a:t>Queues</a:t>
            </a:r>
            <a:r>
              <a:rPr lang="en-US" dirty="0"/>
              <a:t>- Queues are based on the FIFO principle, i.e., the element inserted at the first, is the first element to come out of the 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C5B661-58B5-4595-8E10-724926A6C13A}"/>
              </a:ext>
            </a:extLst>
          </p:cNvPr>
          <p:cNvSpPr/>
          <p:nvPr/>
        </p:nvSpPr>
        <p:spPr>
          <a:xfrm>
            <a:off x="381000" y="381000"/>
            <a:ext cx="48768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A91A2E2A-0B06-4C17-9712-B8AC675D3945}"/>
              </a:ext>
            </a:extLst>
          </p:cNvPr>
          <p:cNvSpPr/>
          <p:nvPr/>
        </p:nvSpPr>
        <p:spPr>
          <a:xfrm>
            <a:off x="561243" y="1858108"/>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6625FD85-952D-4C4E-81AD-850C7BF4D2C6}"/>
              </a:ext>
            </a:extLst>
          </p:cNvPr>
          <p:cNvSpPr txBox="1"/>
          <p:nvPr/>
        </p:nvSpPr>
        <p:spPr>
          <a:xfrm>
            <a:off x="2286000" y="1752600"/>
            <a:ext cx="1143000" cy="533400"/>
          </a:xfrm>
          <a:prstGeom prst="rect">
            <a:avLst/>
          </a:prstGeom>
          <a:noFill/>
        </p:spPr>
        <p:txBody>
          <a:bodyPr wrap="square" rtlCol="0">
            <a:spAutoFit/>
          </a:bodyPr>
          <a:lstStyle/>
          <a:p>
            <a:endParaRPr lang="en-IN" dirty="0"/>
          </a:p>
        </p:txBody>
      </p:sp>
      <p:sp>
        <p:nvSpPr>
          <p:cNvPr id="9" name="Rectangle 8">
            <a:extLst>
              <a:ext uri="{FF2B5EF4-FFF2-40B4-BE49-F238E27FC236}">
                <a16:creationId xmlns:a16="http://schemas.microsoft.com/office/drawing/2014/main" id="{808A8A3A-2C64-4993-ABDD-0ED36087B85D}"/>
              </a:ext>
            </a:extLst>
          </p:cNvPr>
          <p:cNvSpPr/>
          <p:nvPr/>
        </p:nvSpPr>
        <p:spPr>
          <a:xfrm>
            <a:off x="533400" y="3162300"/>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92B1F0D9-18B3-4976-832B-041FB6F0908A}"/>
              </a:ext>
            </a:extLst>
          </p:cNvPr>
          <p:cNvSpPr/>
          <p:nvPr/>
        </p:nvSpPr>
        <p:spPr>
          <a:xfrm>
            <a:off x="2540977" y="1858108"/>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93A2BC7E-79AB-4F06-BA94-40DC3F0510D0}"/>
              </a:ext>
            </a:extLst>
          </p:cNvPr>
          <p:cNvSpPr/>
          <p:nvPr/>
        </p:nvSpPr>
        <p:spPr>
          <a:xfrm>
            <a:off x="4214446" y="1858108"/>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E61502F0-5194-4EA6-8808-EB11E4120990}"/>
              </a:ext>
            </a:extLst>
          </p:cNvPr>
          <p:cNvSpPr/>
          <p:nvPr/>
        </p:nvSpPr>
        <p:spPr>
          <a:xfrm>
            <a:off x="5867400" y="1861038"/>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2C44A8CC-ADA9-41F0-9A5E-781EB655E021}"/>
              </a:ext>
            </a:extLst>
          </p:cNvPr>
          <p:cNvSpPr/>
          <p:nvPr/>
        </p:nvSpPr>
        <p:spPr>
          <a:xfrm>
            <a:off x="7620000" y="1861038"/>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65AA4D51-E5E1-4864-90D9-6369BCA567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5800" y="4381500"/>
            <a:ext cx="7239000" cy="1790700"/>
          </a:xfrm>
          <a:prstGeom prst="rect">
            <a:avLst/>
          </a:prstGeom>
        </p:spPr>
      </p:pic>
      <p:cxnSp>
        <p:nvCxnSpPr>
          <p:cNvPr id="6" name="Straight Arrow Connector 5">
            <a:extLst>
              <a:ext uri="{FF2B5EF4-FFF2-40B4-BE49-F238E27FC236}">
                <a16:creationId xmlns:a16="http://schemas.microsoft.com/office/drawing/2014/main" id="{B3BD81F7-4F2F-4184-956B-97E7589BD4E3}"/>
              </a:ext>
            </a:extLst>
          </p:cNvPr>
          <p:cNvCxnSpPr>
            <a:cxnSpLocks/>
            <a:stCxn id="3" idx="3"/>
          </p:cNvCxnSpPr>
          <p:nvPr/>
        </p:nvCxnSpPr>
        <p:spPr>
          <a:xfrm>
            <a:off x="1704243" y="2124808"/>
            <a:ext cx="8367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A124FD5-B4AF-4BF7-AA5A-B5298CB2EA31}"/>
              </a:ext>
            </a:extLst>
          </p:cNvPr>
          <p:cNvCxnSpPr>
            <a:cxnSpLocks/>
            <a:endCxn id="11" idx="1"/>
          </p:cNvCxnSpPr>
          <p:nvPr/>
        </p:nvCxnSpPr>
        <p:spPr>
          <a:xfrm>
            <a:off x="3644412" y="2107224"/>
            <a:ext cx="570034" cy="17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30C7839-8DA4-4CC8-954B-6FDEA05F4B5D}"/>
              </a:ext>
            </a:extLst>
          </p:cNvPr>
          <p:cNvCxnSpPr>
            <a:cxnSpLocks/>
            <a:endCxn id="12" idx="1"/>
          </p:cNvCxnSpPr>
          <p:nvPr/>
        </p:nvCxnSpPr>
        <p:spPr>
          <a:xfrm>
            <a:off x="5357446" y="2124808"/>
            <a:ext cx="509954" cy="2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13FEDCD-7033-48DB-BBAB-A1A8BC07504B}"/>
              </a:ext>
            </a:extLst>
          </p:cNvPr>
          <p:cNvCxnSpPr>
            <a:cxnSpLocks/>
            <a:endCxn id="13" idx="1"/>
          </p:cNvCxnSpPr>
          <p:nvPr/>
        </p:nvCxnSpPr>
        <p:spPr>
          <a:xfrm>
            <a:off x="7010400" y="2124808"/>
            <a:ext cx="609600" cy="2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11EFD5D-D8AF-4F90-931B-E2125FDB99A2}"/>
              </a:ext>
            </a:extLst>
          </p:cNvPr>
          <p:cNvCxnSpPr>
            <a:cxnSpLocks/>
          </p:cNvCxnSpPr>
          <p:nvPr/>
        </p:nvCxnSpPr>
        <p:spPr>
          <a:xfrm flipV="1">
            <a:off x="1447800" y="2391508"/>
            <a:ext cx="0" cy="7707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E1F1E0F-0DB3-4ED9-9B2E-4DDD3CBB44D1}"/>
              </a:ext>
            </a:extLst>
          </p:cNvPr>
          <p:cNvCxnSpPr/>
          <p:nvPr/>
        </p:nvCxnSpPr>
        <p:spPr>
          <a:xfrm>
            <a:off x="1371600" y="1858108"/>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36C133-D914-4FC7-8FA1-8B95B953CC61}"/>
              </a:ext>
            </a:extLst>
          </p:cNvPr>
          <p:cNvCxnSpPr/>
          <p:nvPr/>
        </p:nvCxnSpPr>
        <p:spPr>
          <a:xfrm>
            <a:off x="8382000" y="1858109"/>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D00155-788B-4873-BB78-436563BB32BC}"/>
              </a:ext>
            </a:extLst>
          </p:cNvPr>
          <p:cNvCxnSpPr/>
          <p:nvPr/>
        </p:nvCxnSpPr>
        <p:spPr>
          <a:xfrm>
            <a:off x="6629400" y="1858108"/>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E446E6A-B699-48D7-9ABE-C758D6BCCDD2}"/>
              </a:ext>
            </a:extLst>
          </p:cNvPr>
          <p:cNvCxnSpPr/>
          <p:nvPr/>
        </p:nvCxnSpPr>
        <p:spPr>
          <a:xfrm>
            <a:off x="5029200" y="1840524"/>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D6C0F9-83DB-40DD-88A5-33BB99B69EAF}"/>
              </a:ext>
            </a:extLst>
          </p:cNvPr>
          <p:cNvCxnSpPr/>
          <p:nvPr/>
        </p:nvCxnSpPr>
        <p:spPr>
          <a:xfrm>
            <a:off x="3352800" y="1858108"/>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399DAE-72B9-4D1A-9298-2D48F0EDDCCD}"/>
              </a:ext>
            </a:extLst>
          </p:cNvPr>
          <p:cNvCxnSpPr/>
          <p:nvPr/>
        </p:nvCxnSpPr>
        <p:spPr>
          <a:xfrm>
            <a:off x="1359877" y="31623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4A47A85-21BD-41A9-9BD5-E0A76DC0F73E}"/>
              </a:ext>
            </a:extLst>
          </p:cNvPr>
          <p:cNvCxnSpPr>
            <a:cxnSpLocks/>
          </p:cNvCxnSpPr>
          <p:nvPr/>
        </p:nvCxnSpPr>
        <p:spPr>
          <a:xfrm>
            <a:off x="990600" y="381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08AF07-7034-441D-9EF8-B3D3D8417E83}"/>
              </a:ext>
            </a:extLst>
          </p:cNvPr>
          <p:cNvCxnSpPr>
            <a:cxnSpLocks/>
          </p:cNvCxnSpPr>
          <p:nvPr/>
        </p:nvCxnSpPr>
        <p:spPr>
          <a:xfrm>
            <a:off x="1676400" y="381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DA415A-4F3E-4028-AE25-24568D120609}"/>
              </a:ext>
            </a:extLst>
          </p:cNvPr>
          <p:cNvCxnSpPr>
            <a:cxnSpLocks/>
          </p:cNvCxnSpPr>
          <p:nvPr/>
        </p:nvCxnSpPr>
        <p:spPr>
          <a:xfrm>
            <a:off x="2438400" y="381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60A40E-3B68-4B13-BF70-F3BD0469EA7E}"/>
              </a:ext>
            </a:extLst>
          </p:cNvPr>
          <p:cNvCxnSpPr>
            <a:cxnSpLocks/>
          </p:cNvCxnSpPr>
          <p:nvPr/>
        </p:nvCxnSpPr>
        <p:spPr>
          <a:xfrm>
            <a:off x="3124200" y="381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013582D-E9A9-4025-B4BA-A5954B36BA19}"/>
              </a:ext>
            </a:extLst>
          </p:cNvPr>
          <p:cNvCxnSpPr>
            <a:cxnSpLocks/>
          </p:cNvCxnSpPr>
          <p:nvPr/>
        </p:nvCxnSpPr>
        <p:spPr>
          <a:xfrm>
            <a:off x="3733800" y="381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E1D764-DCD2-46DE-AF68-22A3A46A5579}"/>
              </a:ext>
            </a:extLst>
          </p:cNvPr>
          <p:cNvCxnSpPr>
            <a:cxnSpLocks/>
          </p:cNvCxnSpPr>
          <p:nvPr/>
        </p:nvCxnSpPr>
        <p:spPr>
          <a:xfrm>
            <a:off x="4495800" y="381000"/>
            <a:ext cx="0" cy="685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0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55195D-17DC-431D-B6AE-BCAE52CDDB1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 y="1767253"/>
            <a:ext cx="2596444" cy="3505200"/>
          </a:xfrm>
          <a:prstGeom prst="rect">
            <a:avLst/>
          </a:prstGeom>
        </p:spPr>
      </p:pic>
      <p:pic>
        <p:nvPicPr>
          <p:cNvPr id="6" name="Picture 5">
            <a:extLst>
              <a:ext uri="{FF2B5EF4-FFF2-40B4-BE49-F238E27FC236}">
                <a16:creationId xmlns:a16="http://schemas.microsoft.com/office/drawing/2014/main" id="{A7D3762A-8BEB-404D-9BC1-7BD556347AC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548554" y="1773115"/>
            <a:ext cx="4410075" cy="3169389"/>
          </a:xfrm>
          <a:prstGeom prst="rect">
            <a:avLst/>
          </a:prstGeom>
        </p:spPr>
      </p:pic>
    </p:spTree>
    <p:extLst>
      <p:ext uri="{BB962C8B-B14F-4D97-AF65-F5344CB8AC3E}">
        <p14:creationId xmlns:p14="http://schemas.microsoft.com/office/powerpoint/2010/main" val="82587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Insert Operation">
            <a:extLst>
              <a:ext uri="{FF2B5EF4-FFF2-40B4-BE49-F238E27FC236}">
                <a16:creationId xmlns:a16="http://schemas.microsoft.com/office/drawing/2014/main" id="{25401EDD-5F70-43AB-B1E9-78FFB5B26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085" y="685800"/>
            <a:ext cx="5959127" cy="3124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Queue Example">
            <a:extLst>
              <a:ext uri="{FF2B5EF4-FFF2-40B4-BE49-F238E27FC236}">
                <a16:creationId xmlns:a16="http://schemas.microsoft.com/office/drawing/2014/main" id="{0BBF6183-5FED-4A86-8E5C-A338E00A9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23" y="4419600"/>
            <a:ext cx="6654452"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977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949</TotalTime>
  <Words>610</Words>
  <Application>Microsoft Office PowerPoint</Application>
  <PresentationFormat>On-screen Show (4:3)</PresentationFormat>
  <Paragraphs>81</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vt:lpstr>
      <vt:lpstr>Rockwell</vt:lpstr>
      <vt:lpstr>Rockwell Condensed</vt:lpstr>
      <vt:lpstr>Times New Roman</vt:lpstr>
      <vt:lpstr>Wingdings</vt:lpstr>
      <vt:lpstr>Wood Type</vt:lpstr>
      <vt:lpstr>DATA STRUCTURES AND ALGORITHMS</vt:lpstr>
      <vt:lpstr>Certificate</vt:lpstr>
      <vt:lpstr>introduction</vt:lpstr>
      <vt:lpstr> Data Structure Asymptotic Notation</vt:lpstr>
      <vt:lpstr>Types of data structures</vt:lpstr>
      <vt:lpstr>Linear data structures</vt:lpstr>
      <vt:lpstr>PowerPoint Presentation</vt:lpstr>
      <vt:lpstr>PowerPoint Presentation</vt:lpstr>
      <vt:lpstr>PowerPoint Presentation</vt:lpstr>
      <vt:lpstr>Non linear data structures</vt:lpstr>
      <vt:lpstr>Project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MAC</dc:creator>
  <cp:lastModifiedBy>ISHIKA AGGARWAL</cp:lastModifiedBy>
  <cp:revision>15</cp:revision>
  <dcterms:created xsi:type="dcterms:W3CDTF">2020-09-25T11:28:00Z</dcterms:created>
  <dcterms:modified xsi:type="dcterms:W3CDTF">2021-10-29T20:52:13Z</dcterms:modified>
</cp:coreProperties>
</file>