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learningcommons.ubc.ca/how-to-use-your-brain-when-studying/" TargetMode="External"/><Relationship Id="rId3" Type="http://schemas.openxmlformats.org/officeDocument/2006/relationships/slide" Target="slide4.xml"/><Relationship Id="rId7" Type="http://schemas.openxmlformats.org/officeDocument/2006/relationships/image" Target="../media/image1.jp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Black_Cartoon_Woman_Presents_An_Increase_In_Sales_Report.sv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anshen.com/article/5554115562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images.com/handwriting/o/objectives.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US%20Superstore%20data.xlsx" TargetMode="External"/><Relationship Id="rId1" Type="http://schemas.openxmlformats.org/officeDocument/2006/relationships/slideLayout" Target="../slideLayouts/slideLayout6.xml"/><Relationship Id="rId6" Type="http://schemas.openxmlformats.org/officeDocument/2006/relationships/hyperlink" Target="http://www.pngall.com/analysis-png" TargetMode="External"/><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analysis-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D360-2BEB-4213-A2F5-BF6329E74244}"/>
              </a:ext>
            </a:extLst>
          </p:cNvPr>
          <p:cNvSpPr>
            <a:spLocks noGrp="1"/>
          </p:cNvSpPr>
          <p:nvPr>
            <p:ph type="ctrTitle"/>
          </p:nvPr>
        </p:nvSpPr>
        <p:spPr/>
        <p:txBody>
          <a:bodyPr/>
          <a:lstStyle/>
          <a:p>
            <a:r>
              <a:rPr lang="en-IN" dirty="0"/>
              <a:t>U.S. SUPERSTORE DATA ANALYSIS</a:t>
            </a:r>
          </a:p>
        </p:txBody>
      </p:sp>
      <p:sp>
        <p:nvSpPr>
          <p:cNvPr id="3" name="Subtitle 2">
            <a:extLst>
              <a:ext uri="{FF2B5EF4-FFF2-40B4-BE49-F238E27FC236}">
                <a16:creationId xmlns:a16="http://schemas.microsoft.com/office/drawing/2014/main" id="{776B075A-6D97-488C-BB6B-90EA486910E7}"/>
              </a:ext>
            </a:extLst>
          </p:cNvPr>
          <p:cNvSpPr>
            <a:spLocks noGrp="1"/>
          </p:cNvSpPr>
          <p:nvPr>
            <p:ph type="subTitle" idx="1"/>
          </p:nvPr>
        </p:nvSpPr>
        <p:spPr/>
        <p:txBody>
          <a:bodyPr/>
          <a:lstStyle/>
          <a:p>
            <a:r>
              <a:rPr lang="en-IN" dirty="0"/>
              <a:t>INT 217 ETP PROJECT</a:t>
            </a:r>
          </a:p>
        </p:txBody>
      </p:sp>
      <p:sp>
        <p:nvSpPr>
          <p:cNvPr id="4" name="TextBox 3">
            <a:extLst>
              <a:ext uri="{FF2B5EF4-FFF2-40B4-BE49-F238E27FC236}">
                <a16:creationId xmlns:a16="http://schemas.microsoft.com/office/drawing/2014/main" id="{FD2FFB2B-4B24-4B48-A035-CBE6513F44D9}"/>
              </a:ext>
            </a:extLst>
          </p:cNvPr>
          <p:cNvSpPr txBox="1"/>
          <p:nvPr/>
        </p:nvSpPr>
        <p:spPr>
          <a:xfrm>
            <a:off x="763398" y="5368954"/>
            <a:ext cx="3640822" cy="923330"/>
          </a:xfrm>
          <a:prstGeom prst="rect">
            <a:avLst/>
          </a:prstGeom>
          <a:noFill/>
        </p:spPr>
        <p:txBody>
          <a:bodyPr wrap="square" rtlCol="0">
            <a:spAutoFit/>
          </a:bodyPr>
          <a:lstStyle/>
          <a:p>
            <a:r>
              <a:rPr lang="en-IN" dirty="0">
                <a:latin typeface="Calibri Light" panose="020F0302020204030204" pitchFamily="34" charset="0"/>
                <a:cs typeface="Calibri Light" panose="020F0302020204030204" pitchFamily="34" charset="0"/>
              </a:rPr>
              <a:t>Name: Ishika Aggarwal</a:t>
            </a:r>
          </a:p>
          <a:p>
            <a:r>
              <a:rPr lang="en-IN" dirty="0">
                <a:latin typeface="Calibri Light" panose="020F0302020204030204" pitchFamily="34" charset="0"/>
                <a:cs typeface="Calibri Light" panose="020F0302020204030204" pitchFamily="34" charset="0"/>
              </a:rPr>
              <a:t>Registration No.: 11904047</a:t>
            </a:r>
          </a:p>
          <a:p>
            <a:r>
              <a:rPr lang="en-IN" dirty="0">
                <a:latin typeface="Calibri Light" panose="020F0302020204030204" pitchFamily="34" charset="0"/>
                <a:cs typeface="Calibri Light" panose="020F0302020204030204" pitchFamily="34" charset="0"/>
              </a:rPr>
              <a:t>Section: KM007</a:t>
            </a:r>
          </a:p>
        </p:txBody>
      </p:sp>
    </p:spTree>
    <p:extLst>
      <p:ext uri="{BB962C8B-B14F-4D97-AF65-F5344CB8AC3E}">
        <p14:creationId xmlns:p14="http://schemas.microsoft.com/office/powerpoint/2010/main" val="76034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49F3C-BB89-4D48-B19E-A288CEE05078}"/>
              </a:ext>
            </a:extLst>
          </p:cNvPr>
          <p:cNvSpPr>
            <a:spLocks noGrp="1"/>
          </p:cNvSpPr>
          <p:nvPr>
            <p:ph idx="1"/>
          </p:nvPr>
        </p:nvSpPr>
        <p:spPr>
          <a:xfrm>
            <a:off x="1371600" y="805343"/>
            <a:ext cx="9601200" cy="4919444"/>
          </a:xfrm>
        </p:spPr>
        <p:txBody>
          <a:bodyPr/>
          <a:lstStyle/>
          <a:p>
            <a:r>
              <a:rPr lang="en-US" sz="2000" b="0" i="1" u="none" strike="noStrike" baseline="0" dirty="0">
                <a:latin typeface="Times New Roman" panose="02020603050405020304" pitchFamily="18" charset="0"/>
              </a:rPr>
              <a:t>Which segment had the highest discounts on their products among all segments and categories? </a:t>
            </a:r>
            <a:br>
              <a:rPr lang="en-US" sz="2000" b="0" i="1"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Ans: ‘Office Supplies’ category in the ‘Consumer’ segment had highest discounts on their products among all other segments as well as categories. </a:t>
            </a:r>
          </a:p>
          <a:p>
            <a:pPr marL="0" indent="0">
              <a:buNone/>
            </a:pPr>
            <a:endParaRPr lang="en-US" sz="2000" b="0" i="0" u="none" strike="noStrike" baseline="0" dirty="0">
              <a:latin typeface="Times New Roman" panose="02020603050405020304" pitchFamily="18" charset="0"/>
            </a:endParaRPr>
          </a:p>
          <a:p>
            <a:r>
              <a:rPr lang="en-US" sz="2000" b="0" i="1" u="none" strike="noStrike" baseline="0" dirty="0">
                <a:latin typeface="Times New Roman" panose="02020603050405020304" pitchFamily="18" charset="0"/>
              </a:rPr>
              <a:t>Which segment is the most popular segment among all regions and ship mode? </a:t>
            </a:r>
            <a:br>
              <a:rPr lang="en-US" sz="2000" b="0" i="1"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Ans: ‘Consumer’ segment is the most popular segment among all regions as well as ship mode. </a:t>
            </a:r>
          </a:p>
          <a:p>
            <a:pPr marL="0" indent="0">
              <a:buNone/>
            </a:pPr>
            <a:endParaRPr lang="en-US" i="1" dirty="0">
              <a:latin typeface="Times New Roman" panose="02020603050405020304" pitchFamily="18" charset="0"/>
            </a:endParaRPr>
          </a:p>
          <a:p>
            <a:r>
              <a:rPr lang="en-US" sz="2000" b="0" i="1" u="none" strike="noStrike" baseline="0" dirty="0">
                <a:latin typeface="Times New Roman" panose="02020603050405020304" pitchFamily="18" charset="0"/>
              </a:rPr>
              <a:t>Which ship mode is the most preferred one among all regions? </a:t>
            </a:r>
            <a:br>
              <a:rPr lang="en-US" sz="2000" b="0" i="1" u="none" strike="noStrike" baseline="0" dirty="0">
                <a:latin typeface="Times New Roman" panose="02020603050405020304" pitchFamily="18" charset="0"/>
              </a:rPr>
            </a:br>
            <a:r>
              <a:rPr lang="en-US" sz="2000" b="0" i="0" u="none" strike="noStrike" baseline="0" dirty="0">
                <a:latin typeface="Times New Roman" panose="02020603050405020304" pitchFamily="18" charset="0"/>
              </a:rPr>
              <a:t>Ans: ‘Standard </a:t>
            </a:r>
            <a:r>
              <a:rPr lang="en-US" sz="2000" b="0" i="0" u="none" strike="noStrike" baseline="0" dirty="0" err="1">
                <a:latin typeface="Times New Roman" panose="02020603050405020304" pitchFamily="18" charset="0"/>
              </a:rPr>
              <a:t>Class’</a:t>
            </a:r>
            <a:r>
              <a:rPr lang="en-US" sz="2000" b="0" i="0" u="none" strike="noStrike" baseline="0" dirty="0">
                <a:latin typeface="Times New Roman" panose="02020603050405020304" pitchFamily="18" charset="0"/>
              </a:rPr>
              <a:t> ship mode is the most preferred ship mode in all the regions </a:t>
            </a:r>
          </a:p>
          <a:p>
            <a:pPr marL="0" indent="0">
              <a:buNone/>
            </a:pPr>
            <a:endParaRPr lang="en-IN" dirty="0"/>
          </a:p>
        </p:txBody>
      </p:sp>
    </p:spTree>
    <p:extLst>
      <p:ext uri="{BB962C8B-B14F-4D97-AF65-F5344CB8AC3E}">
        <p14:creationId xmlns:p14="http://schemas.microsoft.com/office/powerpoint/2010/main" val="259007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E51-EEE8-440E-B379-C69A9A09E58B}"/>
              </a:ext>
            </a:extLst>
          </p:cNvPr>
          <p:cNvSpPr>
            <a:spLocks noGrp="1"/>
          </p:cNvSpPr>
          <p:nvPr>
            <p:ph type="title"/>
          </p:nvPr>
        </p:nvSpPr>
        <p:spPr/>
        <p:txBody>
          <a:bodyPr/>
          <a:lstStyle/>
          <a:p>
            <a:r>
              <a:rPr lang="en-IN" dirty="0"/>
              <a:t>CONTENTS TO BE COVERED</a:t>
            </a:r>
          </a:p>
        </p:txBody>
      </p:sp>
      <p:sp>
        <p:nvSpPr>
          <p:cNvPr id="3" name="Content Placeholder 2">
            <a:extLst>
              <a:ext uri="{FF2B5EF4-FFF2-40B4-BE49-F238E27FC236}">
                <a16:creationId xmlns:a16="http://schemas.microsoft.com/office/drawing/2014/main" id="{A4D95B83-55C7-42E9-8A7D-9BA1F630021C}"/>
              </a:ext>
            </a:extLst>
          </p:cNvPr>
          <p:cNvSpPr>
            <a:spLocks noGrp="1"/>
          </p:cNvSpPr>
          <p:nvPr>
            <p:ph idx="1"/>
          </p:nvPr>
        </p:nvSpPr>
        <p:spPr/>
        <p:txBody>
          <a:bodyPr/>
          <a:lstStyle/>
          <a:p>
            <a:r>
              <a:rPr lang="en-IN" dirty="0">
                <a:hlinkClick r:id="rId2" action="ppaction://hlinksldjump"/>
              </a:rPr>
              <a:t>Introduction</a:t>
            </a:r>
            <a:endParaRPr lang="en-IN" dirty="0"/>
          </a:p>
          <a:p>
            <a:r>
              <a:rPr lang="en-IN" dirty="0">
                <a:hlinkClick r:id="rId3" action="ppaction://hlinksldjump"/>
              </a:rPr>
              <a:t>Source Of The Dataset</a:t>
            </a:r>
            <a:endParaRPr lang="en-IN" dirty="0"/>
          </a:p>
          <a:p>
            <a:r>
              <a:rPr lang="en-IN" dirty="0">
                <a:hlinkClick r:id="rId4" action="ppaction://hlinksldjump"/>
              </a:rPr>
              <a:t>Objectives</a:t>
            </a:r>
            <a:endParaRPr lang="en-IN" dirty="0"/>
          </a:p>
          <a:p>
            <a:r>
              <a:rPr lang="en-IN" dirty="0">
                <a:hlinkClick r:id="rId5" action="ppaction://hlinksldjump"/>
              </a:rPr>
              <a:t>Dashboard</a:t>
            </a:r>
            <a:endParaRPr lang="en-IN" dirty="0"/>
          </a:p>
          <a:p>
            <a:r>
              <a:rPr lang="en-IN" dirty="0">
                <a:hlinkClick r:id="rId6" action="ppaction://hlinksldjump"/>
              </a:rPr>
              <a:t>List Of Analytics With Results</a:t>
            </a:r>
            <a:endParaRPr lang="en-IN" dirty="0"/>
          </a:p>
          <a:p>
            <a:endParaRPr lang="en-IN" dirty="0"/>
          </a:p>
        </p:txBody>
      </p:sp>
      <p:pic>
        <p:nvPicPr>
          <p:cNvPr id="5" name="Picture 4">
            <a:extLst>
              <a:ext uri="{FF2B5EF4-FFF2-40B4-BE49-F238E27FC236}">
                <a16:creationId xmlns:a16="http://schemas.microsoft.com/office/drawing/2014/main" id="{C08F5B7E-2B7A-4E59-9015-C1290A0C9B4F}"/>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985485" y="2286000"/>
            <a:ext cx="4261104" cy="3886200"/>
          </a:xfrm>
          <a:prstGeom prst="rect">
            <a:avLst/>
          </a:prstGeom>
          <a:noFill/>
        </p:spPr>
      </p:pic>
    </p:spTree>
    <p:extLst>
      <p:ext uri="{BB962C8B-B14F-4D97-AF65-F5344CB8AC3E}">
        <p14:creationId xmlns:p14="http://schemas.microsoft.com/office/powerpoint/2010/main" val="257076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97E3-1799-4F40-B43A-F3C157B8DE5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80B9258-8341-44D4-81D1-2EBC83715209}"/>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 dashboard gives us an overview on the sales activity of the store over a period of 4 years (2014-2018). </a:t>
            </a:r>
          </a:p>
          <a:p>
            <a:r>
              <a:rPr lang="en-US" sz="1800" b="0" i="0" u="none" strike="noStrike" baseline="0" dirty="0">
                <a:solidFill>
                  <a:srgbClr val="000000"/>
                </a:solidFill>
                <a:latin typeface="Times New Roman" panose="02020603050405020304" pitchFamily="18" charset="0"/>
              </a:rPr>
              <a:t>For the company’s better sales performance and steady growth, it is important to know what are the factors that are contributing to the growth and which factor is leading to constant losses if any.</a:t>
            </a:r>
          </a:p>
          <a:p>
            <a:r>
              <a:rPr lang="en-US" sz="1800" b="0" i="0" u="none" strike="noStrike" baseline="0" dirty="0">
                <a:solidFill>
                  <a:srgbClr val="000000"/>
                </a:solidFill>
                <a:latin typeface="Times New Roman" panose="02020603050405020304" pitchFamily="18" charset="0"/>
              </a:rPr>
              <a:t>Sales reporting is important to derive insights and examine whether the sales operations are successful and the strategies that were build as the foundation are proving to be efficient. </a:t>
            </a:r>
          </a:p>
          <a:p>
            <a:r>
              <a:rPr lang="en-US" sz="1800" b="0" i="0" u="none" strike="noStrike" baseline="0" dirty="0">
                <a:solidFill>
                  <a:srgbClr val="000000"/>
                </a:solidFill>
                <a:latin typeface="Times New Roman" panose="02020603050405020304" pitchFamily="18" charset="0"/>
              </a:rPr>
              <a:t>We have chosen this dataset to </a:t>
            </a:r>
            <a:r>
              <a:rPr lang="en-US" sz="1800" b="0" i="0" u="none" strike="noStrike" baseline="0" dirty="0" err="1">
                <a:solidFill>
                  <a:srgbClr val="000000"/>
                </a:solidFill>
                <a:latin typeface="Times New Roman" panose="02020603050405020304" pitchFamily="18" charset="0"/>
              </a:rPr>
              <a:t>analyse</a:t>
            </a:r>
            <a:r>
              <a:rPr lang="en-US" sz="1800" b="0" i="0" u="none" strike="noStrike" baseline="0" dirty="0">
                <a:solidFill>
                  <a:srgbClr val="000000"/>
                </a:solidFill>
                <a:latin typeface="Times New Roman" panose="02020603050405020304" pitchFamily="18" charset="0"/>
              </a:rPr>
              <a:t> and generate some insights on the different categories of products sold by the Superstore. </a:t>
            </a:r>
          </a:p>
        </p:txBody>
      </p:sp>
      <p:pic>
        <p:nvPicPr>
          <p:cNvPr id="5" name="Picture 4">
            <a:extLst>
              <a:ext uri="{FF2B5EF4-FFF2-40B4-BE49-F238E27FC236}">
                <a16:creationId xmlns:a16="http://schemas.microsoft.com/office/drawing/2014/main" id="{C2CCBCE2-1C83-4522-AFEF-5D03BAD4411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48631" y="4572000"/>
            <a:ext cx="2962275" cy="2286000"/>
          </a:xfrm>
          <a:prstGeom prst="rect">
            <a:avLst/>
          </a:prstGeom>
        </p:spPr>
      </p:pic>
    </p:spTree>
    <p:extLst>
      <p:ext uri="{BB962C8B-B14F-4D97-AF65-F5344CB8AC3E}">
        <p14:creationId xmlns:p14="http://schemas.microsoft.com/office/powerpoint/2010/main" val="229009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46B8-4FEB-4019-A73F-376F4B438590}"/>
              </a:ext>
            </a:extLst>
          </p:cNvPr>
          <p:cNvSpPr>
            <a:spLocks noGrp="1"/>
          </p:cNvSpPr>
          <p:nvPr>
            <p:ph type="title"/>
          </p:nvPr>
        </p:nvSpPr>
        <p:spPr/>
        <p:txBody>
          <a:bodyPr/>
          <a:lstStyle/>
          <a:p>
            <a:r>
              <a:rPr lang="en-IN" dirty="0"/>
              <a:t>SOURCE OF THE DATASET</a:t>
            </a:r>
          </a:p>
        </p:txBody>
      </p:sp>
      <p:sp>
        <p:nvSpPr>
          <p:cNvPr id="3" name="Content Placeholder 2">
            <a:extLst>
              <a:ext uri="{FF2B5EF4-FFF2-40B4-BE49-F238E27FC236}">
                <a16:creationId xmlns:a16="http://schemas.microsoft.com/office/drawing/2014/main" id="{C40765EF-0C38-4946-AAE3-E18DC12E6A1D}"/>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Source Of The Dataset: </a:t>
            </a:r>
            <a:r>
              <a:rPr lang="en-US" sz="1800" b="0" i="0" u="none" strike="noStrike" baseline="0" dirty="0">
                <a:solidFill>
                  <a:srgbClr val="0000FF"/>
                </a:solidFill>
                <a:latin typeface="Times New Roman" panose="02020603050405020304" pitchFamily="18" charset="0"/>
              </a:rPr>
              <a:t>https://www.kaggle.com/juhi1994/superstore </a:t>
            </a:r>
          </a:p>
          <a:p>
            <a:r>
              <a:rPr lang="en-IN" sz="1800" b="0" i="0" u="none" strike="noStrike" baseline="0" dirty="0">
                <a:solidFill>
                  <a:srgbClr val="000000"/>
                </a:solidFill>
                <a:latin typeface="Times New Roman" panose="02020603050405020304" pitchFamily="18" charset="0"/>
              </a:rPr>
              <a:t>Author: Juhi </a:t>
            </a:r>
            <a:r>
              <a:rPr lang="en-IN" sz="1800" b="0" i="0" u="none" strike="noStrike" baseline="0" dirty="0" err="1">
                <a:solidFill>
                  <a:srgbClr val="000000"/>
                </a:solidFill>
                <a:latin typeface="Times New Roman" panose="02020603050405020304" pitchFamily="18" charset="0"/>
              </a:rPr>
              <a:t>Badiyani</a:t>
            </a:r>
            <a:r>
              <a:rPr lang="en-IN"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Last Updated: 2 years ago </a:t>
            </a:r>
            <a:endParaRPr lang="en-IN" dirty="0"/>
          </a:p>
        </p:txBody>
      </p:sp>
      <p:pic>
        <p:nvPicPr>
          <p:cNvPr id="5" name="Picture 4">
            <a:extLst>
              <a:ext uri="{FF2B5EF4-FFF2-40B4-BE49-F238E27FC236}">
                <a16:creationId xmlns:a16="http://schemas.microsoft.com/office/drawing/2014/main" id="{2CEF8A7C-CCF5-440C-88B5-3365AD83A3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57400" y="4076700"/>
            <a:ext cx="8763000" cy="1905000"/>
          </a:xfrm>
          <a:prstGeom prst="rect">
            <a:avLst/>
          </a:prstGeom>
        </p:spPr>
      </p:pic>
    </p:spTree>
    <p:extLst>
      <p:ext uri="{BB962C8B-B14F-4D97-AF65-F5344CB8AC3E}">
        <p14:creationId xmlns:p14="http://schemas.microsoft.com/office/powerpoint/2010/main" val="344181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E43F-E5B4-48C8-9FAE-E81F8FCD84D8}"/>
              </a:ext>
            </a:extLst>
          </p:cNvPr>
          <p:cNvSpPr>
            <a:spLocks noGrp="1"/>
          </p:cNvSpPr>
          <p:nvPr>
            <p:ph type="title"/>
          </p:nvPr>
        </p:nvSpPr>
        <p:spPr/>
        <p:txBody>
          <a:bodyPr/>
          <a:lstStyle/>
          <a:p>
            <a:r>
              <a:rPr lang="en-IN" dirty="0"/>
              <a:t>OBJECTIVES COVERED</a:t>
            </a:r>
          </a:p>
        </p:txBody>
      </p:sp>
      <p:sp>
        <p:nvSpPr>
          <p:cNvPr id="3" name="Content Placeholder 2">
            <a:extLst>
              <a:ext uri="{FF2B5EF4-FFF2-40B4-BE49-F238E27FC236}">
                <a16:creationId xmlns:a16="http://schemas.microsoft.com/office/drawing/2014/main" id="{047E1520-DB09-4630-B355-BFD8491CEE0F}"/>
              </a:ext>
            </a:extLst>
          </p:cNvPr>
          <p:cNvSpPr>
            <a:spLocks noGrp="1"/>
          </p:cNvSpPr>
          <p:nvPr>
            <p:ph idx="1"/>
          </p:nvPr>
        </p:nvSpPr>
        <p:spPr/>
        <p:txBody>
          <a:bodyPr>
            <a:normAutofit/>
          </a:bodyPr>
          <a:lstStyle/>
          <a:p>
            <a:r>
              <a:rPr lang="en-IN" sz="1800" b="0" i="0" u="none" strike="noStrike" baseline="0" dirty="0">
                <a:solidFill>
                  <a:srgbClr val="000000"/>
                </a:solidFill>
                <a:latin typeface="Times New Roman" panose="02020603050405020304" pitchFamily="18" charset="0"/>
              </a:rPr>
              <a:t>Objective -1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Sales Based On States.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Sales Trend Over Time.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Sales &amp; Profit Based On Region. </a:t>
            </a:r>
          </a:p>
          <a:p>
            <a:pPr marL="342900" indent="-342900">
              <a:buFont typeface="+mj-lt"/>
              <a:buAutoNum type="alphaLcPeriod"/>
            </a:pPr>
            <a:endParaRPr lang="en-US" sz="180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Objective – 2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Most Loyal Customers Based On Region (Top 5 customers Region-wise) </a:t>
            </a:r>
          </a:p>
          <a:p>
            <a:endParaRPr lang="en-US"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8C326EB-7F86-4CFF-9A32-D30BD79496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25461" y="1627465"/>
            <a:ext cx="5079011" cy="3386007"/>
          </a:xfrm>
          <a:prstGeom prst="rect">
            <a:avLst/>
          </a:prstGeom>
        </p:spPr>
      </p:pic>
    </p:spTree>
    <p:extLst>
      <p:ext uri="{BB962C8B-B14F-4D97-AF65-F5344CB8AC3E}">
        <p14:creationId xmlns:p14="http://schemas.microsoft.com/office/powerpoint/2010/main" val="193134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555C43-799A-445D-A04C-000DB575D5B0}"/>
              </a:ext>
            </a:extLst>
          </p:cNvPr>
          <p:cNvSpPr txBox="1"/>
          <p:nvPr/>
        </p:nvSpPr>
        <p:spPr>
          <a:xfrm>
            <a:off x="1132513" y="414093"/>
            <a:ext cx="9756397" cy="2862322"/>
          </a:xfrm>
          <a:prstGeom prst="rect">
            <a:avLst/>
          </a:prstGeom>
          <a:noFill/>
        </p:spPr>
        <p:txBody>
          <a:bodyPr wrap="square">
            <a:spAutoFit/>
          </a:bodyPr>
          <a:lstStyle/>
          <a:p>
            <a:pPr marL="285750" indent="-285750">
              <a:buFont typeface="Wingdings" panose="05000000000000000000" pitchFamily="2" charset="2"/>
              <a:buChar char="§"/>
            </a:pPr>
            <a:r>
              <a:rPr lang="en-IN" sz="1800" b="0" i="0" u="none" strike="noStrike" baseline="0" dirty="0">
                <a:solidFill>
                  <a:srgbClr val="000000"/>
                </a:solidFill>
                <a:latin typeface="Times New Roman" panose="02020603050405020304" pitchFamily="18" charset="0"/>
              </a:rPr>
              <a:t>Objective -3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Top 5 products According To The Category &amp; Region.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Sales &amp; Profit Based On Category and Sub- Category. </a:t>
            </a:r>
          </a:p>
          <a:p>
            <a:endParaRPr lang="en-IN"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
            </a:pPr>
            <a:r>
              <a:rPr lang="en-IN" sz="1800" b="0" i="0" u="none" strike="noStrike" baseline="0" dirty="0">
                <a:solidFill>
                  <a:srgbClr val="000000"/>
                </a:solidFill>
                <a:latin typeface="Times New Roman" panose="02020603050405020304" pitchFamily="18" charset="0"/>
              </a:rPr>
              <a:t>Objective -4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Discount Based On Segment and Category.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Most Popular Region Based On Segment &amp; Ship Mode. </a:t>
            </a:r>
          </a:p>
          <a:p>
            <a:endParaRPr lang="en-IN"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
            </a:pPr>
            <a:r>
              <a:rPr lang="en-IN" sz="1800" b="0" i="0" u="none" strike="noStrike" baseline="0" dirty="0">
                <a:solidFill>
                  <a:srgbClr val="000000"/>
                </a:solidFill>
                <a:latin typeface="Times New Roman" panose="02020603050405020304" pitchFamily="18" charset="0"/>
              </a:rPr>
              <a:t>Objective – 5 </a:t>
            </a:r>
          </a:p>
          <a:p>
            <a:pPr marL="342900" indent="-342900">
              <a:buFont typeface="+mj-lt"/>
              <a:buAutoNum type="alphaLcPeriod"/>
            </a:pPr>
            <a:r>
              <a:rPr lang="en-US" sz="1800" b="0" i="0" u="none" strike="noStrike" baseline="0" dirty="0">
                <a:solidFill>
                  <a:srgbClr val="000000"/>
                </a:solidFill>
                <a:latin typeface="Times New Roman" panose="02020603050405020304" pitchFamily="18" charset="0"/>
              </a:rPr>
              <a:t>Most Preferred Ship Mode Based On Region &amp; Ship Year. </a:t>
            </a:r>
          </a:p>
        </p:txBody>
      </p:sp>
    </p:spTree>
    <p:extLst>
      <p:ext uri="{BB962C8B-B14F-4D97-AF65-F5344CB8AC3E}">
        <p14:creationId xmlns:p14="http://schemas.microsoft.com/office/powerpoint/2010/main" val="302252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6FD6-F4EE-4003-852B-F40B3B62F81E}"/>
              </a:ext>
            </a:extLst>
          </p:cNvPr>
          <p:cNvSpPr>
            <a:spLocks noGrp="1"/>
          </p:cNvSpPr>
          <p:nvPr>
            <p:ph type="title"/>
          </p:nvPr>
        </p:nvSpPr>
        <p:spPr/>
        <p:txBody>
          <a:bodyPr/>
          <a:lstStyle/>
          <a:p>
            <a:r>
              <a:rPr lang="en-IN" dirty="0"/>
              <a:t>DASHBOARD</a:t>
            </a:r>
          </a:p>
        </p:txBody>
      </p:sp>
      <p:pic>
        <p:nvPicPr>
          <p:cNvPr id="4" name="Graphic 3" descr="Presentation with pie chart">
            <a:hlinkClick r:id="rId2" action="ppaction://hlinkfile"/>
            <a:extLst>
              <a:ext uri="{FF2B5EF4-FFF2-40B4-BE49-F238E27FC236}">
                <a16:creationId xmlns:a16="http://schemas.microsoft.com/office/drawing/2014/main" id="{E4CD835D-22B8-41CA-8E6C-5152806965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1600" y="1747008"/>
            <a:ext cx="3740092" cy="3740092"/>
          </a:xfrm>
          <a:prstGeom prst="rect">
            <a:avLst/>
          </a:prstGeom>
        </p:spPr>
      </p:pic>
      <p:pic>
        <p:nvPicPr>
          <p:cNvPr id="9" name="Picture 8">
            <a:extLst>
              <a:ext uri="{FF2B5EF4-FFF2-40B4-BE49-F238E27FC236}">
                <a16:creationId xmlns:a16="http://schemas.microsoft.com/office/drawing/2014/main" id="{7013F6C6-01E2-4376-B256-DB4EF1762BF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793632" y="2939047"/>
            <a:ext cx="4731443" cy="3233153"/>
          </a:xfrm>
          <a:prstGeom prst="rect">
            <a:avLst/>
          </a:prstGeom>
        </p:spPr>
      </p:pic>
      <p:sp>
        <p:nvSpPr>
          <p:cNvPr id="11" name="Speech Bubble: Oval 10">
            <a:extLst>
              <a:ext uri="{FF2B5EF4-FFF2-40B4-BE49-F238E27FC236}">
                <a16:creationId xmlns:a16="http://schemas.microsoft.com/office/drawing/2014/main" id="{493F18EA-D049-4F65-9CC5-09FD1D296C29}"/>
              </a:ext>
            </a:extLst>
          </p:cNvPr>
          <p:cNvSpPr/>
          <p:nvPr/>
        </p:nvSpPr>
        <p:spPr>
          <a:xfrm>
            <a:off x="5111692" y="894353"/>
            <a:ext cx="3137484" cy="1107347"/>
          </a:xfrm>
          <a:prstGeom prst="wedgeEllipseCallout">
            <a:avLst>
              <a:gd name="adj1" fmla="val -57619"/>
              <a:gd name="adj2" fmla="val 82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CLICK ON THE ICON TO GO TO THE DASHBOARD</a:t>
            </a:r>
          </a:p>
        </p:txBody>
      </p:sp>
    </p:spTree>
    <p:extLst>
      <p:ext uri="{BB962C8B-B14F-4D97-AF65-F5344CB8AC3E}">
        <p14:creationId xmlns:p14="http://schemas.microsoft.com/office/powerpoint/2010/main" val="192592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E977-A274-4008-AABE-FCBF10527429}"/>
              </a:ext>
            </a:extLst>
          </p:cNvPr>
          <p:cNvSpPr>
            <a:spLocks noGrp="1"/>
          </p:cNvSpPr>
          <p:nvPr>
            <p:ph type="title"/>
          </p:nvPr>
        </p:nvSpPr>
        <p:spPr/>
        <p:txBody>
          <a:bodyPr/>
          <a:lstStyle/>
          <a:p>
            <a:r>
              <a:rPr lang="en-IN" dirty="0"/>
              <a:t>LIST OF ANALYTICS WITH RESULTS</a:t>
            </a:r>
          </a:p>
        </p:txBody>
      </p:sp>
      <p:sp>
        <p:nvSpPr>
          <p:cNvPr id="3" name="Content Placeholder 2">
            <a:extLst>
              <a:ext uri="{FF2B5EF4-FFF2-40B4-BE49-F238E27FC236}">
                <a16:creationId xmlns:a16="http://schemas.microsoft.com/office/drawing/2014/main" id="{43876FC2-8F30-46B2-9BAB-A08F6AB49477}"/>
              </a:ext>
            </a:extLst>
          </p:cNvPr>
          <p:cNvSpPr>
            <a:spLocks noGrp="1"/>
          </p:cNvSpPr>
          <p:nvPr>
            <p:ph idx="1"/>
          </p:nvPr>
        </p:nvSpPr>
        <p:spPr>
          <a:xfrm>
            <a:off x="1219200" y="1623269"/>
            <a:ext cx="9601200" cy="4836254"/>
          </a:xfrm>
        </p:spPr>
        <p:txBody>
          <a:bodyPr>
            <a:normAutofit fontScale="92500" lnSpcReduction="10000"/>
          </a:bodyPr>
          <a:lstStyle/>
          <a:p>
            <a:r>
              <a:rPr lang="en-US" sz="1800" b="0" i="1" u="none" strike="noStrike" baseline="0" dirty="0">
                <a:solidFill>
                  <a:srgbClr val="000000"/>
                </a:solidFill>
                <a:latin typeface="Times New Roman" panose="02020603050405020304" pitchFamily="18" charset="0"/>
              </a:rPr>
              <a:t>Which state had highest sales? </a:t>
            </a:r>
            <a:br>
              <a:rPr lang="en-US" sz="1800" b="0" i="1"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Ans: California </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1" u="none" strike="noStrike" baseline="0" dirty="0">
                <a:solidFill>
                  <a:srgbClr val="000000"/>
                </a:solidFill>
                <a:latin typeface="Times New Roman" panose="02020603050405020304" pitchFamily="18" charset="0"/>
              </a:rPr>
              <a:t>In which year and quarter, sales and profit were highest? </a:t>
            </a:r>
            <a:br>
              <a:rPr lang="en-US" sz="1800" b="0" i="1"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Ans: Sales was highest in ‘2017’ year and ‘Quarter 3’ while Profit was highest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in ‘2016’ year and ‘Quarter 4’. </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1" u="none" strike="noStrike" baseline="0" dirty="0">
                <a:solidFill>
                  <a:srgbClr val="000000"/>
                </a:solidFill>
                <a:latin typeface="Times New Roman" panose="02020603050405020304" pitchFamily="18" charset="0"/>
              </a:rPr>
              <a:t>Which Region had highest sum of sales and profit? </a:t>
            </a:r>
            <a:br>
              <a:rPr lang="en-US" sz="1800" b="0" i="1"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Ans: ‘West’ region had the highest sum of sales as well as profit out of all regions. </a:t>
            </a:r>
          </a:p>
          <a:p>
            <a:pPr algn="l"/>
            <a:endParaRPr lang="en-IN" sz="1800" b="0" i="0" u="none" strike="noStrike" baseline="0" dirty="0">
              <a:solidFill>
                <a:srgbClr val="000000"/>
              </a:solidFill>
              <a:latin typeface="Times New Roman" panose="02020603050405020304" pitchFamily="18" charset="0"/>
            </a:endParaRPr>
          </a:p>
          <a:p>
            <a:r>
              <a:rPr lang="en-US" sz="1800" b="0" i="1" u="none" strike="noStrike" baseline="0" dirty="0">
                <a:solidFill>
                  <a:srgbClr val="000000"/>
                </a:solidFill>
                <a:latin typeface="Times New Roman" panose="02020603050405020304" pitchFamily="18" charset="0"/>
              </a:rPr>
              <a:t>Which customer have been most loyal to the Superstore and also state region wise topmost loyal customers? </a:t>
            </a:r>
            <a:br>
              <a:rPr lang="en-US" sz="1800" b="0" i="1"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Ans: ‘Sean Miller’ has been the most loyal customers of all the regions. </a:t>
            </a:r>
            <a:br>
              <a:rPr lang="en-US" sz="1800" b="0" i="0" u="none" strike="noStrike" baseline="0" dirty="0">
                <a:solidFill>
                  <a:srgbClr val="000000"/>
                </a:solidFill>
                <a:latin typeface="Times New Roman" panose="02020603050405020304" pitchFamily="18" charset="0"/>
              </a:rPr>
            </a:br>
            <a:r>
              <a:rPr lang="pt-BR" sz="1800" b="0" i="0" u="none" strike="noStrike" baseline="0" dirty="0">
                <a:solidFill>
                  <a:srgbClr val="000000"/>
                </a:solidFill>
                <a:latin typeface="Times New Roman" panose="02020603050405020304" pitchFamily="18" charset="0"/>
                <a:cs typeface="Times New Roman" panose="02020603050405020304" pitchFamily="18" charset="0"/>
              </a:rPr>
              <a:t>o</a:t>
            </a:r>
            <a:r>
              <a:rPr lang="pt-BR" sz="1800" b="0" i="0" u="none" strike="noStrike" baseline="0" dirty="0">
                <a:solidFill>
                  <a:srgbClr val="000000"/>
                </a:solidFill>
                <a:latin typeface="Courier New" panose="02070309020205020404" pitchFamily="49" charset="0"/>
              </a:rPr>
              <a:t> </a:t>
            </a:r>
            <a:r>
              <a:rPr lang="pt-BR" sz="1800" b="0" i="0" u="none" strike="noStrike" baseline="0" dirty="0">
                <a:solidFill>
                  <a:srgbClr val="000000"/>
                </a:solidFill>
                <a:latin typeface="Times New Roman" panose="02020603050405020304" pitchFamily="18" charset="0"/>
                <a:cs typeface="Times New Roman" panose="02020603050405020304" pitchFamily="18" charset="0"/>
              </a:rPr>
              <a:t>Central Region Top Customer: Tamara Chand </a:t>
            </a:r>
            <a:br>
              <a:rPr lang="pt-BR"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West Region Top Customer: Raymond Buch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East Region Top Customer: Tom Ashbrook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South Region Top Customer: Sean Miller </a:t>
            </a:r>
          </a:p>
          <a:p>
            <a:endParaRPr lang="en-US" sz="1800" b="0" i="0" u="none" strike="noStrike" baseline="0" dirty="0">
              <a:solidFill>
                <a:srgbClr val="000000"/>
              </a:solidFill>
              <a:latin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44B6CAA6-B26E-4A65-BCE6-E7EF4BAC1A1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55910" y="1560352"/>
            <a:ext cx="3270986" cy="2755259"/>
          </a:xfrm>
          <a:prstGeom prst="rect">
            <a:avLst/>
          </a:prstGeom>
        </p:spPr>
      </p:pic>
    </p:spTree>
    <p:extLst>
      <p:ext uri="{BB962C8B-B14F-4D97-AF65-F5344CB8AC3E}">
        <p14:creationId xmlns:p14="http://schemas.microsoft.com/office/powerpoint/2010/main" val="426646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F75CE-10CE-45C3-ADEE-790C7CD3D0D1}"/>
              </a:ext>
            </a:extLst>
          </p:cNvPr>
          <p:cNvSpPr>
            <a:spLocks noGrp="1"/>
          </p:cNvSpPr>
          <p:nvPr>
            <p:ph idx="1"/>
          </p:nvPr>
        </p:nvSpPr>
        <p:spPr>
          <a:xfrm>
            <a:off x="1371600" y="453006"/>
            <a:ext cx="9601200" cy="6149130"/>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1" u="none" strike="noStrike" baseline="0" dirty="0">
                <a:solidFill>
                  <a:srgbClr val="000000"/>
                </a:solidFill>
                <a:latin typeface="Times New Roman" panose="02020603050405020304" pitchFamily="18" charset="0"/>
              </a:rPr>
              <a:t>Which of the product had highest sales and state region wise topmost product as well? </a:t>
            </a:r>
            <a:br>
              <a:rPr lang="en-US" sz="1800" b="0" i="1"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Ans: ‘Canon </a:t>
            </a:r>
            <a:r>
              <a:rPr lang="en-US" sz="1800" b="0" i="0" u="none" strike="noStrike" baseline="0" dirty="0" err="1">
                <a:solidFill>
                  <a:srgbClr val="000000"/>
                </a:solidFill>
                <a:latin typeface="Times New Roman" panose="02020603050405020304" pitchFamily="18" charset="0"/>
              </a:rPr>
              <a:t>imageCLASS</a:t>
            </a:r>
            <a:r>
              <a:rPr lang="en-US" sz="1800" b="0" i="0" u="none" strike="noStrike" baseline="0" dirty="0">
                <a:solidFill>
                  <a:srgbClr val="000000"/>
                </a:solidFill>
                <a:latin typeface="Times New Roman" panose="02020603050405020304" pitchFamily="18" charset="0"/>
              </a:rPr>
              <a:t> 2200 Advanced Copier’ is the topmost product among all the categories as well as region.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Central Region Top Product: Canon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imageCLASS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2200 Advanced Copier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East Region Top Product: Canon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imageCLASS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2200 Advanced Copier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West Region Top Product: Canon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imageCLASS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2200 Advanced Copier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o South Region Top Product: Cisco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TelePresence</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System EX90 Videoconferencing Unit </a:t>
            </a:r>
          </a:p>
          <a:p>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1" u="none" strike="noStrike" baseline="0" dirty="0">
                <a:solidFill>
                  <a:srgbClr val="000000"/>
                </a:solidFill>
                <a:latin typeface="Times New Roman" panose="02020603050405020304" pitchFamily="18" charset="0"/>
              </a:rPr>
              <a:t>State all the sub categories which had the highest sales as well as profit according to the category. </a:t>
            </a:r>
            <a:br>
              <a:rPr lang="en-US" sz="1800" b="0" i="1"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Ans: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Times New Roman" panose="02020603050405020304" pitchFamily="18" charset="0"/>
              </a:rPr>
              <a:t>In ‘Furniture’ category, ‘Chairs’ sub-category has highest sales as well as profit. </a:t>
            </a:r>
            <a:br>
              <a:rPr lang="en-US" sz="1800" b="0" i="0" u="none" strike="noStrike" baseline="0" dirty="0">
                <a:solidFill>
                  <a:srgbClr val="000000"/>
                </a:solidFill>
                <a:latin typeface="Times New Roman" panose="02020603050405020304" pitchFamily="18" charset="0"/>
              </a:rPr>
            </a:br>
            <a:r>
              <a:rPr lang="en-US" sz="1800" b="0" i="0" u="none" strike="noStrike" baseline="0" dirty="0">
                <a:latin typeface="Courier New" panose="02070309020205020404" pitchFamily="49" charset="0"/>
              </a:rPr>
              <a:t>o </a:t>
            </a:r>
            <a:r>
              <a:rPr lang="en-US" sz="1800" b="0" i="0" u="none" strike="noStrike" baseline="0" dirty="0">
                <a:latin typeface="Times New Roman" panose="02020603050405020304" pitchFamily="18" charset="0"/>
              </a:rPr>
              <a:t>In ‘Office Supplies’ category, ‘Storage’ sub-category has highest sales but ‘Paper’ sub-category has highest profit. </a:t>
            </a:r>
            <a:br>
              <a:rPr lang="en-US" sz="1800" b="0" i="0" u="none" strike="noStrike" baseline="0" dirty="0">
                <a:latin typeface="Times New Roman" panose="02020603050405020304" pitchFamily="18" charset="0"/>
              </a:rPr>
            </a:br>
            <a:r>
              <a:rPr lang="en-US" sz="1800" b="0" i="0" u="none" strike="noStrike" baseline="0" dirty="0">
                <a:latin typeface="Courier New" panose="02070309020205020404" pitchFamily="49" charset="0"/>
              </a:rPr>
              <a:t>o </a:t>
            </a:r>
            <a:r>
              <a:rPr lang="en-US" sz="1800" b="0" i="0" u="none" strike="noStrike" baseline="0" dirty="0">
                <a:latin typeface="Times New Roman" panose="02020603050405020304" pitchFamily="18" charset="0"/>
              </a:rPr>
              <a:t>In ‘Technology’ category, ‘Phones’ sub-category has highest sales but ‘Copiers’ sub-category has made highest profit. </a:t>
            </a:r>
          </a:p>
          <a:p>
            <a:pPr marL="0" indent="0">
              <a:buNone/>
            </a:pPr>
            <a:endParaRPr lang="en-IN" dirty="0"/>
          </a:p>
        </p:txBody>
      </p:sp>
    </p:spTree>
    <p:extLst>
      <p:ext uri="{BB962C8B-B14F-4D97-AF65-F5344CB8AC3E}">
        <p14:creationId xmlns:p14="http://schemas.microsoft.com/office/powerpoint/2010/main" val="25261290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{4F06CB11-B161-4169-8B65-38C80B94B27C}tf10001105</Template>
  <TotalTime>100</TotalTime>
  <Words>735</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 Light</vt:lpstr>
      <vt:lpstr>Courier New</vt:lpstr>
      <vt:lpstr>Franklin Gothic Book</vt:lpstr>
      <vt:lpstr>Times New Roman</vt:lpstr>
      <vt:lpstr>Wingdings</vt:lpstr>
      <vt:lpstr>Crop</vt:lpstr>
      <vt:lpstr>U.S. SUPERSTORE DATA ANALYSIS</vt:lpstr>
      <vt:lpstr>CONTENTS TO BE COVERED</vt:lpstr>
      <vt:lpstr>INTRODUCTION</vt:lpstr>
      <vt:lpstr>SOURCE OF THE DATASET</vt:lpstr>
      <vt:lpstr>OBJECTIVES COVERED</vt:lpstr>
      <vt:lpstr>PowerPoint Presentation</vt:lpstr>
      <vt:lpstr>DASHBOARD</vt:lpstr>
      <vt:lpstr>LIST OF ANALYTICS WITH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SUPERSTORE DATA ANALYSIS</dc:title>
  <dc:creator>ISHIKA AGGARWAL</dc:creator>
  <cp:lastModifiedBy>ISHIKA AGGARWAL</cp:lastModifiedBy>
  <cp:revision>4</cp:revision>
  <dcterms:created xsi:type="dcterms:W3CDTF">2021-12-29T17:23:37Z</dcterms:created>
  <dcterms:modified xsi:type="dcterms:W3CDTF">2021-12-29T19:03:53Z</dcterms:modified>
</cp:coreProperties>
</file>