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66"/>
  </p:notesMasterIdLst>
  <p:sldIdLst>
    <p:sldId id="256" r:id="rId6"/>
    <p:sldId id="360" r:id="rId7"/>
    <p:sldId id="257" r:id="rId8"/>
    <p:sldId id="361" r:id="rId9"/>
    <p:sldId id="362" r:id="rId10"/>
    <p:sldId id="363" r:id="rId11"/>
    <p:sldId id="364" r:id="rId12"/>
    <p:sldId id="258" r:id="rId13"/>
    <p:sldId id="387" r:id="rId14"/>
    <p:sldId id="388" r:id="rId15"/>
    <p:sldId id="376" r:id="rId16"/>
    <p:sldId id="377" r:id="rId17"/>
    <p:sldId id="378" r:id="rId18"/>
    <p:sldId id="379" r:id="rId19"/>
    <p:sldId id="380" r:id="rId20"/>
    <p:sldId id="381" r:id="rId21"/>
    <p:sldId id="382" r:id="rId22"/>
    <p:sldId id="383" r:id="rId23"/>
    <p:sldId id="384" r:id="rId24"/>
    <p:sldId id="385" r:id="rId25"/>
    <p:sldId id="366" r:id="rId26"/>
    <p:sldId id="359" r:id="rId27"/>
    <p:sldId id="365" r:id="rId28"/>
    <p:sldId id="367" r:id="rId29"/>
    <p:sldId id="259" r:id="rId30"/>
    <p:sldId id="260" r:id="rId31"/>
    <p:sldId id="261" r:id="rId32"/>
    <p:sldId id="262" r:id="rId33"/>
    <p:sldId id="263" r:id="rId34"/>
    <p:sldId id="264" r:id="rId35"/>
    <p:sldId id="265" r:id="rId36"/>
    <p:sldId id="266" r:id="rId37"/>
    <p:sldId id="267" r:id="rId38"/>
    <p:sldId id="268" r:id="rId39"/>
    <p:sldId id="368" r:id="rId40"/>
    <p:sldId id="269" r:id="rId41"/>
    <p:sldId id="270" r:id="rId42"/>
    <p:sldId id="271" r:id="rId43"/>
    <p:sldId id="272" r:id="rId44"/>
    <p:sldId id="370" r:id="rId45"/>
    <p:sldId id="313" r:id="rId46"/>
    <p:sldId id="314" r:id="rId47"/>
    <p:sldId id="315" r:id="rId48"/>
    <p:sldId id="316" r:id="rId49"/>
    <p:sldId id="317" r:id="rId50"/>
    <p:sldId id="318" r:id="rId51"/>
    <p:sldId id="319" r:id="rId52"/>
    <p:sldId id="320" r:id="rId53"/>
    <p:sldId id="321" r:id="rId54"/>
    <p:sldId id="322" r:id="rId55"/>
    <p:sldId id="323" r:id="rId56"/>
    <p:sldId id="371" r:id="rId57"/>
    <p:sldId id="324" r:id="rId58"/>
    <p:sldId id="326" r:id="rId59"/>
    <p:sldId id="372" r:id="rId60"/>
    <p:sldId id="373" r:id="rId61"/>
    <p:sldId id="374" r:id="rId62"/>
    <p:sldId id="375" r:id="rId63"/>
    <p:sldId id="325" r:id="rId64"/>
    <p:sldId id="38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805114 - Afroza Parvin Disa" initials="" lastIdx="1" clrIdx="0">
    <p:extLst>
      <p:ext uri="{19B8F6BF-5375-455C-9EA6-DF929625EA0E}">
        <p15:presenceInfo xmlns:p15="http://schemas.microsoft.com/office/powerpoint/2012/main" userId="S::1805114@cse.buet.ac.bd::6dcc29b5-2b4c-4593-9118-b50de5aad5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22" autoAdjust="0"/>
    <p:restoredTop sz="81773" autoAdjust="0"/>
  </p:normalViewPr>
  <p:slideViewPr>
    <p:cSldViewPr snapToGrid="0">
      <p:cViewPr varScale="1">
        <p:scale>
          <a:sx n="70" d="100"/>
          <a:sy n="70" d="100"/>
        </p:scale>
        <p:origin x="3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6C2BD9-4659-45F6-B443-DCF311D2441E}" type="datetimeFigureOut">
              <a:rPr lang="en-US" smtClean="0"/>
              <a:t>3/3/2024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E63EA-F312-467D-9A9C-8EA6603F0323}" type="slidenum">
              <a:rPr lang="en-US" smtClean="0"/>
              <a:t>‹#›</a:t>
            </a:fld>
            <a:endParaRPr lang="en-US"/>
          </a:p>
        </p:txBody>
      </p:sp>
    </p:spTree>
    <p:extLst>
      <p:ext uri="{BB962C8B-B14F-4D97-AF65-F5344CB8AC3E}">
        <p14:creationId xmlns:p14="http://schemas.microsoft.com/office/powerpoint/2010/main" val="1974934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E63EA-F312-467D-9A9C-8EA6603F0323}" type="slidenum">
              <a:rPr lang="en-US" smtClean="0"/>
              <a:t>2</a:t>
            </a:fld>
            <a:endParaRPr lang="en-US"/>
          </a:p>
        </p:txBody>
      </p:sp>
    </p:spTree>
    <p:extLst>
      <p:ext uri="{BB962C8B-B14F-4D97-AF65-F5344CB8AC3E}">
        <p14:creationId xmlns:p14="http://schemas.microsoft.com/office/powerpoint/2010/main" val="3769430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65bfed854f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265bfed854f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65bfed85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65bfed85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65bfed854f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65bfed854f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aa7ec319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26aa7ec319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65bfed854f_2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265bfed854f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65bfed854f_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265bfed854f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20B60-92E8-DB01-3339-7B898B869C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EC37D8-6C90-3BAE-B5DF-12B6EAC720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9DCEE1-79A7-CE83-1188-35AF4480D70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BB3354-7BEF-BF60-C729-AAFB3E5A2175}"/>
              </a:ext>
            </a:extLst>
          </p:cNvPr>
          <p:cNvSpPr>
            <a:spLocks noGrp="1"/>
          </p:cNvSpPr>
          <p:nvPr>
            <p:ph type="sldNum" sz="quarter" idx="5"/>
          </p:nvPr>
        </p:nvSpPr>
        <p:spPr/>
        <p:txBody>
          <a:bodyPr/>
          <a:lstStyle/>
          <a:p>
            <a:fld id="{4F3E63EA-F312-467D-9A9C-8EA6603F0323}" type="slidenum">
              <a:rPr lang="en-US" smtClean="0"/>
              <a:t>21</a:t>
            </a:fld>
            <a:endParaRPr lang="en-US"/>
          </a:p>
        </p:txBody>
      </p:sp>
    </p:spTree>
    <p:extLst>
      <p:ext uri="{BB962C8B-B14F-4D97-AF65-F5344CB8AC3E}">
        <p14:creationId xmlns:p14="http://schemas.microsoft.com/office/powerpoint/2010/main" val="2610697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5c5ec68a4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65c5ec68a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4C43E-9FC0-F149-1E09-1FD9FD2B7E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85BFAA-1E1C-17DB-9613-DEFCAE42DA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9AAE7A-BF3C-4C55-57D4-28A9DB795B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6F625F-3FFE-5A56-C907-C2FD0B1FD737}"/>
              </a:ext>
            </a:extLst>
          </p:cNvPr>
          <p:cNvSpPr>
            <a:spLocks noGrp="1"/>
          </p:cNvSpPr>
          <p:nvPr>
            <p:ph type="sldNum" sz="quarter" idx="5"/>
          </p:nvPr>
        </p:nvSpPr>
        <p:spPr/>
        <p:txBody>
          <a:bodyPr/>
          <a:lstStyle/>
          <a:p>
            <a:fld id="{4F3E63EA-F312-467D-9A9C-8EA6603F0323}" type="slidenum">
              <a:rPr lang="en-US" smtClean="0"/>
              <a:t>24</a:t>
            </a:fld>
            <a:endParaRPr lang="en-US"/>
          </a:p>
        </p:txBody>
      </p:sp>
    </p:spTree>
    <p:extLst>
      <p:ext uri="{BB962C8B-B14F-4D97-AF65-F5344CB8AC3E}">
        <p14:creationId xmlns:p14="http://schemas.microsoft.com/office/powerpoint/2010/main" val="1125767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833EB8-5EC2-D849-F7DE-566565816B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90030C-A306-040E-E9EC-0F332FD3E2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4288F3-FB40-F2B4-D0B9-6F04C0C77D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EBFF15-59C2-DB5A-B718-E1F8E9631DF7}"/>
              </a:ext>
            </a:extLst>
          </p:cNvPr>
          <p:cNvSpPr>
            <a:spLocks noGrp="1"/>
          </p:cNvSpPr>
          <p:nvPr>
            <p:ph type="sldNum" sz="quarter" idx="5"/>
          </p:nvPr>
        </p:nvSpPr>
        <p:spPr/>
        <p:txBody>
          <a:bodyPr/>
          <a:lstStyle/>
          <a:p>
            <a:fld id="{4F3E63EA-F312-467D-9A9C-8EA6603F0323}" type="slidenum">
              <a:rPr lang="en-US" smtClean="0"/>
              <a:t>40</a:t>
            </a:fld>
            <a:endParaRPr lang="en-US"/>
          </a:p>
        </p:txBody>
      </p:sp>
    </p:spTree>
    <p:extLst>
      <p:ext uri="{BB962C8B-B14F-4D97-AF65-F5344CB8AC3E}">
        <p14:creationId xmlns:p14="http://schemas.microsoft.com/office/powerpoint/2010/main" val="4019341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FD582-5F8F-F48B-483D-60941889D3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326A66-F8D4-BFCE-8A34-0EF50BE351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7B3F89-5EEA-2619-6D1F-4D91F870EE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57DBAA-B419-717D-B3E2-49BA31E22977}"/>
              </a:ext>
            </a:extLst>
          </p:cNvPr>
          <p:cNvSpPr>
            <a:spLocks noGrp="1"/>
          </p:cNvSpPr>
          <p:nvPr>
            <p:ph type="sldNum" sz="quarter" idx="5"/>
          </p:nvPr>
        </p:nvSpPr>
        <p:spPr/>
        <p:txBody>
          <a:bodyPr/>
          <a:lstStyle/>
          <a:p>
            <a:fld id="{4F3E63EA-F312-467D-9A9C-8EA6603F0323}" type="slidenum">
              <a:rPr lang="en-US" smtClean="0"/>
              <a:t>4</a:t>
            </a:fld>
            <a:endParaRPr lang="en-US"/>
          </a:p>
        </p:txBody>
      </p:sp>
    </p:spTree>
    <p:extLst>
      <p:ext uri="{BB962C8B-B14F-4D97-AF65-F5344CB8AC3E}">
        <p14:creationId xmlns:p14="http://schemas.microsoft.com/office/powerpoint/2010/main" val="1752128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E63EA-F312-467D-9A9C-8EA6603F0323}" type="slidenum">
              <a:rPr lang="en-US" smtClean="0"/>
              <a:t>52</a:t>
            </a:fld>
            <a:endParaRPr lang="en-US"/>
          </a:p>
        </p:txBody>
      </p:sp>
    </p:spTree>
    <p:extLst>
      <p:ext uri="{BB962C8B-B14F-4D97-AF65-F5344CB8AC3E}">
        <p14:creationId xmlns:p14="http://schemas.microsoft.com/office/powerpoint/2010/main" val="2895036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E63EA-F312-467D-9A9C-8EA6603F0323}" type="slidenum">
              <a:rPr lang="en-US" smtClean="0"/>
              <a:t>59</a:t>
            </a:fld>
            <a:endParaRPr lang="en-US"/>
          </a:p>
        </p:txBody>
      </p:sp>
    </p:spTree>
    <p:extLst>
      <p:ext uri="{BB962C8B-B14F-4D97-AF65-F5344CB8AC3E}">
        <p14:creationId xmlns:p14="http://schemas.microsoft.com/office/powerpoint/2010/main" val="863144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E63EA-F312-467D-9A9C-8EA6603F0323}" type="slidenum">
              <a:rPr lang="en-US" smtClean="0"/>
              <a:t>60</a:t>
            </a:fld>
            <a:endParaRPr lang="en-US"/>
          </a:p>
        </p:txBody>
      </p:sp>
    </p:spTree>
    <p:extLst>
      <p:ext uri="{BB962C8B-B14F-4D97-AF65-F5344CB8AC3E}">
        <p14:creationId xmlns:p14="http://schemas.microsoft.com/office/powerpoint/2010/main" val="1904557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C6FAA-4114-C10D-3C75-F1963A05C1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B7C20B-ECA1-272F-6459-84E7C233AC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D09836-CE39-2A46-61AE-74E1431E4E6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090790D-A599-E8E4-8798-BA821573641A}"/>
              </a:ext>
            </a:extLst>
          </p:cNvPr>
          <p:cNvSpPr>
            <a:spLocks noGrp="1"/>
          </p:cNvSpPr>
          <p:nvPr>
            <p:ph type="sldNum" sz="quarter" idx="5"/>
          </p:nvPr>
        </p:nvSpPr>
        <p:spPr/>
        <p:txBody>
          <a:bodyPr/>
          <a:lstStyle/>
          <a:p>
            <a:fld id="{4F3E63EA-F312-467D-9A9C-8EA6603F0323}" type="slidenum">
              <a:rPr lang="en-US" smtClean="0"/>
              <a:t>7</a:t>
            </a:fld>
            <a:endParaRPr lang="en-US"/>
          </a:p>
        </p:txBody>
      </p:sp>
    </p:spTree>
    <p:extLst>
      <p:ext uri="{BB962C8B-B14F-4D97-AF65-F5344CB8AC3E}">
        <p14:creationId xmlns:p14="http://schemas.microsoft.com/office/powerpoint/2010/main" val="3325313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E63EA-F312-467D-9A9C-8EA6603F0323}" type="slidenum">
              <a:rPr lang="en-US" smtClean="0"/>
              <a:t>8</a:t>
            </a:fld>
            <a:endParaRPr lang="en-US"/>
          </a:p>
        </p:txBody>
      </p:sp>
    </p:spTree>
    <p:extLst>
      <p:ext uri="{BB962C8B-B14F-4D97-AF65-F5344CB8AC3E}">
        <p14:creationId xmlns:p14="http://schemas.microsoft.com/office/powerpoint/2010/main" val="3051994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E63EA-F312-467D-9A9C-8EA6603F0323}" type="slidenum">
              <a:rPr lang="en-US" smtClean="0"/>
              <a:t>9</a:t>
            </a:fld>
            <a:endParaRPr lang="en-US"/>
          </a:p>
        </p:txBody>
      </p:sp>
    </p:spTree>
    <p:extLst>
      <p:ext uri="{BB962C8B-B14F-4D97-AF65-F5344CB8AC3E}">
        <p14:creationId xmlns:p14="http://schemas.microsoft.com/office/powerpoint/2010/main" val="2897773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65bfed854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g265bfed854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65bfed854f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65bfed854f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5bfed854f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265bfed854f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6aa6387d0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26aa6387d0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07A56D8C-4A7A-4EAB-A9B9-156D3F80781C}"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4AEF79C-A668-43C7-94D8-A686198CDDBC}"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BFF03406-78FB-481A-86EE-501D0FD5F7ED}"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A232553F-7DF1-4857-A89A-CF5FBB3C1D87}"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912629" y="1371600"/>
            <a:ext cx="5935540" cy="269686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Pla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912629" y="4584879"/>
            <a:ext cx="5935540" cy="1287887"/>
          </a:xfrm>
          <a:prstGeom prst="rect">
            <a:avLst/>
          </a:prstGeom>
          <a:noFill/>
          <a:ln>
            <a:noFill/>
          </a:ln>
        </p:spPr>
        <p:txBody>
          <a:bodyPr spcFirstLastPara="1" wrap="square" lIns="91425" tIns="45700" rIns="91425" bIns="45700" anchor="b" anchorCtr="0">
            <a:normAutofit/>
          </a:bodyPr>
          <a:lstStyle>
            <a:lvl1pPr lvl="0" algn="l">
              <a:lnSpc>
                <a:spcPct val="130000"/>
              </a:lnSpc>
              <a:spcBef>
                <a:spcPts val="1000"/>
              </a:spcBef>
              <a:spcAft>
                <a:spcPts val="0"/>
              </a:spcAft>
              <a:buClr>
                <a:schemeClr val="dk1"/>
              </a:buClr>
              <a:buSzPts val="1566"/>
              <a:buNone/>
              <a:defRPr sz="1800" b="1" cap="none"/>
            </a:lvl1pPr>
            <a:lvl2pPr lvl="1" algn="ctr">
              <a:lnSpc>
                <a:spcPct val="120000"/>
              </a:lnSpc>
              <a:spcBef>
                <a:spcPts val="500"/>
              </a:spcBef>
              <a:spcAft>
                <a:spcPts val="0"/>
              </a:spcAft>
              <a:buClr>
                <a:schemeClr val="dk1"/>
              </a:buClr>
              <a:buSzPts val="1740"/>
              <a:buNone/>
              <a:defRPr sz="2000"/>
            </a:lvl2pPr>
            <a:lvl3pPr lvl="2" algn="ctr">
              <a:lnSpc>
                <a:spcPct val="120000"/>
              </a:lnSpc>
              <a:spcBef>
                <a:spcPts val="500"/>
              </a:spcBef>
              <a:spcAft>
                <a:spcPts val="0"/>
              </a:spcAft>
              <a:buClr>
                <a:schemeClr val="dk1"/>
              </a:buClr>
              <a:buSzPts val="1566"/>
              <a:buNone/>
              <a:defRPr sz="1800"/>
            </a:lvl3pPr>
            <a:lvl4pPr lvl="3" algn="ctr">
              <a:lnSpc>
                <a:spcPct val="120000"/>
              </a:lnSpc>
              <a:spcBef>
                <a:spcPts val="500"/>
              </a:spcBef>
              <a:spcAft>
                <a:spcPts val="0"/>
              </a:spcAft>
              <a:buClr>
                <a:schemeClr val="dk1"/>
              </a:buClr>
              <a:buSzPts val="1392"/>
              <a:buNone/>
              <a:defRPr sz="1600"/>
            </a:lvl4pPr>
            <a:lvl5pPr lvl="4" algn="ctr">
              <a:lnSpc>
                <a:spcPct val="120000"/>
              </a:lnSpc>
              <a:spcBef>
                <a:spcPts val="500"/>
              </a:spcBef>
              <a:spcAft>
                <a:spcPts val="0"/>
              </a:spcAft>
              <a:buClr>
                <a:schemeClr val="dk1"/>
              </a:buClr>
              <a:buSzPts val="1392"/>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2"/>
          <p:cNvSpPr txBox="1">
            <a:spLocks noGrp="1"/>
          </p:cNvSpPr>
          <p:nvPr>
            <p:ph type="dt" idx="10"/>
          </p:nvPr>
        </p:nvSpPr>
        <p:spPr>
          <a:xfrm>
            <a:off x="912628"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20794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914400" y="1371601"/>
            <a:ext cx="10363200" cy="118757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914399" y="2559171"/>
            <a:ext cx="10363200" cy="3382658"/>
          </a:xfrm>
          <a:prstGeom prst="rect">
            <a:avLst/>
          </a:prstGeom>
          <a:noFill/>
          <a:ln>
            <a:noFill/>
          </a:ln>
        </p:spPr>
        <p:txBody>
          <a:bodyPr spcFirstLastPara="1" wrap="square" lIns="91425" tIns="45700" rIns="91425" bIns="45700" anchor="t" anchorCtr="0">
            <a:normAutofit/>
          </a:bodyPr>
          <a:lstStyle>
            <a:lvl1pPr marL="457200" lvl="0" indent="-328041" algn="l">
              <a:lnSpc>
                <a:spcPct val="120000"/>
              </a:lnSpc>
              <a:spcBef>
                <a:spcPts val="1000"/>
              </a:spcBef>
              <a:spcAft>
                <a:spcPts val="0"/>
              </a:spcAft>
              <a:buClr>
                <a:schemeClr val="dk1"/>
              </a:buClr>
              <a:buSzPts val="1566"/>
              <a:buChar char="•"/>
              <a:defRPr/>
            </a:lvl1pPr>
            <a:lvl2pPr marL="914400" lvl="1" indent="-328041" algn="l">
              <a:lnSpc>
                <a:spcPct val="120000"/>
              </a:lnSpc>
              <a:spcBef>
                <a:spcPts val="500"/>
              </a:spcBef>
              <a:spcAft>
                <a:spcPts val="0"/>
              </a:spcAft>
              <a:buClr>
                <a:schemeClr val="dk1"/>
              </a:buClr>
              <a:buSzPts val="1566"/>
              <a:buChar char="•"/>
              <a:defRPr/>
            </a:lvl2pPr>
            <a:lvl3pPr marL="1371600" lvl="2" indent="-328041" algn="l">
              <a:lnSpc>
                <a:spcPct val="120000"/>
              </a:lnSpc>
              <a:spcBef>
                <a:spcPts val="500"/>
              </a:spcBef>
              <a:spcAft>
                <a:spcPts val="0"/>
              </a:spcAft>
              <a:buClr>
                <a:schemeClr val="dk1"/>
              </a:buClr>
              <a:buSzPts val="1566"/>
              <a:buChar char="•"/>
              <a:defRPr/>
            </a:lvl3pPr>
            <a:lvl4pPr marL="1828800" lvl="3" indent="-328041" algn="l">
              <a:lnSpc>
                <a:spcPct val="120000"/>
              </a:lnSpc>
              <a:spcBef>
                <a:spcPts val="500"/>
              </a:spcBef>
              <a:spcAft>
                <a:spcPts val="0"/>
              </a:spcAft>
              <a:buClr>
                <a:schemeClr val="dk1"/>
              </a:buClr>
              <a:buSzPts val="1566"/>
              <a:buChar char="•"/>
              <a:defRPr/>
            </a:lvl4pPr>
            <a:lvl5pPr marL="2286000" lvl="4" indent="-328041" algn="l">
              <a:lnSpc>
                <a:spcPct val="120000"/>
              </a:lnSpc>
              <a:spcBef>
                <a:spcPts val="500"/>
              </a:spcBef>
              <a:spcAft>
                <a:spcPts val="0"/>
              </a:spcAft>
              <a:buClr>
                <a:schemeClr val="dk1"/>
              </a:buClr>
              <a:buSzPts val="1566"/>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
          <p:cNvSpPr txBox="1">
            <a:spLocks noGrp="1"/>
          </p:cNvSpPr>
          <p:nvPr>
            <p:ph type="dt" idx="10"/>
          </p:nvPr>
        </p:nvSpPr>
        <p:spPr>
          <a:xfrm>
            <a:off x="912628"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96528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E7C2ED81-850F-45E3-AB42-DA915E063618}"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397394C6-8E2F-42F5-B775-A2A4C2ABEE5D}"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7FA3717-7023-460F-AE49-6042FABC293B}"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CA5118C5-4A53-48E6-8DE3-7921FC9083CB}"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2D85F145-3F80-4B9C-AF42-EFFBD522D241}"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2AB6E249-30FE-416E-8E68-FD75DC0CAA2D}" type="slidenum">
              <a:t>‹#›</a:t>
            </a:fld>
            <a:endParaRPr/>
          </a:p>
        </p:txBody>
      </p:sp>
      <p:sp>
        <p:nvSpPr>
          <p:cNvPr id="2"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A6A715D0-29F0-4D65-836D-5BCD52C39F66}"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B1D0CA9-6241-4A00-8E71-F17A52B2272F}"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BE48234-5E77-4A2C-B329-A9CD3BBAD080}"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C01DC81-A0AC-4B28-8EDC-E23E8D15CF59}"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3F012224-ADC4-4EB1-9EAE-47124F4A88D1}"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1BFD6502-42C0-45FD-950E-DBB402DA9A89}"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96C7CECE-30AE-4A37-B633-B8D853E977F3}"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914400" y="1371601"/>
            <a:ext cx="10363200" cy="118757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914399" y="2559171"/>
            <a:ext cx="10363200" cy="3382658"/>
          </a:xfrm>
          <a:prstGeom prst="rect">
            <a:avLst/>
          </a:prstGeom>
          <a:noFill/>
          <a:ln>
            <a:noFill/>
          </a:ln>
        </p:spPr>
        <p:txBody>
          <a:bodyPr spcFirstLastPara="1" wrap="square" lIns="91425" tIns="45700" rIns="91425" bIns="45700" anchor="t" anchorCtr="0">
            <a:normAutofit/>
          </a:bodyPr>
          <a:lstStyle>
            <a:lvl1pPr marL="457200" lvl="0" indent="-328041" algn="l">
              <a:lnSpc>
                <a:spcPct val="120000"/>
              </a:lnSpc>
              <a:spcBef>
                <a:spcPts val="1000"/>
              </a:spcBef>
              <a:spcAft>
                <a:spcPts val="0"/>
              </a:spcAft>
              <a:buClr>
                <a:schemeClr val="dk1"/>
              </a:buClr>
              <a:buSzPts val="1566"/>
              <a:buChar char="•"/>
              <a:defRPr/>
            </a:lvl1pPr>
            <a:lvl2pPr marL="914400" lvl="1" indent="-328041" algn="l">
              <a:lnSpc>
                <a:spcPct val="120000"/>
              </a:lnSpc>
              <a:spcBef>
                <a:spcPts val="500"/>
              </a:spcBef>
              <a:spcAft>
                <a:spcPts val="0"/>
              </a:spcAft>
              <a:buClr>
                <a:schemeClr val="dk1"/>
              </a:buClr>
              <a:buSzPts val="1566"/>
              <a:buChar char="•"/>
              <a:defRPr/>
            </a:lvl2pPr>
            <a:lvl3pPr marL="1371600" lvl="2" indent="-328041" algn="l">
              <a:lnSpc>
                <a:spcPct val="120000"/>
              </a:lnSpc>
              <a:spcBef>
                <a:spcPts val="500"/>
              </a:spcBef>
              <a:spcAft>
                <a:spcPts val="0"/>
              </a:spcAft>
              <a:buClr>
                <a:schemeClr val="dk1"/>
              </a:buClr>
              <a:buSzPts val="1566"/>
              <a:buChar char="•"/>
              <a:defRPr/>
            </a:lvl3pPr>
            <a:lvl4pPr marL="1828800" lvl="3" indent="-328041" algn="l">
              <a:lnSpc>
                <a:spcPct val="120000"/>
              </a:lnSpc>
              <a:spcBef>
                <a:spcPts val="500"/>
              </a:spcBef>
              <a:spcAft>
                <a:spcPts val="0"/>
              </a:spcAft>
              <a:buClr>
                <a:schemeClr val="dk1"/>
              </a:buClr>
              <a:buSzPts val="1566"/>
              <a:buChar char="•"/>
              <a:defRPr/>
            </a:lvl4pPr>
            <a:lvl5pPr marL="2286000" lvl="4" indent="-328041" algn="l">
              <a:lnSpc>
                <a:spcPct val="120000"/>
              </a:lnSpc>
              <a:spcBef>
                <a:spcPts val="500"/>
              </a:spcBef>
              <a:spcAft>
                <a:spcPts val="0"/>
              </a:spcAft>
              <a:buClr>
                <a:schemeClr val="dk1"/>
              </a:buClr>
              <a:buSzPts val="1566"/>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
          <p:cNvSpPr txBox="1">
            <a:spLocks noGrp="1"/>
          </p:cNvSpPr>
          <p:nvPr>
            <p:ph type="dt" idx="10"/>
          </p:nvPr>
        </p:nvSpPr>
        <p:spPr>
          <a:xfrm>
            <a:off x="912628"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36342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FC13CF9F-C21A-4D63-9315-DEF2B480382C}"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FD8DD102-9755-407B-8138-49906A8EEB0E}"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86DB92E2-23C7-4093-9E5A-0C46A4A5151A}"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9749DE21-8ACD-4CE7-A0B2-57996FE94688}"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52C83EE2-5062-4639-BFC0-EB32C8EAB954}"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8674E0FB-59AF-4A90-9B9C-350F70781287}"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5947A3E6-FA03-4CF0-9AFF-5CD08A784EC8}"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0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03160964-2584-4E4C-BEFC-1AC160048B38}"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0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AAF84BA4-C55A-4CEB-905B-B3DDAE365D18}"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3418B983-CE96-439D-87D5-0B6F17BB3ACB}"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1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44C5DA52-1D49-4A77-A538-F27DE468E7A3}"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0FF095F9-CA6C-4F57-99F5-781864D3E88A}"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2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2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2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2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2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2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42956189-FA06-4651-ABAB-E8DADBCDE956}"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1B454CF-FBB4-4BF8-9FDE-7D4E4AFE1C7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2AC1A462-409F-4036-973B-A21CF2D74D55}" type="slidenum">
              <a:t>‹#›</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3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F164C36E-2960-46BF-8B92-070D1103F7F6}"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3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A67D8DB5-72D7-45A1-B3C8-62CCA3C657E5}"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3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3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3E3AC5F9-483D-4ACE-8D10-9F26582D4C32}"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C6B8F4F3-412B-4E9D-9891-891B2D55A7E3}"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596DB936-0BE8-4300-83B3-3A9692A0E30D}"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4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4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4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DE1A9CBA-43B6-4DCE-8EEC-F4D405F66D84}"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4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4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8895CACD-27B7-409B-B340-C09B31414F5D}"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5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5F75F748-94E2-424A-AEE8-9B98E428451C}"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5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C1A2CBB3-2791-4D22-9177-8B1CD9702342}"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F349203E-906B-4E3A-A640-7687117AA32D}"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5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6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ftr" idx="11"/>
          </p:nvPr>
        </p:nvSpPr>
        <p:spPr/>
        <p:txBody>
          <a:bodyPr/>
          <a:lstStyle/>
          <a:p>
            <a:r>
              <a:t>Footer</a:t>
            </a:r>
          </a:p>
        </p:txBody>
      </p:sp>
      <p:sp>
        <p:nvSpPr>
          <p:cNvPr id="8" name="PlaceHolder 7"/>
          <p:cNvSpPr>
            <a:spLocks noGrp="1"/>
          </p:cNvSpPr>
          <p:nvPr>
            <p:ph type="sldNum" idx="12"/>
          </p:nvPr>
        </p:nvSpPr>
        <p:spPr/>
        <p:txBody>
          <a:bodyPr/>
          <a:lstStyle/>
          <a:p>
            <a:fld id="{F21EADDD-6F70-4248-BFD2-9D4AAE8DBB5E}" type="slidenum">
              <a:t>‹#›</a:t>
            </a:fld>
            <a:endParaRPr/>
          </a:p>
        </p:txBody>
      </p:sp>
      <p:sp>
        <p:nvSpPr>
          <p:cNvPr id="9" name="PlaceHolder 8"/>
          <p:cNvSpPr>
            <a:spLocks noGrp="1"/>
          </p:cNvSpPr>
          <p:nvPr>
            <p:ph type="dt" idx="10"/>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6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6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6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6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6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6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ftr" idx="11"/>
          </p:nvPr>
        </p:nvSpPr>
        <p:spPr/>
        <p:txBody>
          <a:bodyPr/>
          <a:lstStyle/>
          <a:p>
            <a:r>
              <a:t>Footer</a:t>
            </a:r>
          </a:p>
        </p:txBody>
      </p:sp>
      <p:sp>
        <p:nvSpPr>
          <p:cNvPr id="10" name="PlaceHolder 9"/>
          <p:cNvSpPr>
            <a:spLocks noGrp="1"/>
          </p:cNvSpPr>
          <p:nvPr>
            <p:ph type="sldNum" idx="12"/>
          </p:nvPr>
        </p:nvSpPr>
        <p:spPr/>
        <p:txBody>
          <a:bodyPr/>
          <a:lstStyle/>
          <a:p>
            <a:fld id="{207CF3DE-521B-4822-ACCC-D13BECDAAF5D}" type="slidenum">
              <a:t>‹#›</a:t>
            </a:fld>
            <a:endParaRPr/>
          </a:p>
        </p:txBody>
      </p:sp>
      <p:sp>
        <p:nvSpPr>
          <p:cNvPr id="11" name="PlaceHolder 10"/>
          <p:cNvSpPr>
            <a:spLocks noGrp="1"/>
          </p:cNvSpPr>
          <p:nvPr>
            <p:ph type="dt" idx="10"/>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40EC538E-5BCE-4C3A-A7CD-54D46252AF78}" type="slidenum">
              <a:t>‹#›</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7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FD8FF3C3-0A3A-43B8-B7A5-464A6C7A468F}" type="slidenum">
              <a:t>‹#›</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7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C633D089-0F65-4772-89D4-A68B493F54E5}" type="slidenum">
              <a:t>‹#›</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7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8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DA41C005-BD1D-4236-B6D8-9FD3E006364E}" type="slidenum">
              <a:t>‹#›</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7F47636B-D026-4D8C-8E4F-9D7E18665943}" type="slidenum">
              <a:t>‹#›</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EEB7AB6B-A7F3-4FA2-B28E-325571E3D6DC}" type="slidenum">
              <a:t>‹#›</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8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8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8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188E8D87-6648-4EC9-AF9E-4389F2AC16D6}" type="slidenum">
              <a:t>‹#›</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8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8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F68E75F7-41A1-4BDD-94A7-D1E0786A2BB9}" type="slidenum">
              <a:t>‹#›</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4C927CA4-88F4-47E6-ABBB-3EC205476F4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9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D4AFBB54-CC32-4BD3-9D7A-4FC40E803492}" type="slidenum">
              <a:t>‹#›</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9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59CF8C19-47E2-496B-A384-B25BC1B72E02}" type="slidenum">
              <a:t>‹#›</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9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0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0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0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ftr" idx="14"/>
          </p:nvPr>
        </p:nvSpPr>
        <p:spPr/>
        <p:txBody>
          <a:bodyPr/>
          <a:lstStyle/>
          <a:p>
            <a:r>
              <a:t>Footer</a:t>
            </a:r>
          </a:p>
        </p:txBody>
      </p:sp>
      <p:sp>
        <p:nvSpPr>
          <p:cNvPr id="8" name="PlaceHolder 7"/>
          <p:cNvSpPr>
            <a:spLocks noGrp="1"/>
          </p:cNvSpPr>
          <p:nvPr>
            <p:ph type="sldNum" idx="15"/>
          </p:nvPr>
        </p:nvSpPr>
        <p:spPr/>
        <p:txBody>
          <a:bodyPr/>
          <a:lstStyle/>
          <a:p>
            <a:fld id="{8D2BC173-7D8D-4901-BA3F-53A6198EA901}" type="slidenum">
              <a:t>‹#›</a:t>
            </a:fld>
            <a:endParaRPr/>
          </a:p>
        </p:txBody>
      </p:sp>
      <p:sp>
        <p:nvSpPr>
          <p:cNvPr id="9" name="PlaceHolder 8"/>
          <p:cNvSpPr>
            <a:spLocks noGrp="1"/>
          </p:cNvSpPr>
          <p:nvPr>
            <p:ph type="dt" idx="13"/>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0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0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0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0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0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0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ftr" idx="14"/>
          </p:nvPr>
        </p:nvSpPr>
        <p:spPr/>
        <p:txBody>
          <a:bodyPr/>
          <a:lstStyle/>
          <a:p>
            <a:r>
              <a:t>Footer</a:t>
            </a:r>
          </a:p>
        </p:txBody>
      </p:sp>
      <p:sp>
        <p:nvSpPr>
          <p:cNvPr id="10" name="PlaceHolder 9"/>
          <p:cNvSpPr>
            <a:spLocks noGrp="1"/>
          </p:cNvSpPr>
          <p:nvPr>
            <p:ph type="sldNum" idx="15"/>
          </p:nvPr>
        </p:nvSpPr>
        <p:spPr/>
        <p:txBody>
          <a:bodyPr/>
          <a:lstStyle/>
          <a:p>
            <a:fld id="{6370407E-B1BA-420A-9798-03A6FDC002EF}" type="slidenum">
              <a:t>‹#›</a:t>
            </a:fld>
            <a:endParaRPr/>
          </a:p>
        </p:txBody>
      </p:sp>
      <p:sp>
        <p:nvSpPr>
          <p:cNvPr id="11" name="PlaceHolder 10"/>
          <p:cNvSpPr>
            <a:spLocks noGrp="1"/>
          </p:cNvSpPr>
          <p:nvPr>
            <p:ph type="dt" idx="1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B0716F8-0472-4D2A-9D53-932CFE66BA27}"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296EFEA-EDAD-4FD9-856A-7610685D494A}"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145E1692-CA8F-496C-9282-049B5D9E898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heme" Target="../theme/theme5.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Google Shape;11;p1"/>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sp>
        <p:nvSpPr>
          <p:cNvPr id="7" name="PlaceHolder 1"/>
          <p:cNvSpPr>
            <a:spLocks noGrp="1"/>
          </p:cNvSpPr>
          <p:nvPr>
            <p:ph type="title"/>
          </p:nvPr>
        </p:nvSpPr>
        <p:spPr>
          <a:xfrm>
            <a:off x="912600" y="1371600"/>
            <a:ext cx="5935320" cy="2696400"/>
          </a:xfrm>
          <a:prstGeom prst="rect">
            <a:avLst/>
          </a:prstGeom>
          <a:noFill/>
          <a:ln w="0">
            <a:noFill/>
          </a:ln>
        </p:spPr>
        <p:txBody>
          <a:bodyPr anchor="t">
            <a:normAutofit/>
          </a:bodyPr>
          <a:lstStyle/>
          <a:p>
            <a:r>
              <a:rPr lang="en-US" sz="4000" b="0" strike="noStrike" spc="-1">
                <a:solidFill>
                  <a:srgbClr val="000000"/>
                </a:solidFill>
                <a:latin typeface="Arial"/>
              </a:rPr>
              <a:t>Click to edit the title text format</a:t>
            </a:r>
          </a:p>
        </p:txBody>
      </p:sp>
      <p:sp>
        <p:nvSpPr>
          <p:cNvPr id="2" name="PlaceHolder 2"/>
          <p:cNvSpPr>
            <a:spLocks noGrp="1"/>
          </p:cNvSpPr>
          <p:nvPr>
            <p:ph type="dt" idx="1"/>
          </p:nvPr>
        </p:nvSpPr>
        <p:spPr>
          <a:xfrm>
            <a:off x="912600" y="6356520"/>
            <a:ext cx="2742840" cy="36468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3" name="PlaceHolder 3"/>
          <p:cNvSpPr>
            <a:spLocks noGrp="1"/>
          </p:cNvSpPr>
          <p:nvPr>
            <p:ph type="ftr" idx="2"/>
          </p:nvPr>
        </p:nvSpPr>
        <p:spPr>
          <a:xfrm>
            <a:off x="6767640" y="6356520"/>
            <a:ext cx="40399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 name="PlaceHolder 4"/>
          <p:cNvSpPr>
            <a:spLocks noGrp="1"/>
          </p:cNvSpPr>
          <p:nvPr>
            <p:ph type="sldNum" idx="3"/>
          </p:nvPr>
        </p:nvSpPr>
        <p:spPr>
          <a:xfrm>
            <a:off x="10807920" y="6356520"/>
            <a:ext cx="722520" cy="364680"/>
          </a:xfrm>
          <a:prstGeom prst="rect">
            <a:avLst/>
          </a:prstGeom>
          <a:noFill/>
          <a:ln w="0">
            <a:noFill/>
          </a:ln>
        </p:spPr>
        <p:txBody>
          <a:bodyPr anchor="ctr">
            <a:noAutofit/>
          </a:bodyPr>
          <a:lstStyle>
            <a:lvl1pPr algn="r">
              <a:lnSpc>
                <a:spcPct val="100000"/>
              </a:lnSpc>
              <a:buNone/>
              <a:tabLst>
                <a:tab pos="0" algn="l"/>
              </a:tabLst>
              <a:defRPr lang="en-US" sz="900" b="1" strike="noStrike" spc="-1">
                <a:solidFill>
                  <a:srgbClr val="000000"/>
                </a:solidFill>
                <a:latin typeface="Play"/>
                <a:ea typeface="Play"/>
              </a:defRPr>
            </a:lvl1pPr>
          </a:lstStyle>
          <a:p>
            <a:pPr algn="r">
              <a:lnSpc>
                <a:spcPct val="100000"/>
              </a:lnSpc>
              <a:buNone/>
              <a:tabLst>
                <a:tab pos="0" algn="l"/>
              </a:tabLst>
            </a:pPr>
            <a:fld id="{AE23EEEB-9E36-4F8C-B690-7F146EB6C9C8}" type="slidenum">
              <a:rPr lang="en-US" sz="900" b="1" strike="noStrike" spc="-1">
                <a:solidFill>
                  <a:srgbClr val="000000"/>
                </a:solidFill>
                <a:latin typeface="Play"/>
                <a:ea typeface="Play"/>
              </a:rPr>
              <a:t>‹#›</a:t>
            </a:fld>
            <a:endParaRPr lang="en-US" sz="900" b="0" strike="noStrike" spc="-1">
              <a:latin typeface="Times New Roman"/>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714" r:id="rId13"/>
    <p:sldLayoutId id="214748371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Google Shape;11;p1"/>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sp>
        <p:nvSpPr>
          <p:cNvPr id="43" name="PlaceHolder 1"/>
          <p:cNvSpPr>
            <a:spLocks noGrp="1"/>
          </p:cNvSpPr>
          <p:nvPr>
            <p:ph type="title"/>
          </p:nvPr>
        </p:nvSpPr>
        <p:spPr>
          <a:xfrm>
            <a:off x="914400" y="1371600"/>
            <a:ext cx="10362960" cy="1187280"/>
          </a:xfrm>
          <a:prstGeom prst="rect">
            <a:avLst/>
          </a:prstGeom>
          <a:noFill/>
          <a:ln w="0">
            <a:noFill/>
          </a:ln>
        </p:spPr>
        <p:txBody>
          <a:bodyPr anchor="t">
            <a:normAutofit/>
          </a:bodyPr>
          <a:lstStyle/>
          <a:p>
            <a:r>
              <a:rPr lang="en-US" sz="4000" b="0" strike="noStrike" spc="-1">
                <a:solidFill>
                  <a:srgbClr val="000000"/>
                </a:solidFill>
                <a:latin typeface="Arial"/>
              </a:rPr>
              <a:t>Click to edit the title text format</a:t>
            </a:r>
          </a:p>
        </p:txBody>
      </p:sp>
      <p:sp>
        <p:nvSpPr>
          <p:cNvPr id="44" name="PlaceHolder 2"/>
          <p:cNvSpPr>
            <a:spLocks noGrp="1"/>
          </p:cNvSpPr>
          <p:nvPr>
            <p:ph type="body"/>
          </p:nvPr>
        </p:nvSpPr>
        <p:spPr>
          <a:xfrm>
            <a:off x="914400" y="2559240"/>
            <a:ext cx="10362960" cy="3382200"/>
          </a:xfrm>
          <a:prstGeom prst="rect">
            <a:avLst/>
          </a:prstGeom>
          <a:noFill/>
          <a:ln w="0">
            <a:noFill/>
          </a:ln>
        </p:spPr>
        <p:txBody>
          <a:bodyPr anchor="t">
            <a:norm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45" name="PlaceHolder 3"/>
          <p:cNvSpPr>
            <a:spLocks noGrp="1"/>
          </p:cNvSpPr>
          <p:nvPr>
            <p:ph type="dt" idx="4"/>
          </p:nvPr>
        </p:nvSpPr>
        <p:spPr>
          <a:xfrm>
            <a:off x="912600" y="6356520"/>
            <a:ext cx="2742840" cy="36468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6" name="PlaceHolder 4"/>
          <p:cNvSpPr>
            <a:spLocks noGrp="1"/>
          </p:cNvSpPr>
          <p:nvPr>
            <p:ph type="ftr" idx="5"/>
          </p:nvPr>
        </p:nvSpPr>
        <p:spPr>
          <a:xfrm>
            <a:off x="6767640" y="6356520"/>
            <a:ext cx="40399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7" name="PlaceHolder 5"/>
          <p:cNvSpPr>
            <a:spLocks noGrp="1"/>
          </p:cNvSpPr>
          <p:nvPr>
            <p:ph type="sldNum" idx="6"/>
          </p:nvPr>
        </p:nvSpPr>
        <p:spPr>
          <a:xfrm>
            <a:off x="10807920" y="6356520"/>
            <a:ext cx="722520" cy="364680"/>
          </a:xfrm>
          <a:prstGeom prst="rect">
            <a:avLst/>
          </a:prstGeom>
          <a:noFill/>
          <a:ln w="0">
            <a:noFill/>
          </a:ln>
        </p:spPr>
        <p:txBody>
          <a:bodyPr anchor="ctr">
            <a:noAutofit/>
          </a:bodyPr>
          <a:lstStyle>
            <a:lvl1pPr algn="r">
              <a:lnSpc>
                <a:spcPct val="100000"/>
              </a:lnSpc>
              <a:buNone/>
              <a:tabLst>
                <a:tab pos="0" algn="l"/>
              </a:tabLst>
              <a:defRPr lang="en-US" sz="900" b="1" strike="noStrike" spc="-1">
                <a:solidFill>
                  <a:srgbClr val="000000"/>
                </a:solidFill>
                <a:latin typeface="Play"/>
                <a:ea typeface="Play"/>
              </a:defRPr>
            </a:lvl1pPr>
          </a:lstStyle>
          <a:p>
            <a:pPr algn="r">
              <a:lnSpc>
                <a:spcPct val="100000"/>
              </a:lnSpc>
              <a:buNone/>
              <a:tabLst>
                <a:tab pos="0" algn="l"/>
              </a:tabLst>
            </a:pPr>
            <a:fld id="{8A92A6F1-3CFA-4CD5-ADC6-229FB9588FC0}" type="slidenum">
              <a:rPr lang="en-US" sz="900" b="1" strike="noStrike" spc="-1">
                <a:solidFill>
                  <a:srgbClr val="000000"/>
                </a:solidFill>
                <a:latin typeface="Play"/>
                <a:ea typeface="Play"/>
              </a:rPr>
              <a:t>‹#›</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1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Google Shape;11;p1"/>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sp>
        <p:nvSpPr>
          <p:cNvPr id="85" name="PlaceHolder 1"/>
          <p:cNvSpPr>
            <a:spLocks noGrp="1"/>
          </p:cNvSpPr>
          <p:nvPr>
            <p:ph type="dt" idx="7"/>
          </p:nvPr>
        </p:nvSpPr>
        <p:spPr>
          <a:xfrm>
            <a:off x="912600" y="6356520"/>
            <a:ext cx="2742840" cy="36468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86" name="PlaceHolder 2"/>
          <p:cNvSpPr>
            <a:spLocks noGrp="1"/>
          </p:cNvSpPr>
          <p:nvPr>
            <p:ph type="ftr" idx="8"/>
          </p:nvPr>
        </p:nvSpPr>
        <p:spPr>
          <a:xfrm>
            <a:off x="6767640" y="6356520"/>
            <a:ext cx="40399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87" name="PlaceHolder 3"/>
          <p:cNvSpPr>
            <a:spLocks noGrp="1"/>
          </p:cNvSpPr>
          <p:nvPr>
            <p:ph type="sldNum" idx="9"/>
          </p:nvPr>
        </p:nvSpPr>
        <p:spPr>
          <a:xfrm>
            <a:off x="10807920" y="6356520"/>
            <a:ext cx="722520" cy="364680"/>
          </a:xfrm>
          <a:prstGeom prst="rect">
            <a:avLst/>
          </a:prstGeom>
          <a:noFill/>
          <a:ln w="0">
            <a:noFill/>
          </a:ln>
        </p:spPr>
        <p:txBody>
          <a:bodyPr anchor="ctr">
            <a:noAutofit/>
          </a:bodyPr>
          <a:lstStyle>
            <a:lvl1pPr algn="r">
              <a:lnSpc>
                <a:spcPct val="100000"/>
              </a:lnSpc>
              <a:buNone/>
              <a:tabLst>
                <a:tab pos="0" algn="l"/>
              </a:tabLst>
              <a:defRPr lang="en-US" sz="900" b="1" strike="noStrike" spc="-1">
                <a:solidFill>
                  <a:srgbClr val="000000"/>
                </a:solidFill>
                <a:latin typeface="Play"/>
                <a:ea typeface="Play"/>
              </a:defRPr>
            </a:lvl1pPr>
          </a:lstStyle>
          <a:p>
            <a:pPr algn="r">
              <a:lnSpc>
                <a:spcPct val="100000"/>
              </a:lnSpc>
              <a:buNone/>
              <a:tabLst>
                <a:tab pos="0" algn="l"/>
              </a:tabLst>
            </a:pPr>
            <a:fld id="{C7088D21-2911-4088-9994-2FCE1CC59EA9}" type="slidenum">
              <a:rPr lang="en-US" sz="900" b="1" strike="noStrike" spc="-1">
                <a:solidFill>
                  <a:srgbClr val="000000"/>
                </a:solidFill>
                <a:latin typeface="Play"/>
                <a:ea typeface="Play"/>
              </a:rPr>
              <a:t>‹#›</a:t>
            </a:fld>
            <a:endParaRPr lang="en-US" sz="900" b="0" strike="noStrike" spc="-1">
              <a:latin typeface="Times New Roman"/>
            </a:endParaRPr>
          </a:p>
        </p:txBody>
      </p:sp>
      <p:sp>
        <p:nvSpPr>
          <p:cNvPr id="88"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400" b="0" strike="noStrike" spc="-1">
                <a:solidFill>
                  <a:srgbClr val="000000"/>
                </a:solidFill>
                <a:latin typeface="Arial"/>
              </a:rPr>
              <a:t>Click to edit the title text format</a:t>
            </a:r>
          </a:p>
        </p:txBody>
      </p:sp>
      <p:sp>
        <p:nvSpPr>
          <p:cNvPr id="8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Google Shape;11;p1"/>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sp>
        <p:nvSpPr>
          <p:cNvPr id="127" name="PlaceHolder 1"/>
          <p:cNvSpPr>
            <a:spLocks noGrp="1"/>
          </p:cNvSpPr>
          <p:nvPr>
            <p:ph type="title"/>
          </p:nvPr>
        </p:nvSpPr>
        <p:spPr>
          <a:xfrm>
            <a:off x="914400" y="1371600"/>
            <a:ext cx="10362960" cy="1187280"/>
          </a:xfrm>
          <a:prstGeom prst="rect">
            <a:avLst/>
          </a:prstGeom>
          <a:noFill/>
          <a:ln w="0">
            <a:noFill/>
          </a:ln>
        </p:spPr>
        <p:txBody>
          <a:bodyPr anchor="t">
            <a:normAutofit/>
          </a:bodyPr>
          <a:lstStyle/>
          <a:p>
            <a:r>
              <a:rPr lang="en-US" sz="4000" b="0" strike="noStrike" spc="-1">
                <a:solidFill>
                  <a:srgbClr val="000000"/>
                </a:solidFill>
                <a:latin typeface="Arial"/>
              </a:rPr>
              <a:t>Click to edit the title text format</a:t>
            </a:r>
          </a:p>
        </p:txBody>
      </p:sp>
      <p:sp>
        <p:nvSpPr>
          <p:cNvPr id="128" name="PlaceHolder 2"/>
          <p:cNvSpPr>
            <a:spLocks noGrp="1"/>
          </p:cNvSpPr>
          <p:nvPr>
            <p:ph type="dt" idx="10"/>
          </p:nvPr>
        </p:nvSpPr>
        <p:spPr>
          <a:xfrm>
            <a:off x="912600" y="6356520"/>
            <a:ext cx="2742840" cy="36468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129" name="PlaceHolder 3"/>
          <p:cNvSpPr>
            <a:spLocks noGrp="1"/>
          </p:cNvSpPr>
          <p:nvPr>
            <p:ph type="ftr" idx="11"/>
          </p:nvPr>
        </p:nvSpPr>
        <p:spPr>
          <a:xfrm>
            <a:off x="6767640" y="6356520"/>
            <a:ext cx="40399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30" name="PlaceHolder 4"/>
          <p:cNvSpPr>
            <a:spLocks noGrp="1"/>
          </p:cNvSpPr>
          <p:nvPr>
            <p:ph type="sldNum" idx="12"/>
          </p:nvPr>
        </p:nvSpPr>
        <p:spPr>
          <a:xfrm>
            <a:off x="10807920" y="6356520"/>
            <a:ext cx="722520" cy="364680"/>
          </a:xfrm>
          <a:prstGeom prst="rect">
            <a:avLst/>
          </a:prstGeom>
          <a:noFill/>
          <a:ln w="0">
            <a:noFill/>
          </a:ln>
        </p:spPr>
        <p:txBody>
          <a:bodyPr anchor="ctr">
            <a:noAutofit/>
          </a:bodyPr>
          <a:lstStyle>
            <a:lvl1pPr algn="r">
              <a:lnSpc>
                <a:spcPct val="100000"/>
              </a:lnSpc>
              <a:buNone/>
              <a:tabLst>
                <a:tab pos="0" algn="l"/>
              </a:tabLst>
              <a:defRPr lang="en-US" sz="900" b="1" strike="noStrike" spc="-1">
                <a:solidFill>
                  <a:srgbClr val="000000"/>
                </a:solidFill>
                <a:latin typeface="Play"/>
                <a:ea typeface="Play"/>
              </a:defRPr>
            </a:lvl1pPr>
          </a:lstStyle>
          <a:p>
            <a:pPr algn="r">
              <a:lnSpc>
                <a:spcPct val="100000"/>
              </a:lnSpc>
              <a:buNone/>
              <a:tabLst>
                <a:tab pos="0" algn="l"/>
              </a:tabLst>
            </a:pPr>
            <a:fld id="{1A0E4369-4EC3-4DD0-B90C-7E3CDA59EE52}" type="slidenum">
              <a:rPr lang="en-US" sz="900" b="1" strike="noStrike" spc="-1">
                <a:solidFill>
                  <a:srgbClr val="000000"/>
                </a:solidFill>
                <a:latin typeface="Play"/>
                <a:ea typeface="Play"/>
              </a:rPr>
              <a:t>‹#›</a:t>
            </a:fld>
            <a:endParaRPr lang="en-US" sz="900" b="0" strike="noStrike" spc="-1">
              <a:latin typeface="Times New Roman"/>
            </a:endParaRPr>
          </a:p>
        </p:txBody>
      </p:sp>
      <p:sp>
        <p:nvSpPr>
          <p:cNvPr id="131"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Google Shape;11;p1"/>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sp>
        <p:nvSpPr>
          <p:cNvPr id="169" name="PlaceHolder 1"/>
          <p:cNvSpPr>
            <a:spLocks noGrp="1"/>
          </p:cNvSpPr>
          <p:nvPr>
            <p:ph type="title"/>
          </p:nvPr>
        </p:nvSpPr>
        <p:spPr>
          <a:xfrm>
            <a:off x="912600" y="1371600"/>
            <a:ext cx="5935320" cy="2696400"/>
          </a:xfrm>
          <a:prstGeom prst="rect">
            <a:avLst/>
          </a:prstGeom>
          <a:noFill/>
          <a:ln w="0">
            <a:noFill/>
          </a:ln>
        </p:spPr>
        <p:txBody>
          <a:bodyPr anchor="t">
            <a:normAutofit/>
          </a:bodyPr>
          <a:lstStyle/>
          <a:p>
            <a:r>
              <a:rPr lang="en-US" sz="4000" b="0" strike="noStrike" spc="-1">
                <a:solidFill>
                  <a:srgbClr val="000000"/>
                </a:solidFill>
                <a:latin typeface="Arial"/>
              </a:rPr>
              <a:t>Click to edit the title text format</a:t>
            </a:r>
          </a:p>
        </p:txBody>
      </p:sp>
      <p:sp>
        <p:nvSpPr>
          <p:cNvPr id="170" name="PlaceHolder 2"/>
          <p:cNvSpPr>
            <a:spLocks noGrp="1"/>
          </p:cNvSpPr>
          <p:nvPr>
            <p:ph type="dt" idx="13"/>
          </p:nvPr>
        </p:nvSpPr>
        <p:spPr>
          <a:xfrm>
            <a:off x="912600" y="6356520"/>
            <a:ext cx="2742840" cy="36468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171" name="PlaceHolder 3"/>
          <p:cNvSpPr>
            <a:spLocks noGrp="1"/>
          </p:cNvSpPr>
          <p:nvPr>
            <p:ph type="ftr" idx="14"/>
          </p:nvPr>
        </p:nvSpPr>
        <p:spPr>
          <a:xfrm>
            <a:off x="6767640" y="6356520"/>
            <a:ext cx="40399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72" name="PlaceHolder 4"/>
          <p:cNvSpPr>
            <a:spLocks noGrp="1"/>
          </p:cNvSpPr>
          <p:nvPr>
            <p:ph type="sldNum" idx="15"/>
          </p:nvPr>
        </p:nvSpPr>
        <p:spPr>
          <a:xfrm>
            <a:off x="10807920" y="6356520"/>
            <a:ext cx="722520" cy="364680"/>
          </a:xfrm>
          <a:prstGeom prst="rect">
            <a:avLst/>
          </a:prstGeom>
          <a:noFill/>
          <a:ln w="0">
            <a:noFill/>
          </a:ln>
        </p:spPr>
        <p:txBody>
          <a:bodyPr anchor="ctr">
            <a:noAutofit/>
          </a:bodyPr>
          <a:lstStyle>
            <a:lvl1pPr algn="r">
              <a:lnSpc>
                <a:spcPct val="100000"/>
              </a:lnSpc>
              <a:buNone/>
              <a:tabLst>
                <a:tab pos="0" algn="l"/>
              </a:tabLst>
              <a:defRPr lang="en-US" sz="900" b="1" strike="noStrike" spc="-1">
                <a:solidFill>
                  <a:srgbClr val="000000"/>
                </a:solidFill>
                <a:latin typeface="Play"/>
                <a:ea typeface="Play"/>
              </a:defRPr>
            </a:lvl1pPr>
          </a:lstStyle>
          <a:p>
            <a:pPr algn="r">
              <a:lnSpc>
                <a:spcPct val="100000"/>
              </a:lnSpc>
              <a:buNone/>
              <a:tabLst>
                <a:tab pos="0" algn="l"/>
              </a:tabLst>
            </a:pPr>
            <a:fld id="{6F47C72E-F341-4EE8-B380-A61B4C20D237}" type="slidenum">
              <a:rPr lang="en-US" sz="900" b="1" strike="noStrike" spc="-1">
                <a:solidFill>
                  <a:srgbClr val="000000"/>
                </a:solidFill>
                <a:latin typeface="Play"/>
                <a:ea typeface="Play"/>
              </a:rPr>
              <a:t>‹#›</a:t>
            </a:fld>
            <a:endParaRPr lang="en-US" sz="900" b="0" strike="noStrike" spc="-1">
              <a:latin typeface="Times New Roman"/>
            </a:endParaRPr>
          </a:p>
        </p:txBody>
      </p:sp>
      <p:sp>
        <p:nvSpPr>
          <p:cNvPr id="173"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3.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0" name="Google Shape;85;p13"/>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sp>
        <p:nvSpPr>
          <p:cNvPr id="211" name="Google Shape;86;p13"/>
          <p:cNvSpPr/>
          <p:nvPr/>
        </p:nvSpPr>
        <p:spPr>
          <a:xfrm>
            <a:off x="659219" y="-388088"/>
            <a:ext cx="12506760" cy="7676707"/>
          </a:xfrm>
          <a:prstGeom prst="rect">
            <a:avLst/>
          </a:prstGeom>
          <a:solidFill>
            <a:schemeClr val="lt1"/>
          </a:solidFill>
          <a:ln w="0">
            <a:noFill/>
          </a:ln>
        </p:spPr>
        <p:style>
          <a:lnRef idx="0">
            <a:scrgbClr r="0" g="0" b="0"/>
          </a:lnRef>
          <a:fillRef idx="0">
            <a:scrgbClr r="0" g="0" b="0"/>
          </a:fillRef>
          <a:effectRef idx="0">
            <a:scrgbClr r="0" g="0" b="0"/>
          </a:effectRef>
          <a:fontRef idx="minor"/>
        </p:style>
      </p:sp>
      <p:sp>
        <p:nvSpPr>
          <p:cNvPr id="212" name="PlaceHolder 1"/>
          <p:cNvSpPr>
            <a:spLocks noGrp="1"/>
          </p:cNvSpPr>
          <p:nvPr>
            <p:ph type="title"/>
          </p:nvPr>
        </p:nvSpPr>
        <p:spPr>
          <a:xfrm>
            <a:off x="4402440" y="4816800"/>
            <a:ext cx="8104320" cy="1024200"/>
          </a:xfrm>
          <a:prstGeom prst="rect">
            <a:avLst/>
          </a:prstGeom>
          <a:noFill/>
          <a:ln w="0">
            <a:noFill/>
          </a:ln>
        </p:spPr>
        <p:txBody>
          <a:bodyPr anchor="t">
            <a:noAutofit/>
          </a:bodyPr>
          <a:lstStyle/>
          <a:p>
            <a:pPr>
              <a:lnSpc>
                <a:spcPct val="100000"/>
              </a:lnSpc>
              <a:buNone/>
              <a:tabLst>
                <a:tab pos="0" algn="l"/>
              </a:tabLst>
            </a:pPr>
            <a:r>
              <a:rPr lang="en-US" sz="5000" b="1" strike="noStrike" spc="-1">
                <a:solidFill>
                  <a:srgbClr val="000000"/>
                </a:solidFill>
                <a:latin typeface="Play"/>
                <a:ea typeface="Play"/>
              </a:rPr>
              <a:t>Bin packing problem</a:t>
            </a:r>
            <a:endParaRPr lang="en-US" sz="5000" b="0" strike="noStrike" spc="-1">
              <a:solidFill>
                <a:srgbClr val="000000"/>
              </a:solidFill>
              <a:latin typeface="Arial"/>
            </a:endParaRPr>
          </a:p>
        </p:txBody>
      </p:sp>
      <p:sp>
        <p:nvSpPr>
          <p:cNvPr id="213" name="PlaceHolder 2"/>
          <p:cNvSpPr>
            <a:spLocks noGrp="1"/>
          </p:cNvSpPr>
          <p:nvPr>
            <p:ph type="subTitle"/>
          </p:nvPr>
        </p:nvSpPr>
        <p:spPr>
          <a:xfrm>
            <a:off x="4992840" y="3969360"/>
            <a:ext cx="6923880" cy="1692720"/>
          </a:xfrm>
          <a:prstGeom prst="rect">
            <a:avLst/>
          </a:prstGeom>
          <a:noFill/>
          <a:ln w="0">
            <a:noFill/>
          </a:ln>
        </p:spPr>
        <p:txBody>
          <a:bodyPr anchor="b">
            <a:normAutofit fontScale="93500" lnSpcReduction="10000"/>
          </a:bodyPr>
          <a:lstStyle/>
          <a:p>
            <a:pPr>
              <a:lnSpc>
                <a:spcPct val="120000"/>
              </a:lnSpc>
              <a:buNone/>
              <a:tabLst>
                <a:tab pos="0" algn="l"/>
              </a:tabLst>
            </a:pPr>
            <a:endParaRPr lang="en-US" sz="1800" b="0" strike="noStrike" spc="-1" dirty="0">
              <a:latin typeface="Arial"/>
            </a:endParaRPr>
          </a:p>
          <a:p>
            <a:pPr>
              <a:lnSpc>
                <a:spcPct val="120000"/>
              </a:lnSpc>
              <a:spcBef>
                <a:spcPts val="1001"/>
              </a:spcBef>
              <a:buNone/>
              <a:tabLst>
                <a:tab pos="0" algn="l"/>
              </a:tabLst>
            </a:pPr>
            <a:r>
              <a:rPr lang="en-US" sz="1800" b="1" strike="noStrike" spc="-1" dirty="0">
                <a:solidFill>
                  <a:srgbClr val="000000"/>
                </a:solidFill>
                <a:latin typeface="Play"/>
                <a:ea typeface="Play"/>
              </a:rPr>
              <a:t>CSE462 - ALGORITHM ENGINEERING SESSIONAL</a:t>
            </a:r>
            <a:endParaRPr lang="en-US" sz="1800" b="0" strike="noStrike" spc="-1" dirty="0">
              <a:latin typeface="Arial"/>
            </a:endParaRPr>
          </a:p>
          <a:p>
            <a:pPr>
              <a:lnSpc>
                <a:spcPct val="120000"/>
              </a:lnSpc>
              <a:spcBef>
                <a:spcPts val="1001"/>
              </a:spcBef>
              <a:buNone/>
              <a:tabLst>
                <a:tab pos="0" algn="l"/>
              </a:tabLst>
            </a:pPr>
            <a:br>
              <a:rPr sz="1800" dirty="0"/>
            </a:br>
            <a:br>
              <a:rPr sz="1800" dirty="0"/>
            </a:br>
            <a:endParaRPr lang="en-US" sz="1800" b="0" strike="noStrike" spc="-1" dirty="0">
              <a:latin typeface="Arial"/>
            </a:endParaRPr>
          </a:p>
        </p:txBody>
      </p:sp>
      <p:sp>
        <p:nvSpPr>
          <p:cNvPr id="214" name="Google Shape;89;p13"/>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sp>
        <p:nvSpPr>
          <p:cNvPr id="215" name="Google Shape;90;p13"/>
          <p:cNvSpPr/>
          <p:nvPr/>
        </p:nvSpPr>
        <p:spPr>
          <a:xfrm>
            <a:off x="8239312" y="5454792"/>
            <a:ext cx="4094456" cy="1754326"/>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gn="r">
              <a:lnSpc>
                <a:spcPct val="100000"/>
              </a:lnSpc>
              <a:buNone/>
              <a:tabLst>
                <a:tab pos="0" algn="l"/>
              </a:tabLst>
            </a:pPr>
            <a:r>
              <a:rPr lang="en-US" sz="1800" b="0" strike="noStrike" spc="-1" dirty="0">
                <a:solidFill>
                  <a:srgbClr val="000000"/>
                </a:solidFill>
                <a:latin typeface="Play"/>
                <a:ea typeface="Play"/>
              </a:rPr>
              <a:t>Presented By</a:t>
            </a:r>
            <a:endParaRPr lang="en-US" sz="1800" b="0" strike="noStrike" spc="-1" dirty="0">
              <a:latin typeface="Arial"/>
            </a:endParaRPr>
          </a:p>
          <a:p>
            <a:pPr algn="r">
              <a:lnSpc>
                <a:spcPct val="100000"/>
              </a:lnSpc>
              <a:buNone/>
              <a:tabLst>
                <a:tab pos="0" algn="l"/>
              </a:tabLst>
            </a:pPr>
            <a:r>
              <a:rPr lang="en-US" b="0" i="0" dirty="0">
                <a:solidFill>
                  <a:srgbClr val="050505"/>
                </a:solidFill>
                <a:effectLst/>
                <a:latin typeface="Segoe UI Historic" panose="020B0502040204020203" pitchFamily="34" charset="0"/>
              </a:rPr>
              <a:t>1805071 </a:t>
            </a:r>
          </a:p>
          <a:p>
            <a:pPr algn="r">
              <a:lnSpc>
                <a:spcPct val="100000"/>
              </a:lnSpc>
              <a:buNone/>
              <a:tabLst>
                <a:tab pos="0" algn="l"/>
              </a:tabLst>
            </a:pPr>
            <a:r>
              <a:rPr lang="en-US" b="0" i="0" dirty="0">
                <a:solidFill>
                  <a:srgbClr val="050505"/>
                </a:solidFill>
                <a:effectLst/>
                <a:latin typeface="Segoe UI Historic" panose="020B0502040204020203" pitchFamily="34" charset="0"/>
              </a:rPr>
              <a:t>1805081 </a:t>
            </a:r>
          </a:p>
          <a:p>
            <a:pPr algn="r">
              <a:lnSpc>
                <a:spcPct val="100000"/>
              </a:lnSpc>
              <a:buNone/>
              <a:tabLst>
                <a:tab pos="0" algn="l"/>
              </a:tabLst>
            </a:pPr>
            <a:r>
              <a:rPr lang="en-US" b="0" i="0" dirty="0">
                <a:solidFill>
                  <a:srgbClr val="050505"/>
                </a:solidFill>
                <a:effectLst/>
                <a:latin typeface="Segoe UI Historic" panose="020B0502040204020203" pitchFamily="34" charset="0"/>
              </a:rPr>
              <a:t>1805092 </a:t>
            </a:r>
          </a:p>
          <a:p>
            <a:pPr algn="r">
              <a:lnSpc>
                <a:spcPct val="100000"/>
              </a:lnSpc>
              <a:buNone/>
              <a:tabLst>
                <a:tab pos="0" algn="l"/>
              </a:tabLst>
            </a:pPr>
            <a:r>
              <a:rPr lang="en-US" b="0" i="0" dirty="0">
                <a:solidFill>
                  <a:srgbClr val="050505"/>
                </a:solidFill>
                <a:effectLst/>
                <a:latin typeface="Segoe UI Historic" panose="020B0502040204020203" pitchFamily="34" charset="0"/>
              </a:rPr>
              <a:t>1805114 </a:t>
            </a:r>
          </a:p>
          <a:p>
            <a:pPr algn="r">
              <a:lnSpc>
                <a:spcPct val="100000"/>
              </a:lnSpc>
              <a:buNone/>
              <a:tabLst>
                <a:tab pos="0" algn="l"/>
              </a:tabLst>
            </a:pPr>
            <a:r>
              <a:rPr lang="en-US" b="0" i="0" dirty="0">
                <a:solidFill>
                  <a:srgbClr val="050505"/>
                </a:solidFill>
                <a:effectLst/>
                <a:latin typeface="Segoe UI Historic" panose="020B0502040204020203" pitchFamily="34" charset="0"/>
              </a:rPr>
              <a:t>1805118</a:t>
            </a:r>
            <a:endParaRPr lang="en-US" sz="1800" b="0" strike="noStrike" spc="-1" dirty="0">
              <a:latin typeface="Arial"/>
            </a:endParaRPr>
          </a:p>
        </p:txBody>
      </p:sp>
      <p:pic>
        <p:nvPicPr>
          <p:cNvPr id="216" name="Google Shape;91;p13" descr="A card game with a card in the middle of a brick wall&#10;&#10;Description automatically generated"/>
          <p:cNvPicPr/>
          <p:nvPr/>
        </p:nvPicPr>
        <p:blipFill>
          <a:blip r:embed="rId2"/>
          <a:stretch/>
        </p:blipFill>
        <p:spPr>
          <a:xfrm>
            <a:off x="2160" y="1800"/>
            <a:ext cx="12187440" cy="396720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E9CD772-7C74-33DB-B92B-00E49D9EA971}"/>
              </a:ext>
            </a:extLst>
          </p:cNvPr>
          <p:cNvSpPr txBox="1"/>
          <p:nvPr/>
        </p:nvSpPr>
        <p:spPr>
          <a:xfrm>
            <a:off x="1393371" y="1654353"/>
            <a:ext cx="8545286" cy="3170099"/>
          </a:xfrm>
          <a:prstGeom prst="rect">
            <a:avLst/>
          </a:prstGeom>
          <a:noFill/>
        </p:spPr>
        <p:txBody>
          <a:bodyPr wrap="square">
            <a:spAutoFit/>
          </a:bodyPr>
          <a:lstStyle/>
          <a:p>
            <a:pPr algn="l"/>
            <a:r>
              <a:rPr lang="en-US" sz="2500" b="1" i="0" dirty="0">
                <a:solidFill>
                  <a:srgbClr val="1F1F1F"/>
                </a:solidFill>
                <a:effectLst/>
                <a:latin typeface="Google Sans"/>
              </a:rPr>
              <a:t>5. Best Fit Decreasing (BFD):</a:t>
            </a:r>
            <a:endParaRPr lang="en-US" sz="2500" b="0" i="0" dirty="0">
              <a:solidFill>
                <a:srgbClr val="1F1F1F"/>
              </a:solidFill>
              <a:effectLst/>
              <a:latin typeface="Google Sans"/>
            </a:endParaRPr>
          </a:p>
          <a:p>
            <a:pPr algn="l">
              <a:buFont typeface="Arial" panose="020B0604020202020204" pitchFamily="34" charset="0"/>
              <a:buChar char="•"/>
            </a:pPr>
            <a:r>
              <a:rPr lang="en-US" sz="2500" b="0" i="0" dirty="0">
                <a:solidFill>
                  <a:srgbClr val="1F1F1F"/>
                </a:solidFill>
                <a:effectLst/>
                <a:latin typeface="Google Sans"/>
              </a:rPr>
              <a:t>Similar to Best Fit, but also </a:t>
            </a:r>
            <a:r>
              <a:rPr lang="en-US" sz="2500" b="1" i="0" dirty="0">
                <a:solidFill>
                  <a:srgbClr val="1F1F1F"/>
                </a:solidFill>
                <a:effectLst/>
                <a:latin typeface="Google Sans"/>
              </a:rPr>
              <a:t>sorts items in descending order of size</a:t>
            </a:r>
            <a:r>
              <a:rPr lang="en-US" sz="2500" b="0" i="0" dirty="0">
                <a:solidFill>
                  <a:srgbClr val="1F1F1F"/>
                </a:solidFill>
                <a:effectLst/>
                <a:latin typeface="Google Sans"/>
              </a:rPr>
              <a:t> beforehand.</a:t>
            </a:r>
          </a:p>
          <a:p>
            <a:pPr algn="l">
              <a:buFont typeface="Arial" panose="020B0604020202020204" pitchFamily="34" charset="0"/>
              <a:buChar char="•"/>
            </a:pPr>
            <a:r>
              <a:rPr lang="en-US" sz="2500" b="0" i="0" dirty="0">
                <a:solidFill>
                  <a:srgbClr val="1F1F1F"/>
                </a:solidFill>
                <a:effectLst/>
                <a:latin typeface="Google Sans"/>
              </a:rPr>
              <a:t>Combines the advantages of best fit (minimizing wasted space) with the benefit of prioritizing larger items, potentially leading to </a:t>
            </a:r>
            <a:r>
              <a:rPr lang="en-US" sz="2500" b="1" i="0" dirty="0">
                <a:solidFill>
                  <a:srgbClr val="1F1F1F"/>
                </a:solidFill>
                <a:effectLst/>
                <a:latin typeface="Google Sans"/>
              </a:rPr>
              <a:t>more efficient packing</a:t>
            </a:r>
            <a:r>
              <a:rPr lang="en-US" sz="2500" b="0" i="0" dirty="0">
                <a:solidFill>
                  <a:srgbClr val="1F1F1F"/>
                </a:solidFill>
                <a:effectLst/>
                <a:latin typeface="Google Sans"/>
              </a:rPr>
              <a:t> than regular Best Fit.</a:t>
            </a:r>
          </a:p>
          <a:p>
            <a:pPr algn="l">
              <a:buFont typeface="Arial" panose="020B0604020202020204" pitchFamily="34" charset="0"/>
              <a:buChar char="•"/>
            </a:pPr>
            <a:r>
              <a:rPr lang="en-US" sz="2500" b="0" i="0" dirty="0">
                <a:solidFill>
                  <a:srgbClr val="1F1F1F"/>
                </a:solidFill>
                <a:effectLst/>
                <a:latin typeface="Google Sans"/>
              </a:rPr>
              <a:t>Like FFD, introduces an additional sorting step increasing complexity.</a:t>
            </a:r>
          </a:p>
        </p:txBody>
      </p:sp>
    </p:spTree>
    <p:extLst>
      <p:ext uri="{BB962C8B-B14F-4D97-AF65-F5344CB8AC3E}">
        <p14:creationId xmlns:p14="http://schemas.microsoft.com/office/powerpoint/2010/main" val="1341540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cxnSp>
        <p:nvCxnSpPr>
          <p:cNvPr id="85" name="Google Shape;85;p13"/>
          <p:cNvCxnSpPr/>
          <p:nvPr/>
        </p:nvCxnSpPr>
        <p:spPr>
          <a:xfrm>
            <a:off x="990600" y="1031001"/>
            <a:ext cx="978862" cy="0"/>
          </a:xfrm>
          <a:prstGeom prst="straightConnector1">
            <a:avLst/>
          </a:prstGeom>
          <a:noFill/>
          <a:ln w="76200" cap="flat" cmpd="sng">
            <a:solidFill>
              <a:schemeClr val="accent1"/>
            </a:solidFill>
            <a:prstDash val="solid"/>
            <a:miter lim="800000"/>
            <a:headEnd type="none" w="sm" len="sm"/>
            <a:tailEnd type="none" w="sm" len="sm"/>
          </a:ln>
        </p:spPr>
      </p:cxnSp>
      <p:sp>
        <p:nvSpPr>
          <p:cNvPr id="86" name="Google Shape;86;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87" name="Google Shape;87;p13"/>
          <p:cNvSpPr txBox="1">
            <a:spLocks noGrp="1"/>
          </p:cNvSpPr>
          <p:nvPr>
            <p:ph type="ctrTitle"/>
          </p:nvPr>
        </p:nvSpPr>
        <p:spPr>
          <a:xfrm>
            <a:off x="1548766" y="4804975"/>
            <a:ext cx="10226512" cy="136909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3800"/>
              <a:buFont typeface="Play"/>
              <a:buNone/>
            </a:pPr>
            <a:r>
              <a:rPr lang="en-US" sz="3800" b="1"/>
              <a:t>Real-Life Bin Packing Algorithm Applications</a:t>
            </a:r>
            <a:endParaRPr/>
          </a:p>
        </p:txBody>
      </p:sp>
      <p:sp>
        <p:nvSpPr>
          <p:cNvPr id="88" name="Google Shape;88;p13"/>
          <p:cNvSpPr txBox="1">
            <a:spLocks noGrp="1"/>
          </p:cNvSpPr>
          <p:nvPr>
            <p:ph type="subTitle" idx="1"/>
          </p:nvPr>
        </p:nvSpPr>
        <p:spPr>
          <a:xfrm>
            <a:off x="4992710" y="3969537"/>
            <a:ext cx="6924072" cy="1682518"/>
          </a:xfrm>
          <a:prstGeom prst="rect">
            <a:avLst/>
          </a:prstGeom>
          <a:noFill/>
          <a:ln>
            <a:noFill/>
          </a:ln>
        </p:spPr>
        <p:txBody>
          <a:bodyPr spcFirstLastPara="1" wrap="square" lIns="91425" tIns="45700" rIns="91425" bIns="45700" anchor="b" anchorCtr="0">
            <a:normAutofit fontScale="92500" lnSpcReduction="20000"/>
          </a:bodyPr>
          <a:lstStyle/>
          <a:p>
            <a:pPr marL="0" lvl="0" indent="91982" algn="l" rtl="0">
              <a:lnSpc>
                <a:spcPct val="120000"/>
              </a:lnSpc>
              <a:spcBef>
                <a:spcPts val="0"/>
              </a:spcBef>
              <a:spcAft>
                <a:spcPts val="0"/>
              </a:spcAft>
              <a:buClr>
                <a:schemeClr val="dk1"/>
              </a:buClr>
              <a:buSzPct val="87000"/>
              <a:buFont typeface="Arial"/>
              <a:buNone/>
            </a:pPr>
            <a:endParaRPr/>
          </a:p>
          <a:p>
            <a:pPr marL="0" lvl="0" indent="0" algn="l" rtl="0">
              <a:lnSpc>
                <a:spcPct val="120000"/>
              </a:lnSpc>
              <a:spcBef>
                <a:spcPts val="1000"/>
              </a:spcBef>
              <a:spcAft>
                <a:spcPts val="0"/>
              </a:spcAft>
              <a:buClr>
                <a:schemeClr val="dk1"/>
              </a:buClr>
              <a:buSzPct val="87000"/>
              <a:buNone/>
            </a:pPr>
            <a:r>
              <a:rPr lang="en-US"/>
              <a:t>CSE462 - ALGORITHM ENGINEERING SESSIONAL</a:t>
            </a:r>
            <a:endParaRPr/>
          </a:p>
          <a:p>
            <a:pPr marL="0" lvl="0" indent="0" algn="l" rtl="0">
              <a:lnSpc>
                <a:spcPct val="120000"/>
              </a:lnSpc>
              <a:spcBef>
                <a:spcPts val="1000"/>
              </a:spcBef>
              <a:spcAft>
                <a:spcPts val="0"/>
              </a:spcAft>
              <a:buClr>
                <a:schemeClr val="dk1"/>
              </a:buClr>
              <a:buSzPct val="87000"/>
              <a:buFont typeface="Arial"/>
              <a:buChar char="•"/>
            </a:pPr>
            <a:br>
              <a:rPr lang="en-US"/>
            </a:br>
            <a:br>
              <a:rPr lang="en-US"/>
            </a:br>
            <a:endParaRPr/>
          </a:p>
        </p:txBody>
      </p:sp>
      <p:cxnSp>
        <p:nvCxnSpPr>
          <p:cNvPr id="89" name="Google Shape;89;p13"/>
          <p:cNvCxnSpPr/>
          <p:nvPr/>
        </p:nvCxnSpPr>
        <p:spPr>
          <a:xfrm>
            <a:off x="990600" y="1031001"/>
            <a:ext cx="978862" cy="0"/>
          </a:xfrm>
          <a:prstGeom prst="straightConnector1">
            <a:avLst/>
          </a:prstGeom>
          <a:noFill/>
          <a:ln w="76200" cap="flat" cmpd="sng">
            <a:solidFill>
              <a:schemeClr val="accent1"/>
            </a:solidFill>
            <a:prstDash val="solid"/>
            <a:miter lim="800000"/>
            <a:headEnd type="none" w="sm" len="sm"/>
            <a:tailEnd type="none" w="sm" len="sm"/>
          </a:ln>
        </p:spPr>
      </p:cxnSp>
      <p:pic>
        <p:nvPicPr>
          <p:cNvPr id="90" name="Google Shape;90;p13" descr="A card game with a card in the middle of a brick wall&#10;&#10;Description automatically generated"/>
          <p:cNvPicPr preferRelativeResize="0"/>
          <p:nvPr/>
        </p:nvPicPr>
        <p:blipFill rotWithShape="1">
          <a:blip r:embed="rId3">
            <a:alphaModFix/>
          </a:blip>
          <a:srcRect/>
          <a:stretch/>
        </p:blipFill>
        <p:spPr>
          <a:xfrm>
            <a:off x="2147" y="1718"/>
            <a:ext cx="12187704" cy="3967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97" name="Google Shape;97;p14"/>
          <p:cNvSpPr txBox="1">
            <a:spLocks noGrp="1"/>
          </p:cNvSpPr>
          <p:nvPr>
            <p:ph type="title"/>
          </p:nvPr>
        </p:nvSpPr>
        <p:spPr>
          <a:xfrm>
            <a:off x="892935" y="137375"/>
            <a:ext cx="9343647" cy="131444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000"/>
              <a:buFont typeface="Play"/>
              <a:buNone/>
            </a:pPr>
            <a:r>
              <a:rPr lang="en-US" sz="3900"/>
              <a:t>Application: Logistics and Transportation</a:t>
            </a:r>
            <a:endParaRPr sz="3900"/>
          </a:p>
        </p:txBody>
      </p:sp>
      <p:sp>
        <p:nvSpPr>
          <p:cNvPr id="98" name="Google Shape;98;p14"/>
          <p:cNvSpPr txBox="1">
            <a:spLocks noGrp="1"/>
          </p:cNvSpPr>
          <p:nvPr>
            <p:ph type="body" idx="1"/>
          </p:nvPr>
        </p:nvSpPr>
        <p:spPr>
          <a:xfrm>
            <a:off x="471050" y="2396671"/>
            <a:ext cx="10855500" cy="2422500"/>
          </a:xfrm>
          <a:prstGeom prst="rect">
            <a:avLst/>
          </a:prstGeom>
          <a:noFill/>
          <a:ln>
            <a:noFill/>
          </a:ln>
        </p:spPr>
        <p:txBody>
          <a:bodyPr spcFirstLastPara="1" wrap="square" lIns="91425" tIns="45700" rIns="91425" bIns="45700" anchor="t" anchorCtr="0">
            <a:noAutofit/>
          </a:bodyPr>
          <a:lstStyle/>
          <a:p>
            <a:pPr marL="457200" lvl="0" indent="0" algn="l" rtl="0">
              <a:lnSpc>
                <a:spcPct val="115000"/>
              </a:lnSpc>
              <a:spcBef>
                <a:spcPts val="900"/>
              </a:spcBef>
              <a:spcAft>
                <a:spcPts val="0"/>
              </a:spcAft>
              <a:buNone/>
            </a:pPr>
            <a:r>
              <a:rPr lang="en-US" sz="2600" b="1">
                <a:solidFill>
                  <a:srgbClr val="111111"/>
                </a:solidFill>
                <a:highlight>
                  <a:srgbClr val="F7F7F7"/>
                </a:highlight>
                <a:latin typeface="Roboto"/>
                <a:ea typeface="Roboto"/>
                <a:cs typeface="Roboto"/>
                <a:sym typeface="Roboto"/>
              </a:rPr>
              <a:t>Bin Packing Problem (BPP)</a:t>
            </a:r>
            <a:r>
              <a:rPr lang="en-US" sz="2600">
                <a:solidFill>
                  <a:srgbClr val="111111"/>
                </a:solidFill>
                <a:highlight>
                  <a:srgbClr val="F7F7F7"/>
                </a:highlight>
                <a:latin typeface="Roboto"/>
                <a:ea typeface="Roboto"/>
                <a:cs typeface="Roboto"/>
                <a:sym typeface="Roboto"/>
              </a:rPr>
              <a:t>: In cargo loading, the BPP involves fitting items into containers or pallets efficiently. The goal is to </a:t>
            </a:r>
            <a:r>
              <a:rPr lang="en-US" sz="2600" b="1">
                <a:highlight>
                  <a:srgbClr val="F7F7F7"/>
                </a:highlight>
                <a:latin typeface="Roboto"/>
                <a:ea typeface="Roboto"/>
                <a:cs typeface="Roboto"/>
                <a:sym typeface="Roboto"/>
              </a:rPr>
              <a:t>minimize </a:t>
            </a:r>
            <a:r>
              <a:rPr lang="en-US" sz="2600">
                <a:solidFill>
                  <a:srgbClr val="111111"/>
                </a:solidFill>
                <a:highlight>
                  <a:srgbClr val="F7F7F7"/>
                </a:highlight>
                <a:latin typeface="Roboto"/>
                <a:ea typeface="Roboto"/>
                <a:cs typeface="Roboto"/>
                <a:sym typeface="Roboto"/>
              </a:rPr>
              <a:t>the number of containers used while </a:t>
            </a:r>
            <a:r>
              <a:rPr lang="en-US" sz="2600" b="1">
                <a:solidFill>
                  <a:srgbClr val="111111"/>
                </a:solidFill>
                <a:highlight>
                  <a:srgbClr val="F7F7F7"/>
                </a:highlight>
                <a:latin typeface="Roboto"/>
                <a:ea typeface="Roboto"/>
                <a:cs typeface="Roboto"/>
                <a:sym typeface="Roboto"/>
              </a:rPr>
              <a:t>maximizing </a:t>
            </a:r>
            <a:r>
              <a:rPr lang="en-US" sz="2600">
                <a:solidFill>
                  <a:srgbClr val="111111"/>
                </a:solidFill>
                <a:highlight>
                  <a:srgbClr val="F7F7F7"/>
                </a:highlight>
                <a:latin typeface="Roboto"/>
                <a:ea typeface="Roboto"/>
                <a:cs typeface="Roboto"/>
                <a:sym typeface="Roboto"/>
              </a:rPr>
              <a:t>space utilization.</a:t>
            </a:r>
            <a:endParaRPr sz="2600">
              <a:solidFill>
                <a:srgbClr val="111111"/>
              </a:solidFill>
              <a:highlight>
                <a:srgbClr val="F7F7F7"/>
              </a:highlight>
              <a:latin typeface="Roboto"/>
              <a:ea typeface="Roboto"/>
              <a:cs typeface="Roboto"/>
              <a:sym typeface="Roboto"/>
            </a:endParaRPr>
          </a:p>
          <a:p>
            <a:pPr marL="457200" lvl="0" indent="0" algn="l" rtl="0">
              <a:lnSpc>
                <a:spcPct val="115000"/>
              </a:lnSpc>
              <a:spcBef>
                <a:spcPts val="900"/>
              </a:spcBef>
              <a:spcAft>
                <a:spcPts val="0"/>
              </a:spcAft>
              <a:buNone/>
            </a:pPr>
            <a:endParaRPr sz="2600">
              <a:solidFill>
                <a:srgbClr val="111111"/>
              </a:solidFill>
              <a:highlight>
                <a:srgbClr val="F7F7F7"/>
              </a:highlight>
              <a:latin typeface="Roboto"/>
              <a:ea typeface="Roboto"/>
              <a:cs typeface="Roboto"/>
              <a:sym typeface="Roboto"/>
            </a:endParaRPr>
          </a:p>
          <a:p>
            <a:pPr marL="228600" lvl="0" indent="-118110" algn="l" rtl="0">
              <a:lnSpc>
                <a:spcPct val="110000"/>
              </a:lnSpc>
              <a:spcBef>
                <a:spcPts val="1000"/>
              </a:spcBef>
              <a:spcAft>
                <a:spcPts val="0"/>
              </a:spcAft>
              <a:buClr>
                <a:schemeClr val="dk1"/>
              </a:buClr>
              <a:buSzPts val="1740"/>
              <a:buNone/>
            </a:pPr>
            <a:endParaRPr sz="2600"/>
          </a:p>
        </p:txBody>
      </p:sp>
      <p:cxnSp>
        <p:nvCxnSpPr>
          <p:cNvPr id="99" name="Google Shape;99;p14"/>
          <p:cNvCxnSpPr/>
          <p:nvPr/>
        </p:nvCxnSpPr>
        <p:spPr>
          <a:xfrm>
            <a:off x="990600" y="1031001"/>
            <a:ext cx="978862"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105" name="Google Shape;105;p15"/>
          <p:cNvSpPr txBox="1">
            <a:spLocks noGrp="1"/>
          </p:cNvSpPr>
          <p:nvPr>
            <p:ph type="title"/>
          </p:nvPr>
        </p:nvSpPr>
        <p:spPr>
          <a:xfrm>
            <a:off x="892935" y="137375"/>
            <a:ext cx="10891092" cy="1314443"/>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ts val="4000"/>
              <a:buFont typeface="Play"/>
              <a:buNone/>
            </a:pPr>
            <a:r>
              <a:rPr lang="en-US"/>
              <a:t>Application: Logistics and Transportation</a:t>
            </a:r>
            <a:r>
              <a:rPr lang="en-US" sz="2800"/>
              <a:t>(contd.)</a:t>
            </a:r>
            <a:endParaRPr sz="2800"/>
          </a:p>
        </p:txBody>
      </p:sp>
      <p:sp>
        <p:nvSpPr>
          <p:cNvPr id="106" name="Google Shape;106;p15"/>
          <p:cNvSpPr txBox="1">
            <a:spLocks noGrp="1"/>
          </p:cNvSpPr>
          <p:nvPr>
            <p:ph type="body" idx="1"/>
          </p:nvPr>
        </p:nvSpPr>
        <p:spPr>
          <a:xfrm>
            <a:off x="949983" y="2053229"/>
            <a:ext cx="10855500" cy="52719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1740"/>
              <a:buNone/>
            </a:pPr>
            <a:r>
              <a:rPr lang="en-US" sz="2600"/>
              <a:t>Some real-world examples from logistics companies that use bin packing for cargo loading:</a:t>
            </a:r>
            <a:endParaRPr sz="2600"/>
          </a:p>
          <a:p>
            <a:pPr marL="228600" lvl="0" indent="-283210" algn="l" rtl="0">
              <a:lnSpc>
                <a:spcPct val="120000"/>
              </a:lnSpc>
              <a:spcBef>
                <a:spcPts val="1000"/>
              </a:spcBef>
              <a:spcAft>
                <a:spcPts val="0"/>
              </a:spcAft>
              <a:buClr>
                <a:schemeClr val="dk1"/>
              </a:buClr>
              <a:buSzPts val="2600"/>
              <a:buChar char="•"/>
            </a:pPr>
            <a:r>
              <a:rPr lang="en-US" sz="2600" b="1"/>
              <a:t>FedEx</a:t>
            </a:r>
            <a:endParaRPr sz="2600"/>
          </a:p>
          <a:p>
            <a:pPr marL="228600" lvl="0" indent="-283210" algn="l" rtl="0">
              <a:lnSpc>
                <a:spcPct val="120000"/>
              </a:lnSpc>
              <a:spcBef>
                <a:spcPts val="1000"/>
              </a:spcBef>
              <a:spcAft>
                <a:spcPts val="0"/>
              </a:spcAft>
              <a:buClr>
                <a:schemeClr val="dk1"/>
              </a:buClr>
              <a:buSzPts val="2600"/>
              <a:buChar char="•"/>
            </a:pPr>
            <a:r>
              <a:rPr lang="en-US" sz="2600" b="1"/>
              <a:t>DHL</a:t>
            </a:r>
            <a:endParaRPr sz="2600"/>
          </a:p>
          <a:p>
            <a:pPr marL="228600" lvl="0" indent="-283210" algn="l" rtl="0">
              <a:lnSpc>
                <a:spcPct val="120000"/>
              </a:lnSpc>
              <a:spcBef>
                <a:spcPts val="1000"/>
              </a:spcBef>
              <a:spcAft>
                <a:spcPts val="0"/>
              </a:spcAft>
              <a:buClr>
                <a:schemeClr val="dk1"/>
              </a:buClr>
              <a:buSzPts val="2600"/>
              <a:buChar char="•"/>
            </a:pPr>
            <a:r>
              <a:rPr lang="en-US" sz="2600" b="1"/>
              <a:t>UPS</a:t>
            </a:r>
            <a:endParaRPr sz="2600" baseline="30000"/>
          </a:p>
          <a:p>
            <a:pPr marL="228600" lvl="0" indent="-118110" algn="l" rtl="0">
              <a:lnSpc>
                <a:spcPct val="120000"/>
              </a:lnSpc>
              <a:spcBef>
                <a:spcPts val="1000"/>
              </a:spcBef>
              <a:spcAft>
                <a:spcPts val="0"/>
              </a:spcAft>
              <a:buClr>
                <a:schemeClr val="dk1"/>
              </a:buClr>
              <a:buSzPts val="1740"/>
              <a:buNone/>
            </a:pPr>
            <a:endParaRPr sz="2600"/>
          </a:p>
        </p:txBody>
      </p:sp>
      <p:cxnSp>
        <p:nvCxnSpPr>
          <p:cNvPr id="107" name="Google Shape;107;p15"/>
          <p:cNvCxnSpPr/>
          <p:nvPr/>
        </p:nvCxnSpPr>
        <p:spPr>
          <a:xfrm>
            <a:off x="990600" y="1031001"/>
            <a:ext cx="978862"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113" name="Google Shape;113;p16"/>
          <p:cNvSpPr txBox="1">
            <a:spLocks noGrp="1"/>
          </p:cNvSpPr>
          <p:nvPr>
            <p:ph type="title"/>
          </p:nvPr>
        </p:nvSpPr>
        <p:spPr>
          <a:xfrm>
            <a:off x="892935" y="137375"/>
            <a:ext cx="10891200" cy="13143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ts val="4000"/>
              <a:buFont typeface="Play"/>
              <a:buNone/>
            </a:pPr>
            <a:r>
              <a:rPr lang="en-US"/>
              <a:t>Application: Logistics and Transportation</a:t>
            </a:r>
            <a:r>
              <a:rPr lang="en-US" sz="2800"/>
              <a:t>(contd.)</a:t>
            </a:r>
            <a:endParaRPr sz="2800"/>
          </a:p>
        </p:txBody>
      </p:sp>
      <p:cxnSp>
        <p:nvCxnSpPr>
          <p:cNvPr id="114" name="Google Shape;114;p16"/>
          <p:cNvCxnSpPr/>
          <p:nvPr/>
        </p:nvCxnSpPr>
        <p:spPr>
          <a:xfrm>
            <a:off x="990600" y="1031001"/>
            <a:ext cx="978900" cy="0"/>
          </a:xfrm>
          <a:prstGeom prst="straightConnector1">
            <a:avLst/>
          </a:prstGeom>
          <a:noFill/>
          <a:ln w="76200" cap="flat" cmpd="sng">
            <a:solidFill>
              <a:schemeClr val="accent1"/>
            </a:solidFill>
            <a:prstDash val="solid"/>
            <a:miter lim="800000"/>
            <a:headEnd type="none" w="sm" len="sm"/>
            <a:tailEnd type="none" w="sm" len="sm"/>
          </a:ln>
        </p:spPr>
      </p:cxnSp>
      <p:pic>
        <p:nvPicPr>
          <p:cNvPr id="115" name="Google Shape;115;p16"/>
          <p:cNvPicPr preferRelativeResize="0"/>
          <p:nvPr/>
        </p:nvPicPr>
        <p:blipFill>
          <a:blip r:embed="rId3">
            <a:alphaModFix/>
          </a:blip>
          <a:stretch>
            <a:fillRect/>
          </a:stretch>
        </p:blipFill>
        <p:spPr>
          <a:xfrm>
            <a:off x="1588500" y="1767100"/>
            <a:ext cx="8475475" cy="4455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121" name="Google Shape;121;p17"/>
          <p:cNvSpPr txBox="1">
            <a:spLocks noGrp="1"/>
          </p:cNvSpPr>
          <p:nvPr>
            <p:ph type="title"/>
          </p:nvPr>
        </p:nvSpPr>
        <p:spPr>
          <a:xfrm>
            <a:off x="892935" y="137375"/>
            <a:ext cx="10891092" cy="83379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000"/>
              <a:buFont typeface="Play"/>
              <a:buNone/>
            </a:pPr>
            <a:r>
              <a:rPr lang="en-US"/>
              <a:t>Application in Cloud Computing</a:t>
            </a:r>
            <a:endParaRPr/>
          </a:p>
        </p:txBody>
      </p:sp>
      <p:sp>
        <p:nvSpPr>
          <p:cNvPr id="122" name="Google Shape;122;p17"/>
          <p:cNvSpPr txBox="1">
            <a:spLocks noGrp="1"/>
          </p:cNvSpPr>
          <p:nvPr>
            <p:ph type="body" idx="1"/>
          </p:nvPr>
        </p:nvSpPr>
        <p:spPr>
          <a:xfrm>
            <a:off x="440029" y="2533875"/>
            <a:ext cx="10878900" cy="4334100"/>
          </a:xfrm>
          <a:prstGeom prst="rect">
            <a:avLst/>
          </a:prstGeom>
          <a:noFill/>
          <a:ln>
            <a:noFill/>
          </a:ln>
        </p:spPr>
        <p:txBody>
          <a:bodyPr spcFirstLastPara="1" wrap="square" lIns="91425" tIns="45700" rIns="91425" bIns="45700" anchor="t" anchorCtr="0">
            <a:noAutofit/>
          </a:bodyPr>
          <a:lstStyle/>
          <a:p>
            <a:pPr marL="914400" lvl="1" indent="-393700" algn="l" rtl="0">
              <a:lnSpc>
                <a:spcPct val="115000"/>
              </a:lnSpc>
              <a:spcBef>
                <a:spcPts val="1800"/>
              </a:spcBef>
              <a:spcAft>
                <a:spcPts val="0"/>
              </a:spcAft>
              <a:buClr>
                <a:srgbClr val="111111"/>
              </a:buClr>
              <a:buSzPts val="2600"/>
              <a:buFont typeface="Roboto"/>
              <a:buChar char="○"/>
            </a:pPr>
            <a:r>
              <a:rPr lang="en-US" sz="2600">
                <a:solidFill>
                  <a:srgbClr val="111111"/>
                </a:solidFill>
                <a:highlight>
                  <a:srgbClr val="F7F7F7"/>
                </a:highlight>
                <a:latin typeface="Roboto"/>
                <a:ea typeface="Roboto"/>
                <a:cs typeface="Roboto"/>
                <a:sym typeface="Roboto"/>
              </a:rPr>
              <a:t>Fit virtual machines (VMs) into physical machines (PMs) with fixed capacities.</a:t>
            </a:r>
            <a:endParaRPr sz="2600">
              <a:solidFill>
                <a:srgbClr val="111111"/>
              </a:solidFill>
              <a:highlight>
                <a:srgbClr val="F7F7F7"/>
              </a:highlight>
              <a:latin typeface="Roboto"/>
              <a:ea typeface="Roboto"/>
              <a:cs typeface="Roboto"/>
              <a:sym typeface="Roboto"/>
            </a:endParaRPr>
          </a:p>
          <a:p>
            <a:pPr marL="914400" lvl="1" indent="-393700" algn="l" rtl="0">
              <a:lnSpc>
                <a:spcPct val="115000"/>
              </a:lnSpc>
              <a:spcBef>
                <a:spcPts val="0"/>
              </a:spcBef>
              <a:spcAft>
                <a:spcPts val="0"/>
              </a:spcAft>
              <a:buClr>
                <a:srgbClr val="111111"/>
              </a:buClr>
              <a:buSzPts val="2600"/>
              <a:buFont typeface="Roboto"/>
              <a:buChar char="○"/>
            </a:pPr>
            <a:r>
              <a:rPr lang="en-US" sz="2600">
                <a:solidFill>
                  <a:srgbClr val="111111"/>
                </a:solidFill>
                <a:highlight>
                  <a:srgbClr val="F7F7F7"/>
                </a:highlight>
                <a:latin typeface="Roboto"/>
                <a:ea typeface="Roboto"/>
                <a:cs typeface="Roboto"/>
                <a:sym typeface="Roboto"/>
              </a:rPr>
              <a:t>Goal: Minimize the number of PMs used while maximizing PM utilization.</a:t>
            </a:r>
            <a:endParaRPr sz="2600">
              <a:solidFill>
                <a:srgbClr val="111111"/>
              </a:solidFill>
              <a:highlight>
                <a:srgbClr val="F7F7F7"/>
              </a:highlight>
              <a:latin typeface="Roboto"/>
              <a:ea typeface="Roboto"/>
              <a:cs typeface="Roboto"/>
              <a:sym typeface="Roboto"/>
            </a:endParaRPr>
          </a:p>
          <a:p>
            <a:pPr marL="228600" lvl="0" indent="-118110" algn="l" rtl="0">
              <a:lnSpc>
                <a:spcPct val="120000"/>
              </a:lnSpc>
              <a:spcBef>
                <a:spcPts val="1000"/>
              </a:spcBef>
              <a:spcAft>
                <a:spcPts val="0"/>
              </a:spcAft>
              <a:buClr>
                <a:schemeClr val="dk1"/>
              </a:buClr>
              <a:buSzPts val="1740"/>
              <a:buNone/>
            </a:pPr>
            <a:endParaRPr sz="2600">
              <a:solidFill>
                <a:srgbClr val="111111"/>
              </a:solidFill>
              <a:highlight>
                <a:srgbClr val="F7F7F7"/>
              </a:highlight>
              <a:latin typeface="Roboto"/>
              <a:ea typeface="Roboto"/>
              <a:cs typeface="Roboto"/>
              <a:sym typeface="Roboto"/>
            </a:endParaRPr>
          </a:p>
          <a:p>
            <a:pPr marL="228600" lvl="0" indent="-118110" algn="l" rtl="0">
              <a:lnSpc>
                <a:spcPct val="120000"/>
              </a:lnSpc>
              <a:spcBef>
                <a:spcPts val="1000"/>
              </a:spcBef>
              <a:spcAft>
                <a:spcPts val="0"/>
              </a:spcAft>
              <a:buClr>
                <a:schemeClr val="dk1"/>
              </a:buClr>
              <a:buSzPts val="1740"/>
              <a:buNone/>
            </a:pPr>
            <a:endParaRPr sz="2600"/>
          </a:p>
        </p:txBody>
      </p:sp>
      <p:cxnSp>
        <p:nvCxnSpPr>
          <p:cNvPr id="123" name="Google Shape;123;p17"/>
          <p:cNvCxnSpPr/>
          <p:nvPr/>
        </p:nvCxnSpPr>
        <p:spPr>
          <a:xfrm>
            <a:off x="990600" y="1031001"/>
            <a:ext cx="978862" cy="0"/>
          </a:xfrm>
          <a:prstGeom prst="straightConnector1">
            <a:avLst/>
          </a:prstGeom>
          <a:noFill/>
          <a:ln w="76200" cap="flat" cmpd="sng">
            <a:solidFill>
              <a:schemeClr val="accent1"/>
            </a:solidFill>
            <a:prstDash val="solid"/>
            <a:miter lim="800000"/>
            <a:headEnd type="none" w="sm" len="sm"/>
            <a:tailEnd type="none" w="sm" len="sm"/>
          </a:ln>
        </p:spPr>
      </p:cxnSp>
      <p:sp>
        <p:nvSpPr>
          <p:cNvPr id="124" name="Google Shape;124;p17"/>
          <p:cNvSpPr txBox="1"/>
          <p:nvPr/>
        </p:nvSpPr>
        <p:spPr>
          <a:xfrm>
            <a:off x="892935" y="1169006"/>
            <a:ext cx="10891092" cy="833797"/>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3200"/>
              <a:buFont typeface="Play"/>
              <a:buNone/>
            </a:pPr>
            <a:r>
              <a:rPr lang="en-US" sz="3200" b="0" i="0" u="none" strike="noStrike" cap="none">
                <a:solidFill>
                  <a:schemeClr val="dk1"/>
                </a:solidFill>
                <a:latin typeface="Play"/>
                <a:ea typeface="Play"/>
                <a:cs typeface="Play"/>
                <a:sym typeface="Play"/>
              </a:rPr>
              <a:t>Utilization of bin packing for resource allocation</a:t>
            </a:r>
            <a:endParaRPr sz="4000" b="0" i="0" u="none" strike="noStrike" cap="none">
              <a:solidFill>
                <a:schemeClr val="dk1"/>
              </a:solidFill>
              <a:latin typeface="Play"/>
              <a:ea typeface="Play"/>
              <a:cs typeface="Play"/>
              <a:sym typeface="Pl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130" name="Google Shape;130;p18"/>
          <p:cNvSpPr txBox="1">
            <a:spLocks noGrp="1"/>
          </p:cNvSpPr>
          <p:nvPr>
            <p:ph type="title"/>
          </p:nvPr>
        </p:nvSpPr>
        <p:spPr>
          <a:xfrm>
            <a:off x="892935" y="137375"/>
            <a:ext cx="10891092" cy="83379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000"/>
              <a:buFont typeface="Play"/>
              <a:buNone/>
            </a:pPr>
            <a:r>
              <a:rPr lang="en-US"/>
              <a:t>Application in Cloud Computing</a:t>
            </a:r>
            <a:endParaRPr/>
          </a:p>
        </p:txBody>
      </p:sp>
      <p:cxnSp>
        <p:nvCxnSpPr>
          <p:cNvPr id="131" name="Google Shape;131;p18"/>
          <p:cNvCxnSpPr/>
          <p:nvPr/>
        </p:nvCxnSpPr>
        <p:spPr>
          <a:xfrm>
            <a:off x="990600" y="1031001"/>
            <a:ext cx="978862" cy="0"/>
          </a:xfrm>
          <a:prstGeom prst="straightConnector1">
            <a:avLst/>
          </a:prstGeom>
          <a:noFill/>
          <a:ln w="76200" cap="flat" cmpd="sng">
            <a:solidFill>
              <a:schemeClr val="accent1"/>
            </a:solidFill>
            <a:prstDash val="solid"/>
            <a:miter lim="800000"/>
            <a:headEnd type="none" w="sm" len="sm"/>
            <a:tailEnd type="none" w="sm" len="sm"/>
          </a:ln>
        </p:spPr>
      </p:cxnSp>
      <p:pic>
        <p:nvPicPr>
          <p:cNvPr id="132" name="Google Shape;132;p18"/>
          <p:cNvPicPr preferRelativeResize="0"/>
          <p:nvPr/>
        </p:nvPicPr>
        <p:blipFill>
          <a:blip r:embed="rId3">
            <a:alphaModFix/>
          </a:blip>
          <a:stretch>
            <a:fillRect/>
          </a:stretch>
        </p:blipFill>
        <p:spPr>
          <a:xfrm>
            <a:off x="1111650" y="1484300"/>
            <a:ext cx="5961799" cy="5153825"/>
          </a:xfrm>
          <a:prstGeom prst="rect">
            <a:avLst/>
          </a:prstGeom>
          <a:noFill/>
          <a:ln>
            <a:noFill/>
          </a:ln>
        </p:spPr>
      </p:pic>
      <p:sp>
        <p:nvSpPr>
          <p:cNvPr id="133" name="Google Shape;133;p18"/>
          <p:cNvSpPr txBox="1">
            <a:spLocks noGrp="1"/>
          </p:cNvSpPr>
          <p:nvPr>
            <p:ph type="body" idx="1"/>
          </p:nvPr>
        </p:nvSpPr>
        <p:spPr>
          <a:xfrm>
            <a:off x="8019375" y="3131625"/>
            <a:ext cx="4561800" cy="1213800"/>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chemeClr val="dk1"/>
              </a:buClr>
              <a:buSzPts val="1740"/>
              <a:buChar char="•"/>
            </a:pPr>
            <a:r>
              <a:rPr lang="en-US" b="1"/>
              <a:t>Infrastructure Available → Bins</a:t>
            </a:r>
            <a:endParaRPr b="1"/>
          </a:p>
          <a:p>
            <a:pPr marL="228600" lvl="0" indent="-245109" algn="l" rtl="0">
              <a:lnSpc>
                <a:spcPct val="120000"/>
              </a:lnSpc>
              <a:spcBef>
                <a:spcPts val="0"/>
              </a:spcBef>
              <a:spcAft>
                <a:spcPts val="0"/>
              </a:spcAft>
              <a:buSzPts val="2000"/>
              <a:buChar char="•"/>
            </a:pPr>
            <a:r>
              <a:rPr lang="en-US" b="1"/>
              <a:t>Client Requests → Objects</a:t>
            </a:r>
            <a:endParaRPr/>
          </a:p>
          <a:p>
            <a:pPr marL="264795" lvl="1" indent="0" algn="l" rtl="0">
              <a:lnSpc>
                <a:spcPct val="120000"/>
              </a:lnSpc>
              <a:spcBef>
                <a:spcPts val="500"/>
              </a:spcBef>
              <a:spcAft>
                <a:spcPts val="0"/>
              </a:spcAft>
              <a:buClr>
                <a:schemeClr val="dk1"/>
              </a:buClr>
              <a:buSzPts val="1740"/>
              <a:buNone/>
            </a:pPr>
            <a:endParaRPr sz="2000"/>
          </a:p>
          <a:p>
            <a:pPr marL="228600" lvl="0" indent="-118110" algn="l" rtl="0">
              <a:lnSpc>
                <a:spcPct val="120000"/>
              </a:lnSpc>
              <a:spcBef>
                <a:spcPts val="1000"/>
              </a:spcBef>
              <a:spcAft>
                <a:spcPts val="0"/>
              </a:spcAft>
              <a:buClr>
                <a:schemeClr val="dk1"/>
              </a:buClr>
              <a:buSzPts val="1740"/>
              <a:buNone/>
            </a:pPr>
            <a:endParaRPr/>
          </a:p>
          <a:p>
            <a:pPr marL="228600" lvl="0" indent="-118110" algn="l" rtl="0">
              <a:lnSpc>
                <a:spcPct val="120000"/>
              </a:lnSpc>
              <a:spcBef>
                <a:spcPts val="1000"/>
              </a:spcBef>
              <a:spcAft>
                <a:spcPts val="0"/>
              </a:spcAft>
              <a:buClr>
                <a:schemeClr val="dk1"/>
              </a:buClr>
              <a:buSzPts val="174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139" name="Google Shape;139;p19"/>
          <p:cNvSpPr txBox="1">
            <a:spLocks noGrp="1"/>
          </p:cNvSpPr>
          <p:nvPr>
            <p:ph type="title"/>
          </p:nvPr>
        </p:nvSpPr>
        <p:spPr>
          <a:xfrm>
            <a:off x="892935" y="137375"/>
            <a:ext cx="11301399" cy="83379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3400"/>
              <a:buFont typeface="Play"/>
              <a:buNone/>
            </a:pPr>
            <a:r>
              <a:rPr lang="en-US" sz="3300"/>
              <a:t>Application in Memory Management in Operating Systems</a:t>
            </a:r>
            <a:endParaRPr sz="3300"/>
          </a:p>
        </p:txBody>
      </p:sp>
      <p:sp>
        <p:nvSpPr>
          <p:cNvPr id="140" name="Google Shape;140;p19"/>
          <p:cNvSpPr txBox="1">
            <a:spLocks noGrp="1"/>
          </p:cNvSpPr>
          <p:nvPr>
            <p:ph type="body" idx="1"/>
          </p:nvPr>
        </p:nvSpPr>
        <p:spPr>
          <a:xfrm>
            <a:off x="990604" y="2154669"/>
            <a:ext cx="10878900" cy="4334100"/>
          </a:xfrm>
          <a:prstGeom prst="rect">
            <a:avLst/>
          </a:prstGeom>
          <a:noFill/>
          <a:ln>
            <a:noFill/>
          </a:ln>
        </p:spPr>
        <p:txBody>
          <a:bodyPr spcFirstLastPara="1" wrap="square" lIns="91425" tIns="45700" rIns="91425" bIns="45700" anchor="t" anchorCtr="0">
            <a:noAutofit/>
          </a:bodyPr>
          <a:lstStyle/>
          <a:p>
            <a:pPr marL="457200" lvl="0" indent="-393700" algn="l" rtl="0">
              <a:lnSpc>
                <a:spcPct val="115000"/>
              </a:lnSpc>
              <a:spcBef>
                <a:spcPts val="900"/>
              </a:spcBef>
              <a:spcAft>
                <a:spcPts val="0"/>
              </a:spcAft>
              <a:buClr>
                <a:srgbClr val="111111"/>
              </a:buClr>
              <a:buSzPts val="2600"/>
              <a:buFont typeface="Roboto"/>
              <a:buChar char="●"/>
            </a:pPr>
            <a:r>
              <a:rPr lang="en-US" sz="2600">
                <a:solidFill>
                  <a:srgbClr val="111111"/>
                </a:solidFill>
                <a:highlight>
                  <a:srgbClr val="F7F7F7"/>
                </a:highlight>
                <a:latin typeface="Roboto"/>
                <a:ea typeface="Roboto"/>
                <a:cs typeface="Roboto"/>
                <a:sym typeface="Roboto"/>
              </a:rPr>
              <a:t>Memory management involves allocating resources to processes efficiently.</a:t>
            </a:r>
            <a:endParaRPr sz="2600">
              <a:solidFill>
                <a:srgbClr val="111111"/>
              </a:solidFill>
              <a:highlight>
                <a:srgbClr val="F7F7F7"/>
              </a:highlight>
              <a:latin typeface="Roboto"/>
              <a:ea typeface="Roboto"/>
              <a:cs typeface="Roboto"/>
              <a:sym typeface="Roboto"/>
            </a:endParaRPr>
          </a:p>
          <a:p>
            <a:pPr marL="457200" lvl="0" indent="-393700" algn="l" rtl="0">
              <a:lnSpc>
                <a:spcPct val="115000"/>
              </a:lnSpc>
              <a:spcBef>
                <a:spcPts val="0"/>
              </a:spcBef>
              <a:spcAft>
                <a:spcPts val="0"/>
              </a:spcAft>
              <a:buClr>
                <a:srgbClr val="111111"/>
              </a:buClr>
              <a:buSzPts val="2600"/>
              <a:buFont typeface="Roboto"/>
              <a:buChar char="●"/>
            </a:pPr>
            <a:r>
              <a:rPr lang="en-US" sz="2600">
                <a:solidFill>
                  <a:srgbClr val="111111"/>
                </a:solidFill>
                <a:highlight>
                  <a:srgbClr val="F7F7F7"/>
                </a:highlight>
                <a:latin typeface="Roboto"/>
                <a:ea typeface="Roboto"/>
                <a:cs typeface="Roboto"/>
                <a:sym typeface="Roboto"/>
              </a:rPr>
              <a:t>Goal: Meet the diverse demands of different processes while minimizing overhead</a:t>
            </a:r>
            <a:endParaRPr sz="2600">
              <a:solidFill>
                <a:srgbClr val="111111"/>
              </a:solidFill>
              <a:highlight>
                <a:srgbClr val="F7F7F7"/>
              </a:highlight>
              <a:latin typeface="Roboto"/>
              <a:ea typeface="Roboto"/>
              <a:cs typeface="Roboto"/>
              <a:sym typeface="Roboto"/>
            </a:endParaRPr>
          </a:p>
          <a:p>
            <a:pPr marL="228600" lvl="0" indent="-118110" algn="l" rtl="0">
              <a:lnSpc>
                <a:spcPct val="120000"/>
              </a:lnSpc>
              <a:spcBef>
                <a:spcPts val="1000"/>
              </a:spcBef>
              <a:spcAft>
                <a:spcPts val="0"/>
              </a:spcAft>
              <a:buClr>
                <a:schemeClr val="dk1"/>
              </a:buClr>
              <a:buSzPts val="1740"/>
              <a:buNone/>
            </a:pPr>
            <a:endParaRPr sz="2600"/>
          </a:p>
        </p:txBody>
      </p:sp>
      <p:cxnSp>
        <p:nvCxnSpPr>
          <p:cNvPr id="141" name="Google Shape;141;p19"/>
          <p:cNvCxnSpPr/>
          <p:nvPr/>
        </p:nvCxnSpPr>
        <p:spPr>
          <a:xfrm>
            <a:off x="990600" y="1031001"/>
            <a:ext cx="978862"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147" name="Google Shape;147;p20"/>
          <p:cNvSpPr txBox="1">
            <a:spLocks noGrp="1"/>
          </p:cNvSpPr>
          <p:nvPr>
            <p:ph type="title"/>
          </p:nvPr>
        </p:nvSpPr>
        <p:spPr>
          <a:xfrm>
            <a:off x="892935" y="137375"/>
            <a:ext cx="11301300" cy="833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3400"/>
              <a:buFont typeface="Play"/>
              <a:buNone/>
            </a:pPr>
            <a:r>
              <a:rPr lang="en-US" sz="3300"/>
              <a:t>Using Best Fit Algorithm in Memory Management</a:t>
            </a:r>
            <a:endParaRPr sz="3300"/>
          </a:p>
        </p:txBody>
      </p:sp>
      <p:cxnSp>
        <p:nvCxnSpPr>
          <p:cNvPr id="148" name="Google Shape;148;p20"/>
          <p:cNvCxnSpPr/>
          <p:nvPr/>
        </p:nvCxnSpPr>
        <p:spPr>
          <a:xfrm>
            <a:off x="990600" y="1031001"/>
            <a:ext cx="978900" cy="0"/>
          </a:xfrm>
          <a:prstGeom prst="straightConnector1">
            <a:avLst/>
          </a:prstGeom>
          <a:noFill/>
          <a:ln w="76200" cap="flat" cmpd="sng">
            <a:solidFill>
              <a:schemeClr val="accent1"/>
            </a:solidFill>
            <a:prstDash val="solid"/>
            <a:miter lim="800000"/>
            <a:headEnd type="none" w="sm" len="sm"/>
            <a:tailEnd type="none" w="sm" len="sm"/>
          </a:ln>
        </p:spPr>
      </p:cxnSp>
      <p:pic>
        <p:nvPicPr>
          <p:cNvPr id="149" name="Google Shape;149;p20"/>
          <p:cNvPicPr preferRelativeResize="0"/>
          <p:nvPr/>
        </p:nvPicPr>
        <p:blipFill>
          <a:blip r:embed="rId3">
            <a:alphaModFix/>
          </a:blip>
          <a:stretch>
            <a:fillRect/>
          </a:stretch>
        </p:blipFill>
        <p:spPr>
          <a:xfrm>
            <a:off x="2885825" y="1401950"/>
            <a:ext cx="5453701" cy="4925425"/>
          </a:xfrm>
          <a:prstGeom prst="rect">
            <a:avLst/>
          </a:prstGeom>
          <a:solidFill>
            <a:schemeClr val="lt1"/>
          </a:solid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155" name="Google Shape;155;p21"/>
          <p:cNvSpPr txBox="1">
            <a:spLocks noGrp="1"/>
          </p:cNvSpPr>
          <p:nvPr>
            <p:ph type="title"/>
          </p:nvPr>
        </p:nvSpPr>
        <p:spPr>
          <a:xfrm>
            <a:off x="892935" y="137375"/>
            <a:ext cx="10891092" cy="83379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400"/>
              <a:buFont typeface="Play"/>
              <a:buNone/>
            </a:pPr>
            <a:r>
              <a:rPr lang="en-US" sz="3400"/>
              <a:t>Application in Time Scheduling and Task Assignment</a:t>
            </a:r>
            <a:endParaRPr/>
          </a:p>
        </p:txBody>
      </p:sp>
      <p:sp>
        <p:nvSpPr>
          <p:cNvPr id="156" name="Google Shape;156;p21"/>
          <p:cNvSpPr txBox="1">
            <a:spLocks noGrp="1"/>
          </p:cNvSpPr>
          <p:nvPr>
            <p:ph type="body" idx="1"/>
          </p:nvPr>
        </p:nvSpPr>
        <p:spPr>
          <a:xfrm>
            <a:off x="1049629" y="2434229"/>
            <a:ext cx="10890900" cy="4193400"/>
          </a:xfrm>
          <a:prstGeom prst="rect">
            <a:avLst/>
          </a:prstGeom>
          <a:noFill/>
          <a:ln>
            <a:noFill/>
          </a:ln>
        </p:spPr>
        <p:txBody>
          <a:bodyPr spcFirstLastPara="1" wrap="square" lIns="91425" tIns="45700" rIns="91425" bIns="45700" anchor="t" anchorCtr="0">
            <a:noAutofit/>
          </a:bodyPr>
          <a:lstStyle/>
          <a:p>
            <a:pPr marL="228600" lvl="0" indent="-294259" algn="l" rtl="0">
              <a:lnSpc>
                <a:spcPct val="115000"/>
              </a:lnSpc>
              <a:spcBef>
                <a:spcPts val="900"/>
              </a:spcBef>
              <a:spcAft>
                <a:spcPts val="0"/>
              </a:spcAft>
              <a:buClr>
                <a:srgbClr val="111111"/>
              </a:buClr>
              <a:buSzPts val="2600"/>
              <a:buFont typeface="Roboto"/>
              <a:buChar char="•"/>
            </a:pPr>
            <a:r>
              <a:rPr lang="en-US" sz="2600">
                <a:solidFill>
                  <a:srgbClr val="111111"/>
                </a:solidFill>
                <a:highlight>
                  <a:srgbClr val="F7F7F7"/>
                </a:highlight>
                <a:latin typeface="Roboto"/>
                <a:ea typeface="Roboto"/>
                <a:cs typeface="Roboto"/>
                <a:sym typeface="Roboto"/>
              </a:rPr>
              <a:t>Imagine a puzzle where we need to allocate tasks to resources over a specified time horizon.</a:t>
            </a:r>
            <a:endParaRPr sz="2600">
              <a:solidFill>
                <a:srgbClr val="111111"/>
              </a:solidFill>
              <a:highlight>
                <a:srgbClr val="F7F7F7"/>
              </a:highlight>
              <a:latin typeface="Roboto"/>
              <a:ea typeface="Roboto"/>
              <a:cs typeface="Roboto"/>
              <a:sym typeface="Roboto"/>
            </a:endParaRPr>
          </a:p>
          <a:p>
            <a:pPr marL="228600" lvl="0" indent="-294259" algn="l" rtl="0">
              <a:lnSpc>
                <a:spcPct val="115000"/>
              </a:lnSpc>
              <a:spcBef>
                <a:spcPts val="0"/>
              </a:spcBef>
              <a:spcAft>
                <a:spcPts val="0"/>
              </a:spcAft>
              <a:buClr>
                <a:srgbClr val="111111"/>
              </a:buClr>
              <a:buSzPts val="2600"/>
              <a:buFont typeface="Roboto"/>
              <a:buChar char="•"/>
            </a:pPr>
            <a:r>
              <a:rPr lang="en-US" sz="2600">
                <a:solidFill>
                  <a:srgbClr val="111111"/>
                </a:solidFill>
                <a:highlight>
                  <a:srgbClr val="F7F7F7"/>
                </a:highlight>
                <a:latin typeface="Roboto"/>
                <a:ea typeface="Roboto"/>
                <a:cs typeface="Roboto"/>
                <a:sym typeface="Roboto"/>
              </a:rPr>
              <a:t>The challenge: Finding the best way to do this efficiently.</a:t>
            </a:r>
            <a:endParaRPr sz="2600" b="1"/>
          </a:p>
        </p:txBody>
      </p:sp>
      <p:cxnSp>
        <p:nvCxnSpPr>
          <p:cNvPr id="157" name="Google Shape;157;p21"/>
          <p:cNvCxnSpPr/>
          <p:nvPr/>
        </p:nvCxnSpPr>
        <p:spPr>
          <a:xfrm>
            <a:off x="990600" y="1031001"/>
            <a:ext cx="978862"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FD1EA65E-5E38-825B-54AB-31FB0E982709}"/>
            </a:ext>
          </a:extLst>
        </p:cNvPr>
        <p:cNvGrpSpPr/>
        <p:nvPr/>
      </p:nvGrpSpPr>
      <p:grpSpPr>
        <a:xfrm>
          <a:off x="0" y="0"/>
          <a:ext cx="0" cy="0"/>
          <a:chOff x="0" y="0"/>
          <a:chExt cx="0" cy="0"/>
        </a:xfrm>
      </p:grpSpPr>
      <p:sp>
        <p:nvSpPr>
          <p:cNvPr id="210" name="Google Shape;85;p13">
            <a:extLst>
              <a:ext uri="{FF2B5EF4-FFF2-40B4-BE49-F238E27FC236}">
                <a16:creationId xmlns:a16="http://schemas.microsoft.com/office/drawing/2014/main" id="{C5047729-2F55-ABC1-9C3B-75CDCF6019F6}"/>
              </a:ext>
            </a:extLst>
          </p:cNvPr>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sp>
        <p:nvSpPr>
          <p:cNvPr id="211" name="Google Shape;86;p13">
            <a:extLst>
              <a:ext uri="{FF2B5EF4-FFF2-40B4-BE49-F238E27FC236}">
                <a16:creationId xmlns:a16="http://schemas.microsoft.com/office/drawing/2014/main" id="{F2C1DDEE-9C6B-1746-ED2F-F6E95E80CEC1}"/>
              </a:ext>
            </a:extLst>
          </p:cNvPr>
          <p:cNvSpPr/>
          <p:nvPr/>
        </p:nvSpPr>
        <p:spPr>
          <a:xfrm>
            <a:off x="1479960" y="-191386"/>
            <a:ext cx="12191760" cy="6857640"/>
          </a:xfrm>
          <a:prstGeom prst="rect">
            <a:avLst/>
          </a:prstGeom>
          <a:solidFill>
            <a:schemeClr val="lt1"/>
          </a:solidFill>
          <a:ln w="0">
            <a:noFill/>
          </a:ln>
        </p:spPr>
        <p:style>
          <a:lnRef idx="0">
            <a:scrgbClr r="0" g="0" b="0"/>
          </a:lnRef>
          <a:fillRef idx="0">
            <a:scrgbClr r="0" g="0" b="0"/>
          </a:fillRef>
          <a:effectRef idx="0">
            <a:scrgbClr r="0" g="0" b="0"/>
          </a:effectRef>
          <a:fontRef idx="minor"/>
        </p:style>
      </p:sp>
      <p:sp>
        <p:nvSpPr>
          <p:cNvPr id="212" name="PlaceHolder 1">
            <a:extLst>
              <a:ext uri="{FF2B5EF4-FFF2-40B4-BE49-F238E27FC236}">
                <a16:creationId xmlns:a16="http://schemas.microsoft.com/office/drawing/2014/main" id="{6736C9B2-9EAD-3037-C7ED-BCF83A32A10F}"/>
              </a:ext>
            </a:extLst>
          </p:cNvPr>
          <p:cNvSpPr>
            <a:spLocks noGrp="1"/>
          </p:cNvSpPr>
          <p:nvPr>
            <p:ph type="title"/>
          </p:nvPr>
        </p:nvSpPr>
        <p:spPr>
          <a:xfrm>
            <a:off x="4402440" y="4816800"/>
            <a:ext cx="8104320" cy="1024200"/>
          </a:xfrm>
          <a:prstGeom prst="rect">
            <a:avLst/>
          </a:prstGeom>
          <a:noFill/>
          <a:ln w="0">
            <a:noFill/>
          </a:ln>
        </p:spPr>
        <p:txBody>
          <a:bodyPr anchor="t">
            <a:noAutofit/>
          </a:bodyPr>
          <a:lstStyle/>
          <a:p>
            <a:pPr>
              <a:lnSpc>
                <a:spcPct val="100000"/>
              </a:lnSpc>
              <a:buNone/>
              <a:tabLst>
                <a:tab pos="0" algn="l"/>
              </a:tabLst>
            </a:pPr>
            <a:r>
              <a:rPr lang="en-US" sz="5000" b="1" strike="noStrike" spc="-1" dirty="0">
                <a:solidFill>
                  <a:srgbClr val="000000"/>
                </a:solidFill>
                <a:latin typeface="Arial"/>
              </a:rPr>
              <a:t>Problem definition</a:t>
            </a:r>
          </a:p>
        </p:txBody>
      </p:sp>
      <p:sp>
        <p:nvSpPr>
          <p:cNvPr id="214" name="Google Shape;89;p13">
            <a:extLst>
              <a:ext uri="{FF2B5EF4-FFF2-40B4-BE49-F238E27FC236}">
                <a16:creationId xmlns:a16="http://schemas.microsoft.com/office/drawing/2014/main" id="{B4BAF8D8-AFB8-0782-D844-E1D34E7123D8}"/>
              </a:ext>
            </a:extLst>
          </p:cNvPr>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pic>
        <p:nvPicPr>
          <p:cNvPr id="216" name="Google Shape;91;p13" descr="A card game with a card in the middle of a brick wall&#10;&#10;Description automatically generated">
            <a:extLst>
              <a:ext uri="{FF2B5EF4-FFF2-40B4-BE49-F238E27FC236}">
                <a16:creationId xmlns:a16="http://schemas.microsoft.com/office/drawing/2014/main" id="{EBF71ABB-CB9E-E984-1D2B-A92BC673D7E6}"/>
              </a:ext>
            </a:extLst>
          </p:cNvPr>
          <p:cNvPicPr/>
          <p:nvPr/>
        </p:nvPicPr>
        <p:blipFill>
          <a:blip r:embed="rId3"/>
          <a:stretch/>
        </p:blipFill>
        <p:spPr>
          <a:xfrm>
            <a:off x="2160" y="1800"/>
            <a:ext cx="12187440" cy="3967200"/>
          </a:xfrm>
          <a:prstGeom prst="rect">
            <a:avLst/>
          </a:prstGeom>
          <a:ln w="0">
            <a:noFill/>
          </a:ln>
        </p:spPr>
      </p:pic>
      <p:sp>
        <p:nvSpPr>
          <p:cNvPr id="3" name="Title 2">
            <a:extLst>
              <a:ext uri="{FF2B5EF4-FFF2-40B4-BE49-F238E27FC236}">
                <a16:creationId xmlns:a16="http://schemas.microsoft.com/office/drawing/2014/main" id="{2D3F751F-B299-BE0A-FD72-FAA1C6E25AB9}"/>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659225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163" name="Google Shape;163;p22"/>
          <p:cNvSpPr txBox="1">
            <a:spLocks noGrp="1"/>
          </p:cNvSpPr>
          <p:nvPr>
            <p:ph type="title"/>
          </p:nvPr>
        </p:nvSpPr>
        <p:spPr>
          <a:xfrm>
            <a:off x="892935" y="137375"/>
            <a:ext cx="10891092" cy="83379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400"/>
              <a:buFont typeface="Play"/>
              <a:buNone/>
            </a:pPr>
            <a:r>
              <a:rPr lang="en-US" sz="3400"/>
              <a:t>Application in Time Scheduling and Task Assignment</a:t>
            </a:r>
            <a:endParaRPr/>
          </a:p>
        </p:txBody>
      </p:sp>
      <p:cxnSp>
        <p:nvCxnSpPr>
          <p:cNvPr id="164" name="Google Shape;164;p22"/>
          <p:cNvCxnSpPr/>
          <p:nvPr/>
        </p:nvCxnSpPr>
        <p:spPr>
          <a:xfrm>
            <a:off x="990600" y="1031001"/>
            <a:ext cx="978862" cy="0"/>
          </a:xfrm>
          <a:prstGeom prst="straightConnector1">
            <a:avLst/>
          </a:prstGeom>
          <a:noFill/>
          <a:ln w="76200" cap="flat" cmpd="sng">
            <a:solidFill>
              <a:schemeClr val="accent1"/>
            </a:solidFill>
            <a:prstDash val="solid"/>
            <a:miter lim="800000"/>
            <a:headEnd type="none" w="sm" len="sm"/>
            <a:tailEnd type="none" w="sm" len="sm"/>
          </a:ln>
        </p:spPr>
      </p:cxnSp>
      <p:pic>
        <p:nvPicPr>
          <p:cNvPr id="165" name="Google Shape;165;p22"/>
          <p:cNvPicPr preferRelativeResize="0"/>
          <p:nvPr/>
        </p:nvPicPr>
        <p:blipFill>
          <a:blip r:embed="rId3">
            <a:alphaModFix/>
          </a:blip>
          <a:stretch>
            <a:fillRect/>
          </a:stretch>
        </p:blipFill>
        <p:spPr>
          <a:xfrm>
            <a:off x="1133475" y="1614500"/>
            <a:ext cx="10060226" cy="3714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21867-6C72-97EA-8156-7C3CC3D15956}"/>
            </a:ext>
          </a:extLst>
        </p:cNvPr>
        <p:cNvGrpSpPr/>
        <p:nvPr/>
      </p:nvGrpSpPr>
      <p:grpSpPr>
        <a:xfrm>
          <a:off x="0" y="0"/>
          <a:ext cx="0" cy="0"/>
          <a:chOff x="0" y="0"/>
          <a:chExt cx="0" cy="0"/>
        </a:xfrm>
      </p:grpSpPr>
      <p:sp>
        <p:nvSpPr>
          <p:cNvPr id="210" name="Google Shape;85;p13">
            <a:extLst>
              <a:ext uri="{FF2B5EF4-FFF2-40B4-BE49-F238E27FC236}">
                <a16:creationId xmlns:a16="http://schemas.microsoft.com/office/drawing/2014/main" id="{A8D8F559-BFF6-028E-EC15-A0DAB2CE0528}"/>
              </a:ext>
            </a:extLst>
          </p:cNvPr>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sp>
        <p:nvSpPr>
          <p:cNvPr id="211" name="Google Shape;86;p13">
            <a:extLst>
              <a:ext uri="{FF2B5EF4-FFF2-40B4-BE49-F238E27FC236}">
                <a16:creationId xmlns:a16="http://schemas.microsoft.com/office/drawing/2014/main" id="{92B40235-148A-D05E-9F05-EA7B1697709D}"/>
              </a:ext>
            </a:extLst>
          </p:cNvPr>
          <p:cNvSpPr/>
          <p:nvPr/>
        </p:nvSpPr>
        <p:spPr>
          <a:xfrm>
            <a:off x="1479960" y="-191386"/>
            <a:ext cx="12191760" cy="6857640"/>
          </a:xfrm>
          <a:prstGeom prst="rect">
            <a:avLst/>
          </a:prstGeom>
          <a:solidFill>
            <a:schemeClr val="lt1"/>
          </a:solidFill>
          <a:ln w="0">
            <a:noFill/>
          </a:ln>
        </p:spPr>
        <p:style>
          <a:lnRef idx="0">
            <a:scrgbClr r="0" g="0" b="0"/>
          </a:lnRef>
          <a:fillRef idx="0">
            <a:scrgbClr r="0" g="0" b="0"/>
          </a:fillRef>
          <a:effectRef idx="0">
            <a:scrgbClr r="0" g="0" b="0"/>
          </a:effectRef>
          <a:fontRef idx="minor"/>
        </p:style>
      </p:sp>
      <p:sp>
        <p:nvSpPr>
          <p:cNvPr id="212" name="PlaceHolder 1">
            <a:extLst>
              <a:ext uri="{FF2B5EF4-FFF2-40B4-BE49-F238E27FC236}">
                <a16:creationId xmlns:a16="http://schemas.microsoft.com/office/drawing/2014/main" id="{EF40F873-6895-D5F6-7713-496C9AA14744}"/>
              </a:ext>
            </a:extLst>
          </p:cNvPr>
          <p:cNvSpPr>
            <a:spLocks noGrp="1"/>
          </p:cNvSpPr>
          <p:nvPr>
            <p:ph type="title"/>
          </p:nvPr>
        </p:nvSpPr>
        <p:spPr>
          <a:xfrm>
            <a:off x="2806995" y="4816800"/>
            <a:ext cx="9699765" cy="1024200"/>
          </a:xfrm>
          <a:prstGeom prst="rect">
            <a:avLst/>
          </a:prstGeom>
          <a:noFill/>
          <a:ln w="0">
            <a:noFill/>
          </a:ln>
        </p:spPr>
        <p:txBody>
          <a:bodyPr anchor="t">
            <a:noAutofit/>
          </a:bodyPr>
          <a:lstStyle/>
          <a:p>
            <a:pPr>
              <a:lnSpc>
                <a:spcPct val="100000"/>
              </a:lnSpc>
              <a:buNone/>
              <a:tabLst>
                <a:tab pos="0" algn="l"/>
              </a:tabLst>
            </a:pPr>
            <a:r>
              <a:rPr lang="en-US" sz="5000" b="1" strike="noStrike" spc="-1" dirty="0">
                <a:solidFill>
                  <a:srgbClr val="000000"/>
                </a:solidFill>
                <a:latin typeface="Arial"/>
              </a:rPr>
              <a:t>Hardness of the problem</a:t>
            </a:r>
          </a:p>
        </p:txBody>
      </p:sp>
      <p:sp>
        <p:nvSpPr>
          <p:cNvPr id="214" name="Google Shape;89;p13">
            <a:extLst>
              <a:ext uri="{FF2B5EF4-FFF2-40B4-BE49-F238E27FC236}">
                <a16:creationId xmlns:a16="http://schemas.microsoft.com/office/drawing/2014/main" id="{976600DC-4305-1925-F82C-76742F6C6435}"/>
              </a:ext>
            </a:extLst>
          </p:cNvPr>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pic>
        <p:nvPicPr>
          <p:cNvPr id="216" name="Google Shape;91;p13" descr="A card game with a card in the middle of a brick wall&#10;&#10;Description automatically generated">
            <a:extLst>
              <a:ext uri="{FF2B5EF4-FFF2-40B4-BE49-F238E27FC236}">
                <a16:creationId xmlns:a16="http://schemas.microsoft.com/office/drawing/2014/main" id="{194B6BEB-54A9-ADD8-0C6F-074E73C6980C}"/>
              </a:ext>
            </a:extLst>
          </p:cNvPr>
          <p:cNvPicPr/>
          <p:nvPr/>
        </p:nvPicPr>
        <p:blipFill>
          <a:blip r:embed="rId3"/>
          <a:stretch/>
        </p:blipFill>
        <p:spPr>
          <a:xfrm>
            <a:off x="2160" y="1800"/>
            <a:ext cx="12187440" cy="3967200"/>
          </a:xfrm>
          <a:prstGeom prst="rect">
            <a:avLst/>
          </a:prstGeom>
          <a:ln w="0">
            <a:noFill/>
          </a:ln>
        </p:spPr>
      </p:pic>
      <p:sp>
        <p:nvSpPr>
          <p:cNvPr id="3" name="Title 2">
            <a:extLst>
              <a:ext uri="{FF2B5EF4-FFF2-40B4-BE49-F238E27FC236}">
                <a16:creationId xmlns:a16="http://schemas.microsoft.com/office/drawing/2014/main" id="{2DE41D9F-599C-8958-1277-B0413C65DB91}"/>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678796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914400" y="1371601"/>
            <a:ext cx="10363200" cy="11877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u="sng" dirty="0"/>
              <a:t>NP- hard</a:t>
            </a:r>
            <a:endParaRPr u="sng" dirty="0"/>
          </a:p>
        </p:txBody>
      </p:sp>
      <p:sp>
        <p:nvSpPr>
          <p:cNvPr id="103" name="Google Shape;103;p15"/>
          <p:cNvSpPr txBox="1">
            <a:spLocks noGrp="1"/>
          </p:cNvSpPr>
          <p:nvPr>
            <p:ph type="body" idx="1"/>
          </p:nvPr>
        </p:nvSpPr>
        <p:spPr>
          <a:xfrm>
            <a:off x="914399" y="2559171"/>
            <a:ext cx="10526234" cy="3382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500" dirty="0">
                <a:solidFill>
                  <a:srgbClr val="374151"/>
                </a:solidFill>
                <a:latin typeface="Roboto"/>
                <a:ea typeface="Roboto"/>
                <a:cs typeface="Roboto"/>
                <a:sym typeface="Roboto"/>
              </a:rPr>
              <a:t>The bin packing problem is known to be NP-hard because of its inherit computational complexity. </a:t>
            </a:r>
          </a:p>
          <a:p>
            <a:pPr marL="0" lvl="0" indent="0" algn="l" rtl="0">
              <a:spcBef>
                <a:spcPts val="1000"/>
              </a:spcBef>
              <a:spcAft>
                <a:spcPts val="0"/>
              </a:spcAft>
              <a:buNone/>
            </a:pPr>
            <a:r>
              <a:rPr lang="en-US" sz="2500" dirty="0">
                <a:solidFill>
                  <a:srgbClr val="374151"/>
                </a:solidFill>
                <a:latin typeface="Roboto"/>
                <a:ea typeface="Roboto"/>
                <a:cs typeface="Roboto"/>
                <a:sym typeface="Roboto"/>
              </a:rPr>
              <a:t>Here are the reasons why bin packing problem falls under NP hard :	</a:t>
            </a:r>
            <a:endParaRPr sz="2500" dirty="0">
              <a:solidFill>
                <a:srgbClr val="37415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BD18F7-7F93-6F36-F339-0FC8FE8FADE7}"/>
              </a:ext>
            </a:extLst>
          </p:cNvPr>
          <p:cNvSpPr>
            <a:spLocks noGrp="1"/>
          </p:cNvSpPr>
          <p:nvPr>
            <p:ph type="body" idx="1"/>
          </p:nvPr>
        </p:nvSpPr>
        <p:spPr>
          <a:xfrm>
            <a:off x="797442" y="1116418"/>
            <a:ext cx="10480157" cy="5167423"/>
          </a:xfrm>
        </p:spPr>
        <p:txBody>
          <a:bodyPr>
            <a:normAutofit fontScale="55000" lnSpcReduction="20000"/>
          </a:bodyPr>
          <a:lstStyle/>
          <a:p>
            <a:pPr algn="l"/>
            <a:r>
              <a:rPr lang="en-US" sz="3800" b="0" i="0" dirty="0">
                <a:solidFill>
                  <a:srgbClr val="1F1F1F"/>
                </a:solidFill>
                <a:effectLst/>
                <a:latin typeface="Google Sans"/>
              </a:rPr>
              <a:t>The difficulty of bin packing arises from the vast number of possible configurations to consider when assigning items to bins. Here's why it's challenging:</a:t>
            </a:r>
          </a:p>
          <a:p>
            <a:pPr algn="l">
              <a:buFont typeface="Arial" panose="020B0604020202020204" pitchFamily="34" charset="0"/>
              <a:buChar char="•"/>
            </a:pPr>
            <a:r>
              <a:rPr lang="en-US" sz="3800" b="1" i="0" dirty="0">
                <a:solidFill>
                  <a:srgbClr val="1F1F1F"/>
                </a:solidFill>
                <a:effectLst/>
                <a:latin typeface="Google Sans"/>
              </a:rPr>
              <a:t>Multiple solutions:</a:t>
            </a:r>
            <a:r>
              <a:rPr lang="en-US" sz="3800" b="0" i="0" dirty="0">
                <a:solidFill>
                  <a:srgbClr val="1F1F1F"/>
                </a:solidFill>
                <a:effectLst/>
                <a:latin typeface="Google Sans"/>
              </a:rPr>
              <a:t> There can be many valid ways to pack the items into a minimum number of bins. Finding the absolute optimal solution becomes increasingly difficult as the number of items grows.</a:t>
            </a:r>
          </a:p>
          <a:p>
            <a:pPr algn="l">
              <a:buFont typeface="Arial" panose="020B0604020202020204" pitchFamily="34" charset="0"/>
              <a:buChar char="•"/>
            </a:pPr>
            <a:r>
              <a:rPr lang="en-US" sz="3800" b="1" i="0" dirty="0">
                <a:solidFill>
                  <a:srgbClr val="1F1F1F"/>
                </a:solidFill>
                <a:effectLst/>
                <a:latin typeface="Google Sans"/>
              </a:rPr>
              <a:t>Exponential growth:</a:t>
            </a:r>
            <a:r>
              <a:rPr lang="en-US" sz="3800" b="0" i="0" dirty="0">
                <a:solidFill>
                  <a:srgbClr val="1F1F1F"/>
                </a:solidFill>
                <a:effectLst/>
                <a:latin typeface="Google Sans"/>
              </a:rPr>
              <a:t> The number of potential configurations grows exponentially with the number of items. Checking all possibilities becomes computationally infeasible for larger datasets.</a:t>
            </a:r>
          </a:p>
          <a:p>
            <a:pPr algn="l">
              <a:buFont typeface="Arial" panose="020B0604020202020204" pitchFamily="34" charset="0"/>
              <a:buChar char="•"/>
            </a:pPr>
            <a:r>
              <a:rPr lang="en-US" sz="3800" b="1" i="0" dirty="0">
                <a:solidFill>
                  <a:srgbClr val="1F1F1F"/>
                </a:solidFill>
                <a:effectLst/>
                <a:latin typeface="Google Sans"/>
              </a:rPr>
              <a:t>Greedy vs. Optimal:</a:t>
            </a:r>
            <a:r>
              <a:rPr lang="en-US" sz="3800" b="0" i="0" dirty="0">
                <a:solidFill>
                  <a:srgbClr val="1F1F1F"/>
                </a:solidFill>
                <a:effectLst/>
                <a:latin typeface="Google Sans"/>
              </a:rPr>
              <a:t> Greedy algorithms like First-Fit or Best-Fit can often find good (but not necessarily optimal) solutions quickly. However, guaranteeing the optimal solution requires exploring a massive search space, leading to NP-hardness.</a:t>
            </a:r>
          </a:p>
          <a:p>
            <a:pPr algn="l">
              <a:buFont typeface="Arial" panose="020B0604020202020204" pitchFamily="34" charset="0"/>
              <a:buChar char="•"/>
            </a:pPr>
            <a:r>
              <a:rPr lang="en-US" sz="3800" dirty="0">
                <a:solidFill>
                  <a:srgbClr val="1F1F1F"/>
                </a:solidFill>
                <a:latin typeface="Google Sans"/>
              </a:rPr>
              <a:t>However </a:t>
            </a:r>
            <a:r>
              <a:rPr lang="en-US" sz="3800" b="0" i="0" dirty="0">
                <a:solidFill>
                  <a:srgbClr val="1F1F1F"/>
                </a:solidFill>
                <a:effectLst/>
                <a:latin typeface="Google Sans"/>
              </a:rPr>
              <a:t>Approximation algorithms and heuristics offer practical solutions for real-world scenarios, achieving near-optimal results with reasonable efficiency.</a:t>
            </a:r>
          </a:p>
          <a:p>
            <a:endParaRPr lang="en-US" dirty="0"/>
          </a:p>
        </p:txBody>
      </p:sp>
    </p:spTree>
    <p:extLst>
      <p:ext uri="{BB962C8B-B14F-4D97-AF65-F5344CB8AC3E}">
        <p14:creationId xmlns:p14="http://schemas.microsoft.com/office/powerpoint/2010/main" val="2525800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6BBCB-E988-6A67-38B6-1EAB070C49D6}"/>
            </a:ext>
          </a:extLst>
        </p:cNvPr>
        <p:cNvGrpSpPr/>
        <p:nvPr/>
      </p:nvGrpSpPr>
      <p:grpSpPr>
        <a:xfrm>
          <a:off x="0" y="0"/>
          <a:ext cx="0" cy="0"/>
          <a:chOff x="0" y="0"/>
          <a:chExt cx="0" cy="0"/>
        </a:xfrm>
      </p:grpSpPr>
      <p:sp>
        <p:nvSpPr>
          <p:cNvPr id="210" name="Google Shape;85;p13">
            <a:extLst>
              <a:ext uri="{FF2B5EF4-FFF2-40B4-BE49-F238E27FC236}">
                <a16:creationId xmlns:a16="http://schemas.microsoft.com/office/drawing/2014/main" id="{DB6AF0C9-B374-68F5-19B7-BE0DD91AB872}"/>
              </a:ext>
            </a:extLst>
          </p:cNvPr>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sp>
        <p:nvSpPr>
          <p:cNvPr id="211" name="Google Shape;86;p13">
            <a:extLst>
              <a:ext uri="{FF2B5EF4-FFF2-40B4-BE49-F238E27FC236}">
                <a16:creationId xmlns:a16="http://schemas.microsoft.com/office/drawing/2014/main" id="{7784CF23-BA54-154A-91AF-6F6E5E9D1644}"/>
              </a:ext>
            </a:extLst>
          </p:cNvPr>
          <p:cNvSpPr/>
          <p:nvPr/>
        </p:nvSpPr>
        <p:spPr>
          <a:xfrm>
            <a:off x="1479960" y="-191386"/>
            <a:ext cx="12191760" cy="6857640"/>
          </a:xfrm>
          <a:prstGeom prst="rect">
            <a:avLst/>
          </a:prstGeom>
          <a:solidFill>
            <a:schemeClr val="lt1"/>
          </a:solidFill>
          <a:ln w="0">
            <a:noFill/>
          </a:ln>
        </p:spPr>
        <p:style>
          <a:lnRef idx="0">
            <a:scrgbClr r="0" g="0" b="0"/>
          </a:lnRef>
          <a:fillRef idx="0">
            <a:scrgbClr r="0" g="0" b="0"/>
          </a:fillRef>
          <a:effectRef idx="0">
            <a:scrgbClr r="0" g="0" b="0"/>
          </a:effectRef>
          <a:fontRef idx="minor"/>
        </p:style>
      </p:sp>
      <p:sp>
        <p:nvSpPr>
          <p:cNvPr id="212" name="PlaceHolder 1">
            <a:extLst>
              <a:ext uri="{FF2B5EF4-FFF2-40B4-BE49-F238E27FC236}">
                <a16:creationId xmlns:a16="http://schemas.microsoft.com/office/drawing/2014/main" id="{9ABDBF7F-04AC-48D4-D126-AFD34CE2869F}"/>
              </a:ext>
            </a:extLst>
          </p:cNvPr>
          <p:cNvSpPr>
            <a:spLocks noGrp="1"/>
          </p:cNvSpPr>
          <p:nvPr>
            <p:ph type="title"/>
          </p:nvPr>
        </p:nvSpPr>
        <p:spPr>
          <a:xfrm>
            <a:off x="6096000" y="4816800"/>
            <a:ext cx="6410760" cy="1024200"/>
          </a:xfrm>
          <a:prstGeom prst="rect">
            <a:avLst/>
          </a:prstGeom>
          <a:noFill/>
          <a:ln w="0">
            <a:noFill/>
          </a:ln>
        </p:spPr>
        <p:txBody>
          <a:bodyPr anchor="t">
            <a:noAutofit/>
          </a:bodyPr>
          <a:lstStyle/>
          <a:p>
            <a:pPr>
              <a:lnSpc>
                <a:spcPct val="100000"/>
              </a:lnSpc>
              <a:buNone/>
              <a:tabLst>
                <a:tab pos="0" algn="l"/>
              </a:tabLst>
            </a:pPr>
            <a:r>
              <a:rPr lang="en-US" sz="5000" b="1" strike="noStrike" spc="-1" dirty="0">
                <a:solidFill>
                  <a:srgbClr val="000000"/>
                </a:solidFill>
                <a:latin typeface="Arial"/>
              </a:rPr>
              <a:t>First fit Algorithm</a:t>
            </a:r>
          </a:p>
        </p:txBody>
      </p:sp>
      <p:sp>
        <p:nvSpPr>
          <p:cNvPr id="214" name="Google Shape;89;p13">
            <a:extLst>
              <a:ext uri="{FF2B5EF4-FFF2-40B4-BE49-F238E27FC236}">
                <a16:creationId xmlns:a16="http://schemas.microsoft.com/office/drawing/2014/main" id="{919B76CC-CD10-EDF3-508F-F2042AEE53F1}"/>
              </a:ext>
            </a:extLst>
          </p:cNvPr>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pic>
        <p:nvPicPr>
          <p:cNvPr id="216" name="Google Shape;91;p13" descr="A card game with a card in the middle of a brick wall&#10;&#10;Description automatically generated">
            <a:extLst>
              <a:ext uri="{FF2B5EF4-FFF2-40B4-BE49-F238E27FC236}">
                <a16:creationId xmlns:a16="http://schemas.microsoft.com/office/drawing/2014/main" id="{B07AECAC-1F6B-D6AE-12F5-6208C2BCD1C0}"/>
              </a:ext>
            </a:extLst>
          </p:cNvPr>
          <p:cNvPicPr/>
          <p:nvPr/>
        </p:nvPicPr>
        <p:blipFill>
          <a:blip r:embed="rId3"/>
          <a:stretch/>
        </p:blipFill>
        <p:spPr>
          <a:xfrm>
            <a:off x="2160" y="1800"/>
            <a:ext cx="12187440" cy="3967200"/>
          </a:xfrm>
          <a:prstGeom prst="rect">
            <a:avLst/>
          </a:prstGeom>
          <a:ln w="0">
            <a:noFill/>
          </a:ln>
        </p:spPr>
      </p:pic>
      <p:sp>
        <p:nvSpPr>
          <p:cNvPr id="3" name="Title 2">
            <a:extLst>
              <a:ext uri="{FF2B5EF4-FFF2-40B4-BE49-F238E27FC236}">
                <a16:creationId xmlns:a16="http://schemas.microsoft.com/office/drawing/2014/main" id="{65143E2C-F2D4-4A3C-F5A3-379684AC1034}"/>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968488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914400" y="1371600"/>
            <a:ext cx="10362960" cy="1187280"/>
          </a:xfrm>
          <a:prstGeom prst="rect">
            <a:avLst/>
          </a:prstGeom>
          <a:noFill/>
          <a:ln w="0">
            <a:noFill/>
          </a:ln>
        </p:spPr>
        <p:txBody>
          <a:bodyPr anchor="t">
            <a:normAutofit/>
          </a:bodyPr>
          <a:lstStyle/>
          <a:p>
            <a:pPr>
              <a:lnSpc>
                <a:spcPct val="100000"/>
              </a:lnSpc>
              <a:buNone/>
              <a:tabLst>
                <a:tab pos="0" algn="l"/>
              </a:tabLst>
            </a:pPr>
            <a:r>
              <a:rPr lang="en-US" sz="4000" b="0" strike="noStrike" spc="-1" dirty="0">
                <a:solidFill>
                  <a:srgbClr val="000000"/>
                </a:solidFill>
                <a:latin typeface="Play"/>
                <a:ea typeface="Play"/>
              </a:rPr>
              <a:t>First Fit Algorithm</a:t>
            </a:r>
            <a:endParaRPr lang="en-US" sz="4000" b="0" strike="noStrike" spc="-1" dirty="0">
              <a:solidFill>
                <a:srgbClr val="000000"/>
              </a:solidFill>
              <a:latin typeface="Arial"/>
            </a:endParaRPr>
          </a:p>
        </p:txBody>
      </p:sp>
      <p:sp>
        <p:nvSpPr>
          <p:cNvPr id="225" name="PlaceHolder 2"/>
          <p:cNvSpPr>
            <a:spLocks noGrp="1"/>
          </p:cNvSpPr>
          <p:nvPr>
            <p:ph/>
          </p:nvPr>
        </p:nvSpPr>
        <p:spPr>
          <a:xfrm>
            <a:off x="914400" y="2548440"/>
            <a:ext cx="9074880" cy="3403800"/>
          </a:xfrm>
          <a:prstGeom prst="rect">
            <a:avLst/>
          </a:prstGeom>
          <a:noFill/>
          <a:ln w="0">
            <a:noFill/>
          </a:ln>
        </p:spPr>
        <p:txBody>
          <a:bodyPr anchor="t">
            <a:normAutofit/>
          </a:bodyPr>
          <a:lstStyle/>
          <a:p>
            <a:pPr marL="228600" indent="-228600">
              <a:lnSpc>
                <a:spcPct val="120000"/>
              </a:lnSpc>
              <a:buClr>
                <a:srgbClr val="000000"/>
              </a:buClr>
              <a:buFont typeface="Arial"/>
              <a:buChar char="•"/>
            </a:pPr>
            <a:r>
              <a:rPr lang="en-US" sz="2200" b="0" strike="noStrike" spc="-1">
                <a:solidFill>
                  <a:srgbClr val="000000"/>
                </a:solidFill>
                <a:latin typeface="Play"/>
                <a:ea typeface="Play"/>
              </a:rPr>
              <a:t>The items are placed in the order they are given, without any sorting.</a:t>
            </a:r>
            <a:endParaRPr lang="en-US" sz="2200" b="0" strike="noStrike" spc="-1">
              <a:solidFill>
                <a:srgbClr val="000000"/>
              </a:solidFill>
              <a:latin typeface="Arial"/>
            </a:endParaRPr>
          </a:p>
          <a:p>
            <a:pPr marL="228600" indent="-228600">
              <a:lnSpc>
                <a:spcPct val="120000"/>
              </a:lnSpc>
              <a:spcBef>
                <a:spcPts val="1001"/>
              </a:spcBef>
              <a:buClr>
                <a:srgbClr val="000000"/>
              </a:buClr>
              <a:buFont typeface="Arial"/>
              <a:buChar char="•"/>
            </a:pPr>
            <a:r>
              <a:rPr lang="en-US" sz="2200" b="0" strike="noStrike" spc="-1">
                <a:solidFill>
                  <a:srgbClr val="000000"/>
                </a:solidFill>
                <a:latin typeface="Play"/>
                <a:ea typeface="Play"/>
              </a:rPr>
              <a:t>It places the items in the first available bin sequentially until it can no longer accommodate any more items.</a:t>
            </a:r>
            <a:endParaRPr lang="en-US" sz="2200" b="0" strike="noStrike" spc="-1">
              <a:solidFill>
                <a:srgbClr val="000000"/>
              </a:solidFill>
              <a:latin typeface="Arial"/>
            </a:endParaRPr>
          </a:p>
          <a:p>
            <a:pPr marL="228600" indent="-228600">
              <a:lnSpc>
                <a:spcPct val="120000"/>
              </a:lnSpc>
              <a:spcBef>
                <a:spcPts val="1001"/>
              </a:spcBef>
              <a:buClr>
                <a:srgbClr val="393E42"/>
              </a:buClr>
              <a:buFont typeface="Arial"/>
              <a:buChar char="•"/>
            </a:pPr>
            <a:r>
              <a:rPr lang="en-US" sz="2200" b="0" strike="noStrike" spc="-1">
                <a:solidFill>
                  <a:srgbClr val="393E42"/>
                </a:solidFill>
                <a:latin typeface="Play"/>
                <a:ea typeface="Play"/>
              </a:rPr>
              <a:t>If there is not enough space for an item in the current bin, it starts a new bin and continues the process.</a:t>
            </a:r>
            <a:endParaRPr lang="en-US" sz="2200" b="0" strike="noStrike" spc="-1">
              <a:solidFill>
                <a:srgbClr val="000000"/>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3222000" y="620280"/>
            <a:ext cx="10362960" cy="661320"/>
          </a:xfrm>
          <a:prstGeom prst="rect">
            <a:avLst/>
          </a:prstGeom>
          <a:noFill/>
          <a:ln w="0">
            <a:noFill/>
          </a:ln>
        </p:spPr>
        <p:txBody>
          <a:bodyPr anchor="t">
            <a:normAutofit fontScale="93000"/>
          </a:bodyPr>
          <a:lstStyle/>
          <a:p>
            <a:pPr>
              <a:lnSpc>
                <a:spcPct val="100000"/>
              </a:lnSpc>
              <a:buNone/>
              <a:tabLst>
                <a:tab pos="0" algn="l"/>
              </a:tabLst>
            </a:pPr>
            <a:r>
              <a:rPr lang="en-US" sz="4000" b="1" strike="noStrike" spc="-1">
                <a:solidFill>
                  <a:srgbClr val="000000"/>
                </a:solidFill>
                <a:latin typeface="Play"/>
                <a:ea typeface="Play"/>
              </a:rPr>
              <a:t>First Fit Algorithm - Example</a:t>
            </a:r>
            <a:endParaRPr lang="en-US" sz="4000" b="0" strike="noStrike" spc="-1">
              <a:solidFill>
                <a:srgbClr val="000000"/>
              </a:solidFill>
              <a:latin typeface="Arial"/>
            </a:endParaRPr>
          </a:p>
          <a:p>
            <a:pPr>
              <a:lnSpc>
                <a:spcPct val="100000"/>
              </a:lnSpc>
              <a:buNone/>
              <a:tabLst>
                <a:tab pos="0" algn="l"/>
              </a:tabLst>
            </a:pPr>
            <a:endParaRPr lang="en-US" sz="4000" b="0" strike="noStrike" spc="-1">
              <a:solidFill>
                <a:srgbClr val="000000"/>
              </a:solidFill>
              <a:latin typeface="Arial"/>
            </a:endParaRPr>
          </a:p>
        </p:txBody>
      </p:sp>
      <p:sp>
        <p:nvSpPr>
          <p:cNvPr id="227" name="PlaceHolder 2"/>
          <p:cNvSpPr>
            <a:spLocks noGrp="1"/>
          </p:cNvSpPr>
          <p:nvPr>
            <p:ph/>
          </p:nvPr>
        </p:nvSpPr>
        <p:spPr>
          <a:xfrm>
            <a:off x="914400" y="1518120"/>
            <a:ext cx="10362960" cy="634680"/>
          </a:xfrm>
          <a:prstGeom prst="rect">
            <a:avLst/>
          </a:prstGeom>
          <a:noFill/>
          <a:ln w="0">
            <a:noFill/>
          </a:ln>
        </p:spPr>
        <p:txBody>
          <a:bodyPr anchor="t">
            <a:normAutofit/>
          </a:bodyPr>
          <a:lstStyle/>
          <a:p>
            <a:pPr algn="ctr">
              <a:lnSpc>
                <a:spcPct val="120000"/>
              </a:lnSpc>
              <a:buNone/>
              <a:tabLst>
                <a:tab pos="0" algn="l"/>
              </a:tabLst>
            </a:pPr>
            <a:r>
              <a:rPr lang="en-US" sz="2000" b="1" strike="noStrike" spc="-1">
                <a:solidFill>
                  <a:srgbClr val="FF0000"/>
                </a:solidFill>
                <a:latin typeface="Play"/>
                <a:ea typeface="Play"/>
              </a:rPr>
              <a:t>0.5,</a:t>
            </a:r>
            <a:r>
              <a:rPr lang="en-US" sz="2000" b="0" strike="noStrike" spc="-1">
                <a:solidFill>
                  <a:srgbClr val="000000"/>
                </a:solidFill>
                <a:latin typeface="Play"/>
                <a:ea typeface="Play"/>
              </a:rPr>
              <a:t> 0.7, 0.5 , 0.2 , 0.4, 0.2, 0.5, 0.1 , 0.6</a:t>
            </a:r>
            <a:endParaRPr lang="en-US" sz="2000" b="0" strike="noStrike" spc="-1">
              <a:solidFill>
                <a:srgbClr val="000000"/>
              </a:solidFill>
              <a:latin typeface="Arial"/>
            </a:endParaRPr>
          </a:p>
        </p:txBody>
      </p:sp>
      <p:sp>
        <p:nvSpPr>
          <p:cNvPr id="228" name="Google Shape;119;p17"/>
          <p:cNvSpPr/>
          <p:nvPr/>
        </p:nvSpPr>
        <p:spPr>
          <a:xfrm>
            <a:off x="1491840" y="2962080"/>
            <a:ext cx="911880" cy="1212480"/>
          </a:xfrm>
          <a:prstGeom prst="can">
            <a:avLst>
              <a:gd name="adj" fmla="val 25000"/>
            </a:avLst>
          </a:prstGeom>
          <a:solidFill>
            <a:schemeClr val="lt2"/>
          </a:solidFill>
          <a:ln w="12700">
            <a:solidFill>
              <a:srgbClr val="000000"/>
            </a:solidFill>
            <a:miter/>
          </a:ln>
        </p:spPr>
        <p:style>
          <a:lnRef idx="0">
            <a:scrgbClr r="0" g="0" b="0"/>
          </a:lnRef>
          <a:fillRef idx="0">
            <a:scrgbClr r="0" g="0" b="0"/>
          </a:fillRef>
          <a:effectRef idx="0">
            <a:scrgbClr r="0" g="0" b="0"/>
          </a:effectRef>
          <a:fontRef idx="minor"/>
        </p:style>
      </p:sp>
      <p:sp>
        <p:nvSpPr>
          <p:cNvPr id="229" name="Google Shape;120;p17"/>
          <p:cNvSpPr/>
          <p:nvPr/>
        </p:nvSpPr>
        <p:spPr>
          <a:xfrm>
            <a:off x="1099080" y="2961000"/>
            <a:ext cx="1800" cy="1214640"/>
          </a:xfrm>
          <a:custGeom>
            <a:avLst/>
            <a:gdLst/>
            <a:ahLst/>
            <a:cxnLst/>
            <a:rect l="l" t="t" r="r" b="b"/>
            <a:pathLst>
              <a:path w="21600" h="21600">
                <a:moveTo>
                  <a:pt x="0" y="0"/>
                </a:moveTo>
                <a:lnTo>
                  <a:pt x="21600" y="21600"/>
                </a:lnTo>
              </a:path>
            </a:pathLst>
          </a:custGeom>
          <a:noFill/>
          <a:ln w="9525">
            <a:solidFill>
              <a:srgbClr val="000000"/>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230" name="Google Shape;121;p17"/>
          <p:cNvSpPr/>
          <p:nvPr/>
        </p:nvSpPr>
        <p:spPr>
          <a:xfrm rot="16200000">
            <a:off x="314640" y="3186720"/>
            <a:ext cx="106848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1800" b="0" strike="noStrike" spc="-1">
                <a:solidFill>
                  <a:srgbClr val="000000"/>
                </a:solidFill>
                <a:latin typeface="Play"/>
                <a:ea typeface="Play"/>
              </a:rPr>
              <a:t>M=1</a:t>
            </a:r>
            <a:endParaRPr lang="en-US" sz="1800" b="0" strike="noStrike" spc="-1">
              <a:latin typeface="Arial"/>
            </a:endParaRPr>
          </a:p>
        </p:txBody>
      </p:sp>
      <p:sp>
        <p:nvSpPr>
          <p:cNvPr id="231" name="Google Shape;122;p17"/>
          <p:cNvSpPr/>
          <p:nvPr/>
        </p:nvSpPr>
        <p:spPr>
          <a:xfrm>
            <a:off x="1491840" y="3512160"/>
            <a:ext cx="911880" cy="664920"/>
          </a:xfrm>
          <a:prstGeom prst="can">
            <a:avLst>
              <a:gd name="adj" fmla="val 25000"/>
            </a:avLst>
          </a:prstGeom>
          <a:solidFill>
            <a:schemeClr val="accent1"/>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0.5</a:t>
            </a:r>
            <a:endParaRPr lang="en-US" sz="18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3222000" y="620280"/>
            <a:ext cx="10362960" cy="661320"/>
          </a:xfrm>
          <a:prstGeom prst="rect">
            <a:avLst/>
          </a:prstGeom>
          <a:noFill/>
          <a:ln w="0">
            <a:noFill/>
          </a:ln>
        </p:spPr>
        <p:txBody>
          <a:bodyPr anchor="t">
            <a:normAutofit fontScale="93000"/>
          </a:bodyPr>
          <a:lstStyle/>
          <a:p>
            <a:pPr>
              <a:lnSpc>
                <a:spcPct val="100000"/>
              </a:lnSpc>
              <a:buNone/>
              <a:tabLst>
                <a:tab pos="0" algn="l"/>
              </a:tabLst>
            </a:pPr>
            <a:r>
              <a:rPr lang="en-US" sz="4000" b="1" strike="noStrike" spc="-1">
                <a:solidFill>
                  <a:srgbClr val="000000"/>
                </a:solidFill>
                <a:latin typeface="Play"/>
                <a:ea typeface="Play"/>
              </a:rPr>
              <a:t>First Fit Algorithm - Example</a:t>
            </a:r>
            <a:endParaRPr lang="en-US" sz="4000" b="0" strike="noStrike" spc="-1">
              <a:solidFill>
                <a:srgbClr val="000000"/>
              </a:solidFill>
              <a:latin typeface="Arial"/>
            </a:endParaRPr>
          </a:p>
          <a:p>
            <a:pPr>
              <a:lnSpc>
                <a:spcPct val="100000"/>
              </a:lnSpc>
              <a:buNone/>
              <a:tabLst>
                <a:tab pos="0" algn="l"/>
              </a:tabLst>
            </a:pPr>
            <a:endParaRPr lang="en-US" sz="4000" b="0" strike="noStrike" spc="-1">
              <a:solidFill>
                <a:srgbClr val="000000"/>
              </a:solidFill>
              <a:latin typeface="Arial"/>
            </a:endParaRPr>
          </a:p>
        </p:txBody>
      </p:sp>
      <p:sp>
        <p:nvSpPr>
          <p:cNvPr id="233" name="PlaceHolder 2"/>
          <p:cNvSpPr>
            <a:spLocks noGrp="1"/>
          </p:cNvSpPr>
          <p:nvPr>
            <p:ph/>
          </p:nvPr>
        </p:nvSpPr>
        <p:spPr>
          <a:xfrm>
            <a:off x="914400" y="1518120"/>
            <a:ext cx="10362960" cy="634680"/>
          </a:xfrm>
          <a:prstGeom prst="rect">
            <a:avLst/>
          </a:prstGeom>
          <a:noFill/>
          <a:ln w="0">
            <a:noFill/>
          </a:ln>
        </p:spPr>
        <p:txBody>
          <a:bodyPr anchor="t">
            <a:normAutofit/>
          </a:bodyPr>
          <a:lstStyle/>
          <a:p>
            <a:pPr algn="ctr">
              <a:lnSpc>
                <a:spcPct val="120000"/>
              </a:lnSpc>
              <a:buNone/>
              <a:tabLst>
                <a:tab pos="0" algn="l"/>
              </a:tabLst>
            </a:pPr>
            <a:r>
              <a:rPr lang="en-US" sz="2000" b="0" strike="sngStrike" spc="-1">
                <a:solidFill>
                  <a:srgbClr val="000000"/>
                </a:solidFill>
                <a:latin typeface="Play"/>
                <a:ea typeface="Play"/>
              </a:rPr>
              <a:t>0.5</a:t>
            </a:r>
            <a:r>
              <a:rPr lang="en-US" sz="2000" b="0" strike="noStrike" spc="-1">
                <a:solidFill>
                  <a:srgbClr val="000000"/>
                </a:solidFill>
                <a:latin typeface="Play"/>
                <a:ea typeface="Play"/>
              </a:rPr>
              <a:t>, </a:t>
            </a:r>
            <a:r>
              <a:rPr lang="en-US" sz="2000" b="1" strike="noStrike" spc="-1">
                <a:solidFill>
                  <a:srgbClr val="FF0000"/>
                </a:solidFill>
                <a:latin typeface="Play"/>
                <a:ea typeface="Play"/>
              </a:rPr>
              <a:t>0.7</a:t>
            </a:r>
            <a:r>
              <a:rPr lang="en-US" sz="2000" b="0" strike="noStrike" spc="-1">
                <a:solidFill>
                  <a:srgbClr val="000000"/>
                </a:solidFill>
                <a:latin typeface="Play"/>
                <a:ea typeface="Play"/>
              </a:rPr>
              <a:t>, 0.5 , 0.2 , 0.4, 0.2, 0.5, 0.1 , 0.6</a:t>
            </a:r>
            <a:endParaRPr lang="en-US" sz="2000" b="0" strike="noStrike" spc="-1">
              <a:solidFill>
                <a:srgbClr val="000000"/>
              </a:solidFill>
              <a:latin typeface="Arial"/>
            </a:endParaRPr>
          </a:p>
        </p:txBody>
      </p:sp>
      <p:sp>
        <p:nvSpPr>
          <p:cNvPr id="234" name="Google Shape;129;p18"/>
          <p:cNvSpPr/>
          <p:nvPr/>
        </p:nvSpPr>
        <p:spPr>
          <a:xfrm>
            <a:off x="1491840" y="2962080"/>
            <a:ext cx="911880" cy="1212480"/>
          </a:xfrm>
          <a:prstGeom prst="can">
            <a:avLst>
              <a:gd name="adj" fmla="val 25000"/>
            </a:avLst>
          </a:prstGeom>
          <a:solidFill>
            <a:schemeClr val="lt2"/>
          </a:solidFill>
          <a:ln w="12700">
            <a:solidFill>
              <a:srgbClr val="000000"/>
            </a:solidFill>
            <a:miter/>
          </a:ln>
        </p:spPr>
        <p:style>
          <a:lnRef idx="0">
            <a:scrgbClr r="0" g="0" b="0"/>
          </a:lnRef>
          <a:fillRef idx="0">
            <a:scrgbClr r="0" g="0" b="0"/>
          </a:fillRef>
          <a:effectRef idx="0">
            <a:scrgbClr r="0" g="0" b="0"/>
          </a:effectRef>
          <a:fontRef idx="minor"/>
        </p:style>
      </p:sp>
      <p:sp>
        <p:nvSpPr>
          <p:cNvPr id="235" name="Google Shape;130;p18"/>
          <p:cNvSpPr/>
          <p:nvPr/>
        </p:nvSpPr>
        <p:spPr>
          <a:xfrm>
            <a:off x="1099080" y="2961000"/>
            <a:ext cx="1800" cy="1214640"/>
          </a:xfrm>
          <a:custGeom>
            <a:avLst/>
            <a:gdLst/>
            <a:ahLst/>
            <a:cxnLst/>
            <a:rect l="l" t="t" r="r" b="b"/>
            <a:pathLst>
              <a:path w="21600" h="21600">
                <a:moveTo>
                  <a:pt x="0" y="0"/>
                </a:moveTo>
                <a:lnTo>
                  <a:pt x="21600" y="21600"/>
                </a:lnTo>
              </a:path>
            </a:pathLst>
          </a:custGeom>
          <a:noFill/>
          <a:ln w="9525">
            <a:solidFill>
              <a:srgbClr val="000000"/>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236" name="Google Shape;131;p18"/>
          <p:cNvSpPr/>
          <p:nvPr/>
        </p:nvSpPr>
        <p:spPr>
          <a:xfrm rot="16200000">
            <a:off x="314640" y="3186720"/>
            <a:ext cx="106848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1800" b="0" strike="noStrike" spc="-1">
                <a:solidFill>
                  <a:srgbClr val="000000"/>
                </a:solidFill>
                <a:latin typeface="Play"/>
                <a:ea typeface="Play"/>
              </a:rPr>
              <a:t>M=1</a:t>
            </a:r>
            <a:endParaRPr lang="en-US" sz="1800" b="0" strike="noStrike" spc="-1">
              <a:latin typeface="Arial"/>
            </a:endParaRPr>
          </a:p>
        </p:txBody>
      </p:sp>
      <p:sp>
        <p:nvSpPr>
          <p:cNvPr id="237" name="Google Shape;132;p18"/>
          <p:cNvSpPr/>
          <p:nvPr/>
        </p:nvSpPr>
        <p:spPr>
          <a:xfrm>
            <a:off x="1491840" y="3512160"/>
            <a:ext cx="911880" cy="664920"/>
          </a:xfrm>
          <a:prstGeom prst="can">
            <a:avLst>
              <a:gd name="adj" fmla="val 25000"/>
            </a:avLst>
          </a:prstGeom>
          <a:solidFill>
            <a:schemeClr val="accent1"/>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0.5</a:t>
            </a:r>
            <a:endParaRPr lang="en-US" sz="1800" b="0" strike="noStrike" spc="-1">
              <a:latin typeface="Arial"/>
            </a:endParaRPr>
          </a:p>
        </p:txBody>
      </p:sp>
      <p:sp>
        <p:nvSpPr>
          <p:cNvPr id="238" name="Google Shape;133;p18"/>
          <p:cNvSpPr/>
          <p:nvPr/>
        </p:nvSpPr>
        <p:spPr>
          <a:xfrm>
            <a:off x="3152520" y="2964960"/>
            <a:ext cx="911880" cy="1212480"/>
          </a:xfrm>
          <a:prstGeom prst="can">
            <a:avLst>
              <a:gd name="adj" fmla="val 25000"/>
            </a:avLst>
          </a:prstGeom>
          <a:solidFill>
            <a:schemeClr val="lt2"/>
          </a:solidFill>
          <a:ln w="12700">
            <a:solidFill>
              <a:srgbClr val="000000"/>
            </a:solidFill>
            <a:miter/>
          </a:ln>
        </p:spPr>
        <p:style>
          <a:lnRef idx="0">
            <a:scrgbClr r="0" g="0" b="0"/>
          </a:lnRef>
          <a:fillRef idx="0">
            <a:scrgbClr r="0" g="0" b="0"/>
          </a:fillRef>
          <a:effectRef idx="0">
            <a:scrgbClr r="0" g="0" b="0"/>
          </a:effectRef>
          <a:fontRef idx="minor"/>
        </p:style>
      </p:sp>
      <p:sp>
        <p:nvSpPr>
          <p:cNvPr id="239" name="Google Shape;134;p18"/>
          <p:cNvSpPr/>
          <p:nvPr/>
        </p:nvSpPr>
        <p:spPr>
          <a:xfrm>
            <a:off x="3147120" y="3327120"/>
            <a:ext cx="911880" cy="847440"/>
          </a:xfrm>
          <a:prstGeom prst="can">
            <a:avLst>
              <a:gd name="adj" fmla="val 25000"/>
            </a:avLst>
          </a:prstGeom>
          <a:solidFill>
            <a:schemeClr val="accent4"/>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0.7</a:t>
            </a:r>
            <a:endParaRPr lang="en-US"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3222000" y="620280"/>
            <a:ext cx="10362960" cy="661320"/>
          </a:xfrm>
          <a:prstGeom prst="rect">
            <a:avLst/>
          </a:prstGeom>
          <a:noFill/>
          <a:ln w="0">
            <a:noFill/>
          </a:ln>
        </p:spPr>
        <p:txBody>
          <a:bodyPr anchor="t">
            <a:normAutofit fontScale="93000"/>
          </a:bodyPr>
          <a:lstStyle/>
          <a:p>
            <a:pPr>
              <a:lnSpc>
                <a:spcPct val="100000"/>
              </a:lnSpc>
              <a:buNone/>
              <a:tabLst>
                <a:tab pos="0" algn="l"/>
              </a:tabLst>
            </a:pPr>
            <a:r>
              <a:rPr lang="en-US" sz="4000" b="1" strike="noStrike" spc="-1">
                <a:solidFill>
                  <a:srgbClr val="000000"/>
                </a:solidFill>
                <a:latin typeface="Play"/>
                <a:ea typeface="Play"/>
              </a:rPr>
              <a:t>First Fit Algorithm - Example</a:t>
            </a:r>
            <a:endParaRPr lang="en-US" sz="4000" b="0" strike="noStrike" spc="-1">
              <a:solidFill>
                <a:srgbClr val="000000"/>
              </a:solidFill>
              <a:latin typeface="Arial"/>
            </a:endParaRPr>
          </a:p>
          <a:p>
            <a:pPr>
              <a:lnSpc>
                <a:spcPct val="100000"/>
              </a:lnSpc>
              <a:buNone/>
              <a:tabLst>
                <a:tab pos="0" algn="l"/>
              </a:tabLst>
            </a:pPr>
            <a:endParaRPr lang="en-US" sz="4000" b="0" strike="noStrike" spc="-1">
              <a:solidFill>
                <a:srgbClr val="000000"/>
              </a:solidFill>
              <a:latin typeface="Arial"/>
            </a:endParaRPr>
          </a:p>
        </p:txBody>
      </p:sp>
      <p:sp>
        <p:nvSpPr>
          <p:cNvPr id="241" name="PlaceHolder 2"/>
          <p:cNvSpPr>
            <a:spLocks noGrp="1"/>
          </p:cNvSpPr>
          <p:nvPr>
            <p:ph/>
          </p:nvPr>
        </p:nvSpPr>
        <p:spPr>
          <a:xfrm>
            <a:off x="914400" y="1518120"/>
            <a:ext cx="10362960" cy="634680"/>
          </a:xfrm>
          <a:prstGeom prst="rect">
            <a:avLst/>
          </a:prstGeom>
          <a:noFill/>
          <a:ln w="0">
            <a:noFill/>
          </a:ln>
        </p:spPr>
        <p:txBody>
          <a:bodyPr anchor="t">
            <a:normAutofit/>
          </a:bodyPr>
          <a:lstStyle/>
          <a:p>
            <a:pPr algn="ctr">
              <a:lnSpc>
                <a:spcPct val="120000"/>
              </a:lnSpc>
              <a:buNone/>
              <a:tabLst>
                <a:tab pos="0" algn="l"/>
              </a:tabLst>
            </a:pPr>
            <a:r>
              <a:rPr lang="en-US" sz="2000" b="0" strike="sngStrike" spc="-1">
                <a:solidFill>
                  <a:srgbClr val="000000"/>
                </a:solidFill>
                <a:latin typeface="Play"/>
                <a:ea typeface="Play"/>
              </a:rPr>
              <a:t>0.5</a:t>
            </a:r>
            <a:r>
              <a:rPr lang="en-US" sz="2000" b="0" strike="noStrike" spc="-1">
                <a:solidFill>
                  <a:srgbClr val="000000"/>
                </a:solidFill>
                <a:latin typeface="Play"/>
                <a:ea typeface="Play"/>
              </a:rPr>
              <a:t>, </a:t>
            </a:r>
            <a:r>
              <a:rPr lang="en-US" sz="2000" b="0" strike="sngStrike" spc="-1">
                <a:solidFill>
                  <a:srgbClr val="000000"/>
                </a:solidFill>
                <a:latin typeface="Play"/>
                <a:ea typeface="Play"/>
              </a:rPr>
              <a:t>0.7</a:t>
            </a:r>
            <a:r>
              <a:rPr lang="en-US" sz="2000" b="0" strike="noStrike" spc="-1">
                <a:solidFill>
                  <a:srgbClr val="000000"/>
                </a:solidFill>
                <a:latin typeface="Play"/>
                <a:ea typeface="Play"/>
              </a:rPr>
              <a:t>,</a:t>
            </a:r>
            <a:r>
              <a:rPr lang="en-US" sz="2000" b="0" strike="noStrike" spc="-1">
                <a:solidFill>
                  <a:srgbClr val="FF0000"/>
                </a:solidFill>
                <a:latin typeface="Play"/>
                <a:ea typeface="Play"/>
              </a:rPr>
              <a:t> </a:t>
            </a:r>
            <a:r>
              <a:rPr lang="en-US" sz="2000" b="1" strike="noStrike" spc="-1">
                <a:solidFill>
                  <a:srgbClr val="FF0000"/>
                </a:solidFill>
                <a:latin typeface="Play"/>
                <a:ea typeface="Play"/>
              </a:rPr>
              <a:t>0.5</a:t>
            </a:r>
            <a:r>
              <a:rPr lang="en-US" sz="2000" b="0" strike="noStrike" spc="-1">
                <a:solidFill>
                  <a:srgbClr val="000000"/>
                </a:solidFill>
                <a:latin typeface="Play"/>
                <a:ea typeface="Play"/>
              </a:rPr>
              <a:t> , 0.2 , 0.4, 0.2, 0.5, 0.1 , 0.6</a:t>
            </a:r>
            <a:endParaRPr lang="en-US" sz="2000" b="0" strike="noStrike" spc="-1">
              <a:solidFill>
                <a:srgbClr val="000000"/>
              </a:solidFill>
              <a:latin typeface="Arial"/>
            </a:endParaRPr>
          </a:p>
        </p:txBody>
      </p:sp>
      <p:sp>
        <p:nvSpPr>
          <p:cNvPr id="242" name="Google Shape;141;p19"/>
          <p:cNvSpPr/>
          <p:nvPr/>
        </p:nvSpPr>
        <p:spPr>
          <a:xfrm>
            <a:off x="1491840" y="2962080"/>
            <a:ext cx="911880" cy="1212480"/>
          </a:xfrm>
          <a:prstGeom prst="can">
            <a:avLst>
              <a:gd name="adj" fmla="val 25000"/>
            </a:avLst>
          </a:prstGeom>
          <a:solidFill>
            <a:schemeClr val="lt2"/>
          </a:solidFill>
          <a:ln w="12700">
            <a:solidFill>
              <a:srgbClr val="000000"/>
            </a:solidFill>
            <a:miter/>
          </a:ln>
        </p:spPr>
        <p:style>
          <a:lnRef idx="0">
            <a:scrgbClr r="0" g="0" b="0"/>
          </a:lnRef>
          <a:fillRef idx="0">
            <a:scrgbClr r="0" g="0" b="0"/>
          </a:fillRef>
          <a:effectRef idx="0">
            <a:scrgbClr r="0" g="0" b="0"/>
          </a:effectRef>
          <a:fontRef idx="minor"/>
        </p:style>
      </p:sp>
      <p:sp>
        <p:nvSpPr>
          <p:cNvPr id="243" name="Google Shape;142;p19"/>
          <p:cNvSpPr/>
          <p:nvPr/>
        </p:nvSpPr>
        <p:spPr>
          <a:xfrm>
            <a:off x="1099080" y="2961000"/>
            <a:ext cx="1800" cy="1214640"/>
          </a:xfrm>
          <a:custGeom>
            <a:avLst/>
            <a:gdLst/>
            <a:ahLst/>
            <a:cxnLst/>
            <a:rect l="l" t="t" r="r" b="b"/>
            <a:pathLst>
              <a:path w="21600" h="21600">
                <a:moveTo>
                  <a:pt x="0" y="0"/>
                </a:moveTo>
                <a:lnTo>
                  <a:pt x="21600" y="21600"/>
                </a:lnTo>
              </a:path>
            </a:pathLst>
          </a:custGeom>
          <a:noFill/>
          <a:ln w="9525">
            <a:solidFill>
              <a:srgbClr val="000000"/>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244" name="Google Shape;143;p19"/>
          <p:cNvSpPr/>
          <p:nvPr/>
        </p:nvSpPr>
        <p:spPr>
          <a:xfrm rot="16200000">
            <a:off x="314640" y="3186720"/>
            <a:ext cx="106848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1800" b="0" strike="noStrike" spc="-1">
                <a:solidFill>
                  <a:srgbClr val="000000"/>
                </a:solidFill>
                <a:latin typeface="Play"/>
                <a:ea typeface="Play"/>
              </a:rPr>
              <a:t>M=1</a:t>
            </a:r>
            <a:endParaRPr lang="en-US" sz="1800" b="0" strike="noStrike" spc="-1">
              <a:latin typeface="Arial"/>
            </a:endParaRPr>
          </a:p>
        </p:txBody>
      </p:sp>
      <p:sp>
        <p:nvSpPr>
          <p:cNvPr id="245" name="Google Shape;144;p19"/>
          <p:cNvSpPr/>
          <p:nvPr/>
        </p:nvSpPr>
        <p:spPr>
          <a:xfrm>
            <a:off x="1491840" y="3512160"/>
            <a:ext cx="911880" cy="664920"/>
          </a:xfrm>
          <a:prstGeom prst="can">
            <a:avLst>
              <a:gd name="adj" fmla="val 25000"/>
            </a:avLst>
          </a:prstGeom>
          <a:solidFill>
            <a:schemeClr val="accent1"/>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0.5</a:t>
            </a:r>
            <a:endParaRPr lang="en-US" sz="1800" b="0" strike="noStrike" spc="-1">
              <a:latin typeface="Arial"/>
            </a:endParaRPr>
          </a:p>
        </p:txBody>
      </p:sp>
      <p:sp>
        <p:nvSpPr>
          <p:cNvPr id="246" name="Google Shape;145;p19"/>
          <p:cNvSpPr/>
          <p:nvPr/>
        </p:nvSpPr>
        <p:spPr>
          <a:xfrm>
            <a:off x="3152520" y="2964960"/>
            <a:ext cx="911880" cy="1212480"/>
          </a:xfrm>
          <a:prstGeom prst="can">
            <a:avLst>
              <a:gd name="adj" fmla="val 25000"/>
            </a:avLst>
          </a:prstGeom>
          <a:solidFill>
            <a:schemeClr val="lt2"/>
          </a:solidFill>
          <a:ln w="12700">
            <a:solidFill>
              <a:srgbClr val="000000"/>
            </a:solidFill>
            <a:miter/>
          </a:ln>
        </p:spPr>
        <p:style>
          <a:lnRef idx="0">
            <a:scrgbClr r="0" g="0" b="0"/>
          </a:lnRef>
          <a:fillRef idx="0">
            <a:scrgbClr r="0" g="0" b="0"/>
          </a:fillRef>
          <a:effectRef idx="0">
            <a:scrgbClr r="0" g="0" b="0"/>
          </a:effectRef>
          <a:fontRef idx="minor"/>
        </p:style>
      </p:sp>
      <p:sp>
        <p:nvSpPr>
          <p:cNvPr id="247" name="Google Shape;146;p19"/>
          <p:cNvSpPr/>
          <p:nvPr/>
        </p:nvSpPr>
        <p:spPr>
          <a:xfrm>
            <a:off x="3147120" y="3327120"/>
            <a:ext cx="911880" cy="847440"/>
          </a:xfrm>
          <a:prstGeom prst="can">
            <a:avLst>
              <a:gd name="adj" fmla="val 25000"/>
            </a:avLst>
          </a:prstGeom>
          <a:solidFill>
            <a:schemeClr val="accent4"/>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0.7</a:t>
            </a:r>
            <a:endParaRPr lang="en-US" sz="1800" b="0" strike="noStrike" spc="-1">
              <a:latin typeface="Arial"/>
            </a:endParaRPr>
          </a:p>
        </p:txBody>
      </p:sp>
      <p:sp>
        <p:nvSpPr>
          <p:cNvPr id="248" name="Google Shape;147;p19"/>
          <p:cNvSpPr/>
          <p:nvPr/>
        </p:nvSpPr>
        <p:spPr>
          <a:xfrm>
            <a:off x="1488960" y="2983680"/>
            <a:ext cx="911880" cy="686520"/>
          </a:xfrm>
          <a:prstGeom prst="can">
            <a:avLst>
              <a:gd name="adj" fmla="val 25000"/>
            </a:avLst>
          </a:prstGeom>
          <a:solidFill>
            <a:srgbClr val="139052"/>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0.5</a:t>
            </a:r>
            <a:endParaRPr lang="en-US" sz="18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3222000" y="620280"/>
            <a:ext cx="10362960" cy="661320"/>
          </a:xfrm>
          <a:prstGeom prst="rect">
            <a:avLst/>
          </a:prstGeom>
          <a:noFill/>
          <a:ln w="0">
            <a:noFill/>
          </a:ln>
        </p:spPr>
        <p:txBody>
          <a:bodyPr anchor="t">
            <a:normAutofit fontScale="93000"/>
          </a:bodyPr>
          <a:lstStyle/>
          <a:p>
            <a:pPr>
              <a:lnSpc>
                <a:spcPct val="100000"/>
              </a:lnSpc>
              <a:buNone/>
              <a:tabLst>
                <a:tab pos="0" algn="l"/>
              </a:tabLst>
            </a:pPr>
            <a:r>
              <a:rPr lang="en-US" sz="4000" b="1" strike="noStrike" spc="-1">
                <a:solidFill>
                  <a:srgbClr val="000000"/>
                </a:solidFill>
                <a:latin typeface="Play"/>
                <a:ea typeface="Play"/>
              </a:rPr>
              <a:t>First Fit Algorithm - Example</a:t>
            </a:r>
            <a:endParaRPr lang="en-US" sz="4000" b="0" strike="noStrike" spc="-1">
              <a:solidFill>
                <a:srgbClr val="000000"/>
              </a:solidFill>
              <a:latin typeface="Arial"/>
            </a:endParaRPr>
          </a:p>
          <a:p>
            <a:pPr>
              <a:lnSpc>
                <a:spcPct val="100000"/>
              </a:lnSpc>
              <a:buNone/>
              <a:tabLst>
                <a:tab pos="0" algn="l"/>
              </a:tabLst>
            </a:pPr>
            <a:endParaRPr lang="en-US" sz="4000" b="0" strike="noStrike" spc="-1">
              <a:solidFill>
                <a:srgbClr val="000000"/>
              </a:solidFill>
              <a:latin typeface="Arial"/>
            </a:endParaRPr>
          </a:p>
        </p:txBody>
      </p:sp>
      <p:sp>
        <p:nvSpPr>
          <p:cNvPr id="250" name="PlaceHolder 2"/>
          <p:cNvSpPr>
            <a:spLocks noGrp="1"/>
          </p:cNvSpPr>
          <p:nvPr>
            <p:ph/>
          </p:nvPr>
        </p:nvSpPr>
        <p:spPr>
          <a:xfrm>
            <a:off x="914400" y="1518120"/>
            <a:ext cx="10362960" cy="634680"/>
          </a:xfrm>
          <a:prstGeom prst="rect">
            <a:avLst/>
          </a:prstGeom>
          <a:noFill/>
          <a:ln w="0">
            <a:noFill/>
          </a:ln>
        </p:spPr>
        <p:txBody>
          <a:bodyPr anchor="t">
            <a:normAutofit/>
          </a:bodyPr>
          <a:lstStyle/>
          <a:p>
            <a:pPr algn="ctr">
              <a:lnSpc>
                <a:spcPct val="120000"/>
              </a:lnSpc>
              <a:buNone/>
              <a:tabLst>
                <a:tab pos="0" algn="l"/>
              </a:tabLst>
            </a:pPr>
            <a:r>
              <a:rPr lang="en-US" sz="2000" b="0" strike="sngStrike" spc="-1">
                <a:solidFill>
                  <a:srgbClr val="000000"/>
                </a:solidFill>
                <a:latin typeface="Play"/>
                <a:ea typeface="Play"/>
              </a:rPr>
              <a:t>0.5</a:t>
            </a:r>
            <a:r>
              <a:rPr lang="en-US" sz="2000" b="0" strike="noStrike" spc="-1">
                <a:solidFill>
                  <a:srgbClr val="000000"/>
                </a:solidFill>
                <a:latin typeface="Play"/>
                <a:ea typeface="Play"/>
              </a:rPr>
              <a:t>, </a:t>
            </a:r>
            <a:r>
              <a:rPr lang="en-US" sz="2000" b="0" strike="sngStrike" spc="-1">
                <a:solidFill>
                  <a:srgbClr val="000000"/>
                </a:solidFill>
                <a:latin typeface="Play"/>
                <a:ea typeface="Play"/>
              </a:rPr>
              <a:t>0.7</a:t>
            </a:r>
            <a:r>
              <a:rPr lang="en-US" sz="2000" b="0" strike="noStrike" spc="-1">
                <a:solidFill>
                  <a:srgbClr val="000000"/>
                </a:solidFill>
                <a:latin typeface="Play"/>
                <a:ea typeface="Play"/>
              </a:rPr>
              <a:t>,</a:t>
            </a:r>
            <a:r>
              <a:rPr lang="en-US" sz="2000" b="0" strike="noStrike" spc="-1">
                <a:solidFill>
                  <a:srgbClr val="FF0000"/>
                </a:solidFill>
                <a:latin typeface="Play"/>
                <a:ea typeface="Play"/>
              </a:rPr>
              <a:t> </a:t>
            </a:r>
            <a:r>
              <a:rPr lang="en-US" sz="2000" b="0" strike="sngStrike" spc="-1">
                <a:solidFill>
                  <a:srgbClr val="000000"/>
                </a:solidFill>
                <a:latin typeface="Play"/>
                <a:ea typeface="Play"/>
              </a:rPr>
              <a:t>0.5 </a:t>
            </a:r>
            <a:r>
              <a:rPr lang="en-US" sz="2000" b="0" strike="noStrike" spc="-1">
                <a:solidFill>
                  <a:srgbClr val="000000"/>
                </a:solidFill>
                <a:latin typeface="Play"/>
                <a:ea typeface="Play"/>
              </a:rPr>
              <a:t>, </a:t>
            </a:r>
            <a:r>
              <a:rPr lang="en-US" sz="2000" b="0" strike="noStrike" spc="-1">
                <a:solidFill>
                  <a:srgbClr val="FF0000"/>
                </a:solidFill>
                <a:latin typeface="Play"/>
                <a:ea typeface="Play"/>
              </a:rPr>
              <a:t>0.2 </a:t>
            </a:r>
            <a:r>
              <a:rPr lang="en-US" sz="2000" b="0" strike="noStrike" spc="-1">
                <a:solidFill>
                  <a:srgbClr val="000000"/>
                </a:solidFill>
                <a:latin typeface="Play"/>
                <a:ea typeface="Play"/>
              </a:rPr>
              <a:t>, 0.4, 0.2, 0.5, 0.1 , 0.6</a:t>
            </a:r>
            <a:endParaRPr lang="en-US" sz="2000" b="0" strike="noStrike" spc="-1">
              <a:solidFill>
                <a:srgbClr val="000000"/>
              </a:solidFill>
              <a:latin typeface="Arial"/>
            </a:endParaRPr>
          </a:p>
        </p:txBody>
      </p:sp>
      <p:sp>
        <p:nvSpPr>
          <p:cNvPr id="251" name="Google Shape;154;p20"/>
          <p:cNvSpPr/>
          <p:nvPr/>
        </p:nvSpPr>
        <p:spPr>
          <a:xfrm>
            <a:off x="1491840" y="2962080"/>
            <a:ext cx="911880" cy="1212480"/>
          </a:xfrm>
          <a:prstGeom prst="can">
            <a:avLst>
              <a:gd name="adj" fmla="val 25000"/>
            </a:avLst>
          </a:prstGeom>
          <a:solidFill>
            <a:schemeClr val="lt2"/>
          </a:solidFill>
          <a:ln w="12700">
            <a:solidFill>
              <a:srgbClr val="000000"/>
            </a:solidFill>
            <a:miter/>
          </a:ln>
        </p:spPr>
        <p:style>
          <a:lnRef idx="0">
            <a:scrgbClr r="0" g="0" b="0"/>
          </a:lnRef>
          <a:fillRef idx="0">
            <a:scrgbClr r="0" g="0" b="0"/>
          </a:fillRef>
          <a:effectRef idx="0">
            <a:scrgbClr r="0" g="0" b="0"/>
          </a:effectRef>
          <a:fontRef idx="minor"/>
        </p:style>
      </p:sp>
      <p:sp>
        <p:nvSpPr>
          <p:cNvPr id="252" name="Google Shape;155;p20"/>
          <p:cNvSpPr/>
          <p:nvPr/>
        </p:nvSpPr>
        <p:spPr>
          <a:xfrm>
            <a:off x="1099080" y="2961000"/>
            <a:ext cx="1800" cy="1214640"/>
          </a:xfrm>
          <a:custGeom>
            <a:avLst/>
            <a:gdLst/>
            <a:ahLst/>
            <a:cxnLst/>
            <a:rect l="l" t="t" r="r" b="b"/>
            <a:pathLst>
              <a:path w="21600" h="21600">
                <a:moveTo>
                  <a:pt x="0" y="0"/>
                </a:moveTo>
                <a:lnTo>
                  <a:pt x="21600" y="21600"/>
                </a:lnTo>
              </a:path>
            </a:pathLst>
          </a:custGeom>
          <a:noFill/>
          <a:ln w="9525">
            <a:solidFill>
              <a:srgbClr val="000000"/>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253" name="Google Shape;156;p20"/>
          <p:cNvSpPr/>
          <p:nvPr/>
        </p:nvSpPr>
        <p:spPr>
          <a:xfrm rot="16200000">
            <a:off x="314640" y="3186720"/>
            <a:ext cx="106848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1800" b="0" strike="noStrike" spc="-1">
                <a:solidFill>
                  <a:srgbClr val="000000"/>
                </a:solidFill>
                <a:latin typeface="Play"/>
                <a:ea typeface="Play"/>
              </a:rPr>
              <a:t>M=1</a:t>
            </a:r>
            <a:endParaRPr lang="en-US" sz="1800" b="0" strike="noStrike" spc="-1">
              <a:latin typeface="Arial"/>
            </a:endParaRPr>
          </a:p>
        </p:txBody>
      </p:sp>
      <p:sp>
        <p:nvSpPr>
          <p:cNvPr id="254" name="Google Shape;157;p20"/>
          <p:cNvSpPr/>
          <p:nvPr/>
        </p:nvSpPr>
        <p:spPr>
          <a:xfrm>
            <a:off x="1491840" y="3512160"/>
            <a:ext cx="911880" cy="664920"/>
          </a:xfrm>
          <a:prstGeom prst="can">
            <a:avLst>
              <a:gd name="adj" fmla="val 25000"/>
            </a:avLst>
          </a:prstGeom>
          <a:solidFill>
            <a:schemeClr val="accent1"/>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0.5</a:t>
            </a:r>
            <a:endParaRPr lang="en-US" sz="1800" b="0" strike="noStrike" spc="-1">
              <a:latin typeface="Arial"/>
            </a:endParaRPr>
          </a:p>
        </p:txBody>
      </p:sp>
      <p:sp>
        <p:nvSpPr>
          <p:cNvPr id="255" name="Google Shape;158;p20"/>
          <p:cNvSpPr/>
          <p:nvPr/>
        </p:nvSpPr>
        <p:spPr>
          <a:xfrm>
            <a:off x="3152520" y="2964960"/>
            <a:ext cx="911880" cy="1212480"/>
          </a:xfrm>
          <a:prstGeom prst="can">
            <a:avLst>
              <a:gd name="adj" fmla="val 25000"/>
            </a:avLst>
          </a:prstGeom>
          <a:solidFill>
            <a:schemeClr val="lt2"/>
          </a:solidFill>
          <a:ln w="12700">
            <a:solidFill>
              <a:srgbClr val="000000"/>
            </a:solidFill>
            <a:miter/>
          </a:ln>
        </p:spPr>
        <p:style>
          <a:lnRef idx="0">
            <a:scrgbClr r="0" g="0" b="0"/>
          </a:lnRef>
          <a:fillRef idx="0">
            <a:scrgbClr r="0" g="0" b="0"/>
          </a:fillRef>
          <a:effectRef idx="0">
            <a:scrgbClr r="0" g="0" b="0"/>
          </a:effectRef>
          <a:fontRef idx="minor"/>
        </p:style>
      </p:sp>
      <p:sp>
        <p:nvSpPr>
          <p:cNvPr id="256" name="Google Shape;159;p20"/>
          <p:cNvSpPr/>
          <p:nvPr/>
        </p:nvSpPr>
        <p:spPr>
          <a:xfrm>
            <a:off x="3147120" y="3327120"/>
            <a:ext cx="911880" cy="847440"/>
          </a:xfrm>
          <a:prstGeom prst="can">
            <a:avLst>
              <a:gd name="adj" fmla="val 25000"/>
            </a:avLst>
          </a:prstGeom>
          <a:solidFill>
            <a:schemeClr val="accent4"/>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0.7</a:t>
            </a:r>
            <a:endParaRPr lang="en-US" sz="1800" b="0" strike="noStrike" spc="-1">
              <a:latin typeface="Arial"/>
            </a:endParaRPr>
          </a:p>
        </p:txBody>
      </p:sp>
      <p:sp>
        <p:nvSpPr>
          <p:cNvPr id="257" name="Google Shape;160;p20"/>
          <p:cNvSpPr/>
          <p:nvPr/>
        </p:nvSpPr>
        <p:spPr>
          <a:xfrm>
            <a:off x="1488960" y="2983680"/>
            <a:ext cx="911880" cy="686520"/>
          </a:xfrm>
          <a:prstGeom prst="can">
            <a:avLst>
              <a:gd name="adj" fmla="val 25000"/>
            </a:avLst>
          </a:prstGeom>
          <a:solidFill>
            <a:srgbClr val="139052"/>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0.5</a:t>
            </a:r>
            <a:endParaRPr lang="en-US" sz="1800" b="0" strike="noStrike" spc="-1">
              <a:latin typeface="Arial"/>
            </a:endParaRPr>
          </a:p>
        </p:txBody>
      </p:sp>
      <p:sp>
        <p:nvSpPr>
          <p:cNvPr id="258" name="Google Shape;161;p20"/>
          <p:cNvSpPr/>
          <p:nvPr/>
        </p:nvSpPr>
        <p:spPr>
          <a:xfrm>
            <a:off x="3144600" y="3216960"/>
            <a:ext cx="911880" cy="300240"/>
          </a:xfrm>
          <a:prstGeom prst="can">
            <a:avLst>
              <a:gd name="adj" fmla="val 25000"/>
            </a:avLst>
          </a:prstGeom>
          <a:solidFill>
            <a:srgbClr val="FD0404"/>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0.2</a:t>
            </a:r>
            <a:endParaRPr lang="en-US"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2"/>
          <p:cNvSpPr>
            <a:spLocks noGrp="1"/>
          </p:cNvSpPr>
          <p:nvPr>
            <p:ph idx="4294967295"/>
          </p:nvPr>
        </p:nvSpPr>
        <p:spPr>
          <a:xfrm>
            <a:off x="941019" y="1163637"/>
            <a:ext cx="10942637" cy="4530725"/>
          </a:xfrm>
          <a:prstGeom prst="rect">
            <a:avLst/>
          </a:prstGeom>
          <a:noFill/>
          <a:ln w="0">
            <a:noFill/>
          </a:ln>
        </p:spPr>
        <p:txBody>
          <a:bodyPr anchor="t">
            <a:noAutofit/>
          </a:bodyPr>
          <a:lstStyle/>
          <a:p>
            <a:pPr marL="0" indent="0" algn="l">
              <a:buNone/>
            </a:pPr>
            <a:r>
              <a:rPr lang="en-US" sz="2600" b="0" i="0" dirty="0">
                <a:solidFill>
                  <a:srgbClr val="1F1F1F"/>
                </a:solidFill>
                <a:effectLst/>
                <a:latin typeface="Google Sans"/>
              </a:rPr>
              <a:t>The bin packing problem is an optimization problem that aims to efficiently pack a set of items with varying weights (sizes) into a minimum number of identical bins with a fixed capacity.</a:t>
            </a:r>
          </a:p>
          <a:p>
            <a:pPr marL="0" indent="0" algn="l">
              <a:buNone/>
            </a:pPr>
            <a:endParaRPr lang="en-US" sz="2600" b="1" i="0" dirty="0">
              <a:solidFill>
                <a:srgbClr val="1F1F1F"/>
              </a:solidFill>
              <a:effectLst/>
              <a:latin typeface="Google Sans"/>
            </a:endParaRPr>
          </a:p>
          <a:p>
            <a:pPr marL="0" indent="0" algn="l">
              <a:buNone/>
            </a:pPr>
            <a:r>
              <a:rPr lang="en-US" sz="2600" b="1" i="0" dirty="0">
                <a:solidFill>
                  <a:srgbClr val="1F1F1F"/>
                </a:solidFill>
                <a:effectLst/>
                <a:latin typeface="Google Sans"/>
              </a:rPr>
              <a:t>Given:</a:t>
            </a:r>
            <a:endParaRPr lang="en-US" sz="2600" b="0" i="0" dirty="0">
              <a:solidFill>
                <a:srgbClr val="1F1F1F"/>
              </a:solidFill>
              <a:effectLst/>
              <a:latin typeface="Google Sans"/>
            </a:endParaRPr>
          </a:p>
          <a:p>
            <a:pPr algn="l">
              <a:buFont typeface="Arial" panose="020B0604020202020204" pitchFamily="34" charset="0"/>
              <a:buChar char="•"/>
            </a:pPr>
            <a:r>
              <a:rPr lang="en-US" sz="2600" b="0" i="0" dirty="0">
                <a:solidFill>
                  <a:srgbClr val="1F1F1F"/>
                </a:solidFill>
                <a:effectLst/>
                <a:latin typeface="Google Sans"/>
              </a:rPr>
              <a:t>A set of items (N) with their respective weights (</a:t>
            </a:r>
            <a:r>
              <a:rPr lang="en-US" sz="2600" b="0" i="0" dirty="0" err="1">
                <a:solidFill>
                  <a:srgbClr val="1F1F1F"/>
                </a:solidFill>
                <a:effectLst/>
                <a:latin typeface="Google Sans"/>
              </a:rPr>
              <a:t>w_i</a:t>
            </a:r>
            <a:r>
              <a:rPr lang="en-US" sz="2600" b="0" i="0" dirty="0">
                <a:solidFill>
                  <a:srgbClr val="1F1F1F"/>
                </a:solidFill>
                <a:effectLst/>
                <a:latin typeface="Google Sans"/>
              </a:rPr>
              <a:t>)</a:t>
            </a:r>
          </a:p>
          <a:p>
            <a:pPr algn="l">
              <a:buFont typeface="Arial" panose="020B0604020202020204" pitchFamily="34" charset="0"/>
              <a:buChar char="•"/>
            </a:pPr>
            <a:r>
              <a:rPr lang="en-US" sz="2600" b="0" i="0" dirty="0">
                <a:solidFill>
                  <a:srgbClr val="1F1F1F"/>
                </a:solidFill>
                <a:effectLst/>
                <a:latin typeface="Google Sans"/>
              </a:rPr>
              <a:t>A set of bins (B) with a fixed capacity (c)</a:t>
            </a:r>
          </a:p>
          <a:p>
            <a:pPr algn="l">
              <a:buFont typeface="Arial" panose="020B0604020202020204" pitchFamily="34" charset="0"/>
              <a:buChar char="•"/>
            </a:pPr>
            <a:endParaRPr lang="en-US" sz="2600" b="0" i="0" dirty="0">
              <a:solidFill>
                <a:srgbClr val="1F1F1F"/>
              </a:solidFill>
              <a:effectLst/>
              <a:latin typeface="Google Sans"/>
            </a:endParaRPr>
          </a:p>
          <a:p>
            <a:pPr marL="0" indent="0" algn="l">
              <a:buNone/>
            </a:pPr>
            <a:r>
              <a:rPr lang="en-US" sz="2600" b="1" i="0" dirty="0">
                <a:solidFill>
                  <a:srgbClr val="1F1F1F"/>
                </a:solidFill>
                <a:effectLst/>
                <a:latin typeface="Google Sans"/>
              </a:rPr>
              <a:t>Goal:</a:t>
            </a:r>
            <a:endParaRPr lang="en-US" sz="2600" b="0" i="0" dirty="0">
              <a:solidFill>
                <a:srgbClr val="1F1F1F"/>
              </a:solidFill>
              <a:effectLst/>
              <a:latin typeface="Google Sans"/>
            </a:endParaRPr>
          </a:p>
          <a:p>
            <a:pPr marL="0" indent="0" algn="l">
              <a:buNone/>
            </a:pPr>
            <a:r>
              <a:rPr lang="en-US" sz="2600" b="0" i="0" dirty="0">
                <a:solidFill>
                  <a:srgbClr val="1F1F1F"/>
                </a:solidFill>
                <a:effectLst/>
                <a:latin typeface="Google Sans"/>
              </a:rPr>
              <a:t>Assign each item to one bin, ensuring the total weight of all items in a bin never exceeds its capacity. The objective is to </a:t>
            </a:r>
            <a:r>
              <a:rPr lang="en-US" sz="2600" b="1" i="0" dirty="0">
                <a:solidFill>
                  <a:srgbClr val="1F1F1F"/>
                </a:solidFill>
                <a:effectLst/>
                <a:latin typeface="Google Sans"/>
              </a:rPr>
              <a:t>minimize the total number of used bins</a:t>
            </a:r>
            <a:r>
              <a:rPr lang="en-US" sz="2600" b="0" i="0" dirty="0">
                <a:solidFill>
                  <a:srgbClr val="1F1F1F"/>
                </a:solidFill>
                <a:effectLst/>
                <a:latin typeface="Google Sans"/>
              </a:rPr>
              <a:t>.</a:t>
            </a:r>
          </a:p>
          <a:p>
            <a:pPr algn="l">
              <a:buFont typeface="Arial" panose="020B0604020202020204" pitchFamily="34" charset="0"/>
              <a:buChar char="•"/>
            </a:pPr>
            <a:endParaRPr lang="en-US" sz="2600" b="0" i="0" dirty="0">
              <a:solidFill>
                <a:srgbClr val="1F1F1F"/>
              </a:solidFill>
              <a:effectLst/>
              <a:latin typeface="Google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3222000" y="620280"/>
            <a:ext cx="10362960" cy="661320"/>
          </a:xfrm>
          <a:prstGeom prst="rect">
            <a:avLst/>
          </a:prstGeom>
          <a:noFill/>
          <a:ln w="0">
            <a:noFill/>
          </a:ln>
        </p:spPr>
        <p:txBody>
          <a:bodyPr anchor="t">
            <a:normAutofit fontScale="93000"/>
          </a:bodyPr>
          <a:lstStyle/>
          <a:p>
            <a:pPr>
              <a:lnSpc>
                <a:spcPct val="100000"/>
              </a:lnSpc>
              <a:buNone/>
              <a:tabLst>
                <a:tab pos="0" algn="l"/>
              </a:tabLst>
            </a:pPr>
            <a:r>
              <a:rPr lang="en-US" sz="4000" b="1" strike="noStrike" spc="-1">
                <a:solidFill>
                  <a:srgbClr val="000000"/>
                </a:solidFill>
                <a:latin typeface="Play"/>
                <a:ea typeface="Play"/>
              </a:rPr>
              <a:t>First Fit Algorithm - Example</a:t>
            </a:r>
            <a:endParaRPr lang="en-US" sz="4000" b="0" strike="noStrike" spc="-1">
              <a:solidFill>
                <a:srgbClr val="000000"/>
              </a:solidFill>
              <a:latin typeface="Arial"/>
            </a:endParaRPr>
          </a:p>
          <a:p>
            <a:pPr>
              <a:lnSpc>
                <a:spcPct val="100000"/>
              </a:lnSpc>
              <a:buNone/>
              <a:tabLst>
                <a:tab pos="0" algn="l"/>
              </a:tabLst>
            </a:pPr>
            <a:endParaRPr lang="en-US" sz="4000" b="0" strike="noStrike" spc="-1">
              <a:solidFill>
                <a:srgbClr val="000000"/>
              </a:solidFill>
              <a:latin typeface="Arial"/>
            </a:endParaRPr>
          </a:p>
        </p:txBody>
      </p:sp>
      <p:sp>
        <p:nvSpPr>
          <p:cNvPr id="260" name="PlaceHolder 2"/>
          <p:cNvSpPr>
            <a:spLocks noGrp="1"/>
          </p:cNvSpPr>
          <p:nvPr>
            <p:ph/>
          </p:nvPr>
        </p:nvSpPr>
        <p:spPr>
          <a:xfrm>
            <a:off x="914400" y="1518120"/>
            <a:ext cx="10362960" cy="634680"/>
          </a:xfrm>
          <a:prstGeom prst="rect">
            <a:avLst/>
          </a:prstGeom>
          <a:noFill/>
          <a:ln w="0">
            <a:noFill/>
          </a:ln>
        </p:spPr>
        <p:txBody>
          <a:bodyPr anchor="t">
            <a:normAutofit/>
          </a:bodyPr>
          <a:lstStyle/>
          <a:p>
            <a:pPr algn="ctr">
              <a:lnSpc>
                <a:spcPct val="120000"/>
              </a:lnSpc>
              <a:buNone/>
              <a:tabLst>
                <a:tab pos="0" algn="l"/>
              </a:tabLst>
            </a:pPr>
            <a:r>
              <a:rPr lang="en-US" sz="2000" b="0" strike="sngStrike" spc="-1">
                <a:solidFill>
                  <a:srgbClr val="000000"/>
                </a:solidFill>
                <a:latin typeface="Play"/>
                <a:ea typeface="Play"/>
              </a:rPr>
              <a:t>0.5</a:t>
            </a:r>
            <a:r>
              <a:rPr lang="en-US" sz="2000" b="0" strike="noStrike" spc="-1">
                <a:solidFill>
                  <a:srgbClr val="000000"/>
                </a:solidFill>
                <a:latin typeface="Play"/>
                <a:ea typeface="Play"/>
              </a:rPr>
              <a:t>, </a:t>
            </a:r>
            <a:r>
              <a:rPr lang="en-US" sz="2000" b="0" strike="sngStrike" spc="-1">
                <a:solidFill>
                  <a:srgbClr val="000000"/>
                </a:solidFill>
                <a:latin typeface="Play"/>
                <a:ea typeface="Play"/>
              </a:rPr>
              <a:t>0.7</a:t>
            </a:r>
            <a:r>
              <a:rPr lang="en-US" sz="2000" b="0" strike="noStrike" spc="-1">
                <a:solidFill>
                  <a:srgbClr val="000000"/>
                </a:solidFill>
                <a:latin typeface="Play"/>
                <a:ea typeface="Play"/>
              </a:rPr>
              <a:t>,</a:t>
            </a:r>
            <a:r>
              <a:rPr lang="en-US" sz="2000" b="0" strike="noStrike" spc="-1">
                <a:solidFill>
                  <a:srgbClr val="FF0000"/>
                </a:solidFill>
                <a:latin typeface="Play"/>
                <a:ea typeface="Play"/>
              </a:rPr>
              <a:t> </a:t>
            </a:r>
            <a:r>
              <a:rPr lang="en-US" sz="2000" b="0" strike="sngStrike" spc="-1">
                <a:solidFill>
                  <a:srgbClr val="000000"/>
                </a:solidFill>
                <a:latin typeface="Play"/>
                <a:ea typeface="Play"/>
              </a:rPr>
              <a:t>0.5 </a:t>
            </a:r>
            <a:r>
              <a:rPr lang="en-US" sz="2000" b="0" strike="noStrike" spc="-1">
                <a:solidFill>
                  <a:srgbClr val="000000"/>
                </a:solidFill>
                <a:latin typeface="Play"/>
                <a:ea typeface="Play"/>
              </a:rPr>
              <a:t>,</a:t>
            </a:r>
            <a:r>
              <a:rPr lang="en-US" sz="2000" b="0" strike="sngStrike" spc="-1">
                <a:solidFill>
                  <a:srgbClr val="000000"/>
                </a:solidFill>
                <a:latin typeface="Play"/>
                <a:ea typeface="Play"/>
              </a:rPr>
              <a:t> 0.2</a:t>
            </a:r>
            <a:r>
              <a:rPr lang="en-US" sz="2000" b="0" strike="noStrike" spc="-1">
                <a:solidFill>
                  <a:srgbClr val="FF0000"/>
                </a:solidFill>
                <a:latin typeface="Play"/>
                <a:ea typeface="Play"/>
              </a:rPr>
              <a:t> </a:t>
            </a:r>
            <a:r>
              <a:rPr lang="en-US" sz="2000" b="0" strike="noStrike" spc="-1">
                <a:solidFill>
                  <a:srgbClr val="000000"/>
                </a:solidFill>
                <a:latin typeface="Play"/>
                <a:ea typeface="Play"/>
              </a:rPr>
              <a:t>, </a:t>
            </a:r>
            <a:r>
              <a:rPr lang="en-US" sz="2000" b="0" strike="noStrike" spc="-1">
                <a:solidFill>
                  <a:srgbClr val="FF0000"/>
                </a:solidFill>
                <a:latin typeface="Play"/>
                <a:ea typeface="Play"/>
              </a:rPr>
              <a:t>0.4</a:t>
            </a:r>
            <a:r>
              <a:rPr lang="en-US" sz="2000" b="0" strike="noStrike" spc="-1">
                <a:solidFill>
                  <a:srgbClr val="000000"/>
                </a:solidFill>
                <a:latin typeface="Play"/>
                <a:ea typeface="Play"/>
              </a:rPr>
              <a:t>, 0.2, 0.5, 0.1 , 0.6</a:t>
            </a:r>
            <a:endParaRPr lang="en-US" sz="2000" b="0" strike="noStrike" spc="-1">
              <a:solidFill>
                <a:srgbClr val="000000"/>
              </a:solidFill>
              <a:latin typeface="Arial"/>
            </a:endParaRPr>
          </a:p>
        </p:txBody>
      </p:sp>
      <p:sp>
        <p:nvSpPr>
          <p:cNvPr id="261" name="Google Shape;168;p21"/>
          <p:cNvSpPr/>
          <p:nvPr/>
        </p:nvSpPr>
        <p:spPr>
          <a:xfrm>
            <a:off x="1491840" y="2962080"/>
            <a:ext cx="911880" cy="1212480"/>
          </a:xfrm>
          <a:prstGeom prst="can">
            <a:avLst>
              <a:gd name="adj" fmla="val 25000"/>
            </a:avLst>
          </a:prstGeom>
          <a:solidFill>
            <a:schemeClr val="lt2"/>
          </a:solidFill>
          <a:ln w="12700">
            <a:solidFill>
              <a:srgbClr val="000000"/>
            </a:solidFill>
            <a:miter/>
          </a:ln>
        </p:spPr>
        <p:style>
          <a:lnRef idx="0">
            <a:scrgbClr r="0" g="0" b="0"/>
          </a:lnRef>
          <a:fillRef idx="0">
            <a:scrgbClr r="0" g="0" b="0"/>
          </a:fillRef>
          <a:effectRef idx="0">
            <a:scrgbClr r="0" g="0" b="0"/>
          </a:effectRef>
          <a:fontRef idx="minor"/>
        </p:style>
      </p:sp>
      <p:sp>
        <p:nvSpPr>
          <p:cNvPr id="262" name="Google Shape;169;p21"/>
          <p:cNvSpPr/>
          <p:nvPr/>
        </p:nvSpPr>
        <p:spPr>
          <a:xfrm>
            <a:off x="1099080" y="2961000"/>
            <a:ext cx="1800" cy="1214640"/>
          </a:xfrm>
          <a:custGeom>
            <a:avLst/>
            <a:gdLst/>
            <a:ahLst/>
            <a:cxnLst/>
            <a:rect l="l" t="t" r="r" b="b"/>
            <a:pathLst>
              <a:path w="21600" h="21600">
                <a:moveTo>
                  <a:pt x="0" y="0"/>
                </a:moveTo>
                <a:lnTo>
                  <a:pt x="21600" y="21600"/>
                </a:lnTo>
              </a:path>
            </a:pathLst>
          </a:custGeom>
          <a:noFill/>
          <a:ln w="9525">
            <a:solidFill>
              <a:srgbClr val="000000"/>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263" name="Google Shape;170;p21"/>
          <p:cNvSpPr/>
          <p:nvPr/>
        </p:nvSpPr>
        <p:spPr>
          <a:xfrm rot="16200000">
            <a:off x="368280" y="2907720"/>
            <a:ext cx="106848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1800" b="0" strike="noStrike" spc="-1">
                <a:solidFill>
                  <a:srgbClr val="000000"/>
                </a:solidFill>
                <a:latin typeface="Play"/>
                <a:ea typeface="Play"/>
              </a:rPr>
              <a:t>1</a:t>
            </a:r>
            <a:endParaRPr lang="en-US" sz="1800" b="0" strike="noStrike" spc="-1">
              <a:latin typeface="Arial"/>
            </a:endParaRPr>
          </a:p>
        </p:txBody>
      </p:sp>
      <p:sp>
        <p:nvSpPr>
          <p:cNvPr id="264" name="Google Shape;171;p21"/>
          <p:cNvSpPr/>
          <p:nvPr/>
        </p:nvSpPr>
        <p:spPr>
          <a:xfrm>
            <a:off x="1491840" y="3512160"/>
            <a:ext cx="911880" cy="664920"/>
          </a:xfrm>
          <a:prstGeom prst="can">
            <a:avLst>
              <a:gd name="adj" fmla="val 25000"/>
            </a:avLst>
          </a:prstGeom>
          <a:solidFill>
            <a:schemeClr val="accent1"/>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0.5</a:t>
            </a:r>
            <a:endParaRPr lang="en-US" sz="1800" b="0" strike="noStrike" spc="-1">
              <a:latin typeface="Arial"/>
            </a:endParaRPr>
          </a:p>
        </p:txBody>
      </p:sp>
      <p:sp>
        <p:nvSpPr>
          <p:cNvPr id="265" name="Google Shape;172;p21"/>
          <p:cNvSpPr/>
          <p:nvPr/>
        </p:nvSpPr>
        <p:spPr>
          <a:xfrm>
            <a:off x="3152520" y="2964960"/>
            <a:ext cx="911880" cy="1212480"/>
          </a:xfrm>
          <a:prstGeom prst="can">
            <a:avLst>
              <a:gd name="adj" fmla="val 25000"/>
            </a:avLst>
          </a:prstGeom>
          <a:solidFill>
            <a:schemeClr val="lt2"/>
          </a:solidFill>
          <a:ln w="12700">
            <a:solidFill>
              <a:srgbClr val="000000"/>
            </a:solidFill>
            <a:miter/>
          </a:ln>
        </p:spPr>
        <p:style>
          <a:lnRef idx="0">
            <a:scrgbClr r="0" g="0" b="0"/>
          </a:lnRef>
          <a:fillRef idx="0">
            <a:scrgbClr r="0" g="0" b="0"/>
          </a:fillRef>
          <a:effectRef idx="0">
            <a:scrgbClr r="0" g="0" b="0"/>
          </a:effectRef>
          <a:fontRef idx="minor"/>
        </p:style>
      </p:sp>
      <p:sp>
        <p:nvSpPr>
          <p:cNvPr id="266" name="Google Shape;173;p21"/>
          <p:cNvSpPr/>
          <p:nvPr/>
        </p:nvSpPr>
        <p:spPr>
          <a:xfrm>
            <a:off x="3147120" y="3327120"/>
            <a:ext cx="911880" cy="847440"/>
          </a:xfrm>
          <a:prstGeom prst="can">
            <a:avLst>
              <a:gd name="adj" fmla="val 25000"/>
            </a:avLst>
          </a:prstGeom>
          <a:solidFill>
            <a:schemeClr val="accent4"/>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0.7</a:t>
            </a:r>
            <a:endParaRPr lang="en-US" sz="1800" b="0" strike="noStrike" spc="-1">
              <a:latin typeface="Arial"/>
            </a:endParaRPr>
          </a:p>
        </p:txBody>
      </p:sp>
      <p:sp>
        <p:nvSpPr>
          <p:cNvPr id="267" name="Google Shape;174;p21"/>
          <p:cNvSpPr/>
          <p:nvPr/>
        </p:nvSpPr>
        <p:spPr>
          <a:xfrm>
            <a:off x="1488960" y="2983680"/>
            <a:ext cx="911880" cy="686520"/>
          </a:xfrm>
          <a:prstGeom prst="can">
            <a:avLst>
              <a:gd name="adj" fmla="val 25000"/>
            </a:avLst>
          </a:prstGeom>
          <a:solidFill>
            <a:srgbClr val="139052"/>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0.5</a:t>
            </a:r>
            <a:endParaRPr lang="en-US" sz="1800" b="0" strike="noStrike" spc="-1">
              <a:latin typeface="Arial"/>
            </a:endParaRPr>
          </a:p>
        </p:txBody>
      </p:sp>
      <p:sp>
        <p:nvSpPr>
          <p:cNvPr id="268" name="Google Shape;175;p21"/>
          <p:cNvSpPr/>
          <p:nvPr/>
        </p:nvSpPr>
        <p:spPr>
          <a:xfrm>
            <a:off x="3144600" y="3216960"/>
            <a:ext cx="911880" cy="300240"/>
          </a:xfrm>
          <a:prstGeom prst="can">
            <a:avLst>
              <a:gd name="adj" fmla="val 25000"/>
            </a:avLst>
          </a:prstGeom>
          <a:solidFill>
            <a:srgbClr val="FD0404"/>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0.2</a:t>
            </a:r>
            <a:endParaRPr lang="en-US" sz="1800" b="0" strike="noStrike" spc="-1">
              <a:latin typeface="Arial"/>
            </a:endParaRPr>
          </a:p>
        </p:txBody>
      </p:sp>
      <p:sp>
        <p:nvSpPr>
          <p:cNvPr id="269" name="Google Shape;176;p21"/>
          <p:cNvSpPr/>
          <p:nvPr/>
        </p:nvSpPr>
        <p:spPr>
          <a:xfrm>
            <a:off x="4840200" y="2959560"/>
            <a:ext cx="911880" cy="1212480"/>
          </a:xfrm>
          <a:prstGeom prst="can">
            <a:avLst>
              <a:gd name="adj" fmla="val 25000"/>
            </a:avLst>
          </a:prstGeom>
          <a:solidFill>
            <a:schemeClr val="lt2"/>
          </a:solidFill>
          <a:ln w="12700">
            <a:solidFill>
              <a:srgbClr val="0A3063"/>
            </a:solidFill>
            <a:miter/>
          </a:ln>
        </p:spPr>
        <p:style>
          <a:lnRef idx="0">
            <a:scrgbClr r="0" g="0" b="0"/>
          </a:lnRef>
          <a:fillRef idx="0">
            <a:scrgbClr r="0" g="0" b="0"/>
          </a:fillRef>
          <a:effectRef idx="0">
            <a:scrgbClr r="0" g="0" b="0"/>
          </a:effectRef>
          <a:fontRef idx="minor"/>
        </p:style>
      </p:sp>
      <p:sp>
        <p:nvSpPr>
          <p:cNvPr id="270" name="Google Shape;177;p21"/>
          <p:cNvSpPr/>
          <p:nvPr/>
        </p:nvSpPr>
        <p:spPr>
          <a:xfrm>
            <a:off x="4837680" y="3750840"/>
            <a:ext cx="911880" cy="439560"/>
          </a:xfrm>
          <a:prstGeom prst="can">
            <a:avLst>
              <a:gd name="adj" fmla="val 25000"/>
            </a:avLst>
          </a:prstGeom>
          <a:solidFill>
            <a:srgbClr val="68327C"/>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0.4</a:t>
            </a:r>
            <a:endParaRPr lang="en-US"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3222000" y="620280"/>
            <a:ext cx="10362960" cy="661320"/>
          </a:xfrm>
          <a:prstGeom prst="rect">
            <a:avLst/>
          </a:prstGeom>
          <a:noFill/>
          <a:ln w="0">
            <a:noFill/>
          </a:ln>
        </p:spPr>
        <p:txBody>
          <a:bodyPr anchor="t">
            <a:normAutofit fontScale="93000"/>
          </a:bodyPr>
          <a:lstStyle/>
          <a:p>
            <a:pPr>
              <a:lnSpc>
                <a:spcPct val="100000"/>
              </a:lnSpc>
              <a:buNone/>
              <a:tabLst>
                <a:tab pos="0" algn="l"/>
              </a:tabLst>
            </a:pPr>
            <a:r>
              <a:rPr lang="en-US" sz="4000" b="1" strike="noStrike" spc="-1">
                <a:solidFill>
                  <a:srgbClr val="000000"/>
                </a:solidFill>
                <a:latin typeface="Play"/>
                <a:ea typeface="Play"/>
              </a:rPr>
              <a:t>First Fit Algorithm - Example</a:t>
            </a:r>
            <a:endParaRPr lang="en-US" sz="4000" b="0" strike="noStrike" spc="-1">
              <a:solidFill>
                <a:srgbClr val="000000"/>
              </a:solidFill>
              <a:latin typeface="Arial"/>
            </a:endParaRPr>
          </a:p>
          <a:p>
            <a:pPr>
              <a:lnSpc>
                <a:spcPct val="100000"/>
              </a:lnSpc>
              <a:buNone/>
              <a:tabLst>
                <a:tab pos="0" algn="l"/>
              </a:tabLst>
            </a:pPr>
            <a:endParaRPr lang="en-US" sz="4000" b="0" strike="noStrike" spc="-1">
              <a:solidFill>
                <a:srgbClr val="000000"/>
              </a:solidFill>
              <a:latin typeface="Arial"/>
            </a:endParaRPr>
          </a:p>
        </p:txBody>
      </p:sp>
      <p:sp>
        <p:nvSpPr>
          <p:cNvPr id="272" name="PlaceHolder 2"/>
          <p:cNvSpPr>
            <a:spLocks noGrp="1"/>
          </p:cNvSpPr>
          <p:nvPr>
            <p:ph/>
          </p:nvPr>
        </p:nvSpPr>
        <p:spPr>
          <a:xfrm>
            <a:off x="914400" y="1518120"/>
            <a:ext cx="10362960" cy="634680"/>
          </a:xfrm>
          <a:prstGeom prst="rect">
            <a:avLst/>
          </a:prstGeom>
          <a:noFill/>
          <a:ln w="0">
            <a:noFill/>
          </a:ln>
        </p:spPr>
        <p:txBody>
          <a:bodyPr anchor="t">
            <a:normAutofit/>
          </a:bodyPr>
          <a:lstStyle/>
          <a:p>
            <a:pPr algn="ctr">
              <a:lnSpc>
                <a:spcPct val="120000"/>
              </a:lnSpc>
              <a:buNone/>
              <a:tabLst>
                <a:tab pos="0" algn="l"/>
              </a:tabLst>
            </a:pPr>
            <a:r>
              <a:rPr lang="en-US" sz="2000" b="0" strike="sngStrike" spc="-1">
                <a:solidFill>
                  <a:srgbClr val="000000"/>
                </a:solidFill>
                <a:latin typeface="Play"/>
                <a:ea typeface="Play"/>
              </a:rPr>
              <a:t>0.5</a:t>
            </a:r>
            <a:r>
              <a:rPr lang="en-US" sz="2000" b="0" strike="noStrike" spc="-1">
                <a:solidFill>
                  <a:srgbClr val="000000"/>
                </a:solidFill>
                <a:latin typeface="Play"/>
                <a:ea typeface="Play"/>
              </a:rPr>
              <a:t>, </a:t>
            </a:r>
            <a:r>
              <a:rPr lang="en-US" sz="2000" b="0" strike="sngStrike" spc="-1">
                <a:solidFill>
                  <a:srgbClr val="000000"/>
                </a:solidFill>
                <a:latin typeface="Play"/>
                <a:ea typeface="Play"/>
              </a:rPr>
              <a:t>0.7</a:t>
            </a:r>
            <a:r>
              <a:rPr lang="en-US" sz="2000" b="0" strike="noStrike" spc="-1">
                <a:solidFill>
                  <a:srgbClr val="000000"/>
                </a:solidFill>
                <a:latin typeface="Play"/>
                <a:ea typeface="Play"/>
              </a:rPr>
              <a:t>,</a:t>
            </a:r>
            <a:r>
              <a:rPr lang="en-US" sz="2000" b="0" strike="noStrike" spc="-1">
                <a:solidFill>
                  <a:srgbClr val="FF0000"/>
                </a:solidFill>
                <a:latin typeface="Play"/>
                <a:ea typeface="Play"/>
              </a:rPr>
              <a:t> </a:t>
            </a:r>
            <a:r>
              <a:rPr lang="en-US" sz="2000" b="0" strike="sngStrike" spc="-1">
                <a:solidFill>
                  <a:srgbClr val="000000"/>
                </a:solidFill>
                <a:latin typeface="Play"/>
                <a:ea typeface="Play"/>
              </a:rPr>
              <a:t>0.5 </a:t>
            </a:r>
            <a:r>
              <a:rPr lang="en-US" sz="2000" b="0" strike="noStrike" spc="-1">
                <a:solidFill>
                  <a:srgbClr val="000000"/>
                </a:solidFill>
                <a:latin typeface="Play"/>
                <a:ea typeface="Play"/>
              </a:rPr>
              <a:t>,</a:t>
            </a:r>
            <a:r>
              <a:rPr lang="en-US" sz="2000" b="0" strike="sngStrike" spc="-1">
                <a:solidFill>
                  <a:srgbClr val="000000"/>
                </a:solidFill>
                <a:latin typeface="Play"/>
                <a:ea typeface="Play"/>
              </a:rPr>
              <a:t> 0.2</a:t>
            </a:r>
            <a:r>
              <a:rPr lang="en-US" sz="2000" b="0" strike="noStrike" spc="-1">
                <a:solidFill>
                  <a:srgbClr val="FF0000"/>
                </a:solidFill>
                <a:latin typeface="Play"/>
                <a:ea typeface="Play"/>
              </a:rPr>
              <a:t> </a:t>
            </a:r>
            <a:r>
              <a:rPr lang="en-US" sz="2000" b="0" strike="noStrike" spc="-1">
                <a:solidFill>
                  <a:srgbClr val="000000"/>
                </a:solidFill>
                <a:latin typeface="Play"/>
                <a:ea typeface="Play"/>
              </a:rPr>
              <a:t>,</a:t>
            </a:r>
            <a:r>
              <a:rPr lang="en-US" sz="2000" b="0" strike="sngStrike" spc="-1">
                <a:solidFill>
                  <a:srgbClr val="000000"/>
                </a:solidFill>
                <a:latin typeface="Play"/>
                <a:ea typeface="Play"/>
              </a:rPr>
              <a:t> 0.4,</a:t>
            </a:r>
            <a:r>
              <a:rPr lang="en-US" sz="2000" b="0" strike="noStrike" spc="-1">
                <a:solidFill>
                  <a:srgbClr val="FD0404"/>
                </a:solidFill>
                <a:latin typeface="Play"/>
                <a:ea typeface="Play"/>
              </a:rPr>
              <a:t> 0.2,</a:t>
            </a:r>
            <a:r>
              <a:rPr lang="en-US" sz="2000" b="0" strike="noStrike" spc="-1">
                <a:solidFill>
                  <a:srgbClr val="000000"/>
                </a:solidFill>
                <a:latin typeface="Play"/>
                <a:ea typeface="Play"/>
              </a:rPr>
              <a:t> 0.5, 0.1 , 0.6</a:t>
            </a:r>
            <a:endParaRPr lang="en-US" sz="2000" b="0" strike="noStrike" spc="-1">
              <a:solidFill>
                <a:srgbClr val="000000"/>
              </a:solidFill>
              <a:latin typeface="Arial"/>
            </a:endParaRPr>
          </a:p>
        </p:txBody>
      </p:sp>
      <p:sp>
        <p:nvSpPr>
          <p:cNvPr id="273" name="Google Shape;184;p22"/>
          <p:cNvSpPr/>
          <p:nvPr/>
        </p:nvSpPr>
        <p:spPr>
          <a:xfrm>
            <a:off x="1491840" y="2962080"/>
            <a:ext cx="911880" cy="1212480"/>
          </a:xfrm>
          <a:prstGeom prst="can">
            <a:avLst>
              <a:gd name="adj" fmla="val 25000"/>
            </a:avLst>
          </a:prstGeom>
          <a:solidFill>
            <a:schemeClr val="lt2"/>
          </a:solidFill>
          <a:ln w="12700">
            <a:solidFill>
              <a:srgbClr val="000000"/>
            </a:solidFill>
            <a:miter/>
          </a:ln>
        </p:spPr>
        <p:style>
          <a:lnRef idx="0">
            <a:scrgbClr r="0" g="0" b="0"/>
          </a:lnRef>
          <a:fillRef idx="0">
            <a:scrgbClr r="0" g="0" b="0"/>
          </a:fillRef>
          <a:effectRef idx="0">
            <a:scrgbClr r="0" g="0" b="0"/>
          </a:effectRef>
          <a:fontRef idx="minor"/>
        </p:style>
      </p:sp>
      <p:sp>
        <p:nvSpPr>
          <p:cNvPr id="274" name="Google Shape;185;p22"/>
          <p:cNvSpPr/>
          <p:nvPr/>
        </p:nvSpPr>
        <p:spPr>
          <a:xfrm>
            <a:off x="1099080" y="2961000"/>
            <a:ext cx="1800" cy="1214640"/>
          </a:xfrm>
          <a:custGeom>
            <a:avLst/>
            <a:gdLst/>
            <a:ahLst/>
            <a:cxnLst/>
            <a:rect l="l" t="t" r="r" b="b"/>
            <a:pathLst>
              <a:path w="21600" h="21600">
                <a:moveTo>
                  <a:pt x="0" y="0"/>
                </a:moveTo>
                <a:lnTo>
                  <a:pt x="21600" y="21600"/>
                </a:lnTo>
              </a:path>
            </a:pathLst>
          </a:custGeom>
          <a:noFill/>
          <a:ln w="9525">
            <a:solidFill>
              <a:srgbClr val="000000"/>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275" name="Google Shape;186;p22"/>
          <p:cNvSpPr/>
          <p:nvPr/>
        </p:nvSpPr>
        <p:spPr>
          <a:xfrm rot="16200000">
            <a:off x="368280" y="2907720"/>
            <a:ext cx="106848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1800" b="0" strike="noStrike" spc="-1">
                <a:solidFill>
                  <a:srgbClr val="000000"/>
                </a:solidFill>
                <a:latin typeface="Play"/>
                <a:ea typeface="Play"/>
              </a:rPr>
              <a:t>1</a:t>
            </a:r>
            <a:endParaRPr lang="en-US" sz="1800" b="0" strike="noStrike" spc="-1">
              <a:latin typeface="Arial"/>
            </a:endParaRPr>
          </a:p>
        </p:txBody>
      </p:sp>
      <p:sp>
        <p:nvSpPr>
          <p:cNvPr id="276" name="Google Shape;187;p22"/>
          <p:cNvSpPr/>
          <p:nvPr/>
        </p:nvSpPr>
        <p:spPr>
          <a:xfrm>
            <a:off x="1491840" y="3512160"/>
            <a:ext cx="911880" cy="664920"/>
          </a:xfrm>
          <a:prstGeom prst="can">
            <a:avLst>
              <a:gd name="adj" fmla="val 25000"/>
            </a:avLst>
          </a:prstGeom>
          <a:solidFill>
            <a:schemeClr val="accent1"/>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0.5</a:t>
            </a:r>
            <a:endParaRPr lang="en-US" sz="1800" b="0" strike="noStrike" spc="-1">
              <a:latin typeface="Arial"/>
            </a:endParaRPr>
          </a:p>
        </p:txBody>
      </p:sp>
      <p:sp>
        <p:nvSpPr>
          <p:cNvPr id="277" name="Google Shape;188;p22"/>
          <p:cNvSpPr/>
          <p:nvPr/>
        </p:nvSpPr>
        <p:spPr>
          <a:xfrm>
            <a:off x="3152520" y="2964960"/>
            <a:ext cx="911880" cy="1212480"/>
          </a:xfrm>
          <a:prstGeom prst="can">
            <a:avLst>
              <a:gd name="adj" fmla="val 25000"/>
            </a:avLst>
          </a:prstGeom>
          <a:solidFill>
            <a:schemeClr val="lt2"/>
          </a:solidFill>
          <a:ln w="12700">
            <a:solidFill>
              <a:srgbClr val="000000"/>
            </a:solidFill>
            <a:miter/>
          </a:ln>
        </p:spPr>
        <p:style>
          <a:lnRef idx="0">
            <a:scrgbClr r="0" g="0" b="0"/>
          </a:lnRef>
          <a:fillRef idx="0">
            <a:scrgbClr r="0" g="0" b="0"/>
          </a:fillRef>
          <a:effectRef idx="0">
            <a:scrgbClr r="0" g="0" b="0"/>
          </a:effectRef>
          <a:fontRef idx="minor"/>
        </p:style>
      </p:sp>
      <p:sp>
        <p:nvSpPr>
          <p:cNvPr id="278" name="Google Shape;189;p22"/>
          <p:cNvSpPr/>
          <p:nvPr/>
        </p:nvSpPr>
        <p:spPr>
          <a:xfrm>
            <a:off x="3147120" y="3327120"/>
            <a:ext cx="911880" cy="847440"/>
          </a:xfrm>
          <a:prstGeom prst="can">
            <a:avLst>
              <a:gd name="adj" fmla="val 25000"/>
            </a:avLst>
          </a:prstGeom>
          <a:solidFill>
            <a:schemeClr val="accent4"/>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0.7</a:t>
            </a:r>
            <a:endParaRPr lang="en-US" sz="1800" b="0" strike="noStrike" spc="-1">
              <a:latin typeface="Arial"/>
            </a:endParaRPr>
          </a:p>
        </p:txBody>
      </p:sp>
      <p:sp>
        <p:nvSpPr>
          <p:cNvPr id="279" name="Google Shape;190;p22"/>
          <p:cNvSpPr/>
          <p:nvPr/>
        </p:nvSpPr>
        <p:spPr>
          <a:xfrm>
            <a:off x="1488960" y="2983680"/>
            <a:ext cx="911880" cy="686520"/>
          </a:xfrm>
          <a:prstGeom prst="can">
            <a:avLst>
              <a:gd name="adj" fmla="val 25000"/>
            </a:avLst>
          </a:prstGeom>
          <a:solidFill>
            <a:srgbClr val="139052"/>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0.5</a:t>
            </a:r>
            <a:endParaRPr lang="en-US" sz="1800" b="0" strike="noStrike" spc="-1">
              <a:latin typeface="Arial"/>
            </a:endParaRPr>
          </a:p>
        </p:txBody>
      </p:sp>
      <p:sp>
        <p:nvSpPr>
          <p:cNvPr id="280" name="Google Shape;191;p22"/>
          <p:cNvSpPr/>
          <p:nvPr/>
        </p:nvSpPr>
        <p:spPr>
          <a:xfrm>
            <a:off x="3144600" y="3216960"/>
            <a:ext cx="911880" cy="300240"/>
          </a:xfrm>
          <a:prstGeom prst="can">
            <a:avLst>
              <a:gd name="adj" fmla="val 25000"/>
            </a:avLst>
          </a:prstGeom>
          <a:solidFill>
            <a:srgbClr val="FD0404"/>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0.2</a:t>
            </a:r>
            <a:endParaRPr lang="en-US" sz="1800" b="0" strike="noStrike" spc="-1">
              <a:latin typeface="Arial"/>
            </a:endParaRPr>
          </a:p>
        </p:txBody>
      </p:sp>
      <p:sp>
        <p:nvSpPr>
          <p:cNvPr id="281" name="Google Shape;192;p22"/>
          <p:cNvSpPr/>
          <p:nvPr/>
        </p:nvSpPr>
        <p:spPr>
          <a:xfrm>
            <a:off x="4840200" y="2959560"/>
            <a:ext cx="911880" cy="1212480"/>
          </a:xfrm>
          <a:prstGeom prst="can">
            <a:avLst>
              <a:gd name="adj" fmla="val 25000"/>
            </a:avLst>
          </a:prstGeom>
          <a:solidFill>
            <a:schemeClr val="lt2"/>
          </a:solidFill>
          <a:ln w="12700">
            <a:solidFill>
              <a:srgbClr val="0A3063"/>
            </a:solidFill>
            <a:miter/>
          </a:ln>
        </p:spPr>
        <p:style>
          <a:lnRef idx="0">
            <a:scrgbClr r="0" g="0" b="0"/>
          </a:lnRef>
          <a:fillRef idx="0">
            <a:scrgbClr r="0" g="0" b="0"/>
          </a:fillRef>
          <a:effectRef idx="0">
            <a:scrgbClr r="0" g="0" b="0"/>
          </a:effectRef>
          <a:fontRef idx="minor"/>
        </p:style>
      </p:sp>
      <p:sp>
        <p:nvSpPr>
          <p:cNvPr id="282" name="Google Shape;193;p22"/>
          <p:cNvSpPr/>
          <p:nvPr/>
        </p:nvSpPr>
        <p:spPr>
          <a:xfrm>
            <a:off x="4837680" y="3708000"/>
            <a:ext cx="911880" cy="482760"/>
          </a:xfrm>
          <a:prstGeom prst="can">
            <a:avLst>
              <a:gd name="adj" fmla="val 25000"/>
            </a:avLst>
          </a:prstGeom>
          <a:solidFill>
            <a:srgbClr val="68327C"/>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0.4</a:t>
            </a:r>
            <a:endParaRPr lang="en-US" sz="1800" b="0" strike="noStrike" spc="-1">
              <a:latin typeface="Arial"/>
            </a:endParaRPr>
          </a:p>
        </p:txBody>
      </p:sp>
      <p:sp>
        <p:nvSpPr>
          <p:cNvPr id="283" name="Google Shape;194;p22"/>
          <p:cNvSpPr/>
          <p:nvPr/>
        </p:nvSpPr>
        <p:spPr>
          <a:xfrm>
            <a:off x="4840200" y="3624840"/>
            <a:ext cx="911880" cy="192960"/>
          </a:xfrm>
          <a:prstGeom prst="can">
            <a:avLst>
              <a:gd name="adj" fmla="val 25000"/>
            </a:avLst>
          </a:prstGeom>
          <a:solidFill>
            <a:srgbClr val="7F7F7F"/>
          </a:solidFill>
          <a:ln w="12700">
            <a:solidFill>
              <a:srgbClr val="0A3063"/>
            </a:solidFill>
            <a:miter/>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buNone/>
              <a:tabLst>
                <a:tab pos="0" algn="l"/>
              </a:tabLst>
            </a:pPr>
            <a:r>
              <a:rPr lang="en-US" sz="1800" b="0" strike="noStrike" spc="-1">
                <a:solidFill>
                  <a:srgbClr val="FFFFFF"/>
                </a:solidFill>
                <a:latin typeface="Play"/>
                <a:ea typeface="Play"/>
              </a:rPr>
              <a:t>0.2</a:t>
            </a:r>
            <a:endParaRPr lang="en-US"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3222000" y="620280"/>
            <a:ext cx="10362960" cy="661320"/>
          </a:xfrm>
          <a:prstGeom prst="rect">
            <a:avLst/>
          </a:prstGeom>
          <a:noFill/>
          <a:ln w="0">
            <a:noFill/>
          </a:ln>
        </p:spPr>
        <p:txBody>
          <a:bodyPr anchor="t">
            <a:normAutofit fontScale="93000"/>
          </a:bodyPr>
          <a:lstStyle/>
          <a:p>
            <a:pPr>
              <a:lnSpc>
                <a:spcPct val="100000"/>
              </a:lnSpc>
              <a:buNone/>
              <a:tabLst>
                <a:tab pos="0" algn="l"/>
              </a:tabLst>
            </a:pPr>
            <a:r>
              <a:rPr lang="en-US" sz="4000" b="1" strike="noStrike" spc="-1">
                <a:solidFill>
                  <a:srgbClr val="000000"/>
                </a:solidFill>
                <a:latin typeface="Play"/>
                <a:ea typeface="Play"/>
              </a:rPr>
              <a:t>First Fit Algorithm - Example</a:t>
            </a:r>
            <a:endParaRPr lang="en-US" sz="4000" b="0" strike="noStrike" spc="-1">
              <a:solidFill>
                <a:srgbClr val="000000"/>
              </a:solidFill>
              <a:latin typeface="Arial"/>
            </a:endParaRPr>
          </a:p>
          <a:p>
            <a:pPr>
              <a:lnSpc>
                <a:spcPct val="100000"/>
              </a:lnSpc>
              <a:buNone/>
              <a:tabLst>
                <a:tab pos="0" algn="l"/>
              </a:tabLst>
            </a:pPr>
            <a:endParaRPr lang="en-US" sz="4000" b="0" strike="noStrike" spc="-1">
              <a:solidFill>
                <a:srgbClr val="000000"/>
              </a:solidFill>
              <a:latin typeface="Arial"/>
            </a:endParaRPr>
          </a:p>
        </p:txBody>
      </p:sp>
      <p:sp>
        <p:nvSpPr>
          <p:cNvPr id="285" name="PlaceHolder 2"/>
          <p:cNvSpPr>
            <a:spLocks noGrp="1"/>
          </p:cNvSpPr>
          <p:nvPr>
            <p:ph/>
          </p:nvPr>
        </p:nvSpPr>
        <p:spPr>
          <a:xfrm>
            <a:off x="914400" y="1518120"/>
            <a:ext cx="10362960" cy="634680"/>
          </a:xfrm>
          <a:prstGeom prst="rect">
            <a:avLst/>
          </a:prstGeom>
          <a:noFill/>
          <a:ln w="0">
            <a:noFill/>
          </a:ln>
        </p:spPr>
        <p:txBody>
          <a:bodyPr anchor="t">
            <a:normAutofit/>
          </a:bodyPr>
          <a:lstStyle/>
          <a:p>
            <a:pPr algn="ctr">
              <a:lnSpc>
                <a:spcPct val="120000"/>
              </a:lnSpc>
              <a:buNone/>
              <a:tabLst>
                <a:tab pos="0" algn="l"/>
              </a:tabLst>
            </a:pPr>
            <a:r>
              <a:rPr lang="en-US" sz="2000" b="0" strike="sngStrike" spc="-1">
                <a:solidFill>
                  <a:srgbClr val="000000"/>
                </a:solidFill>
                <a:latin typeface="Play"/>
                <a:ea typeface="Play"/>
              </a:rPr>
              <a:t>0.5</a:t>
            </a:r>
            <a:r>
              <a:rPr lang="en-US" sz="2000" b="0" strike="noStrike" spc="-1">
                <a:solidFill>
                  <a:srgbClr val="000000"/>
                </a:solidFill>
                <a:latin typeface="Play"/>
                <a:ea typeface="Play"/>
              </a:rPr>
              <a:t>, </a:t>
            </a:r>
            <a:r>
              <a:rPr lang="en-US" sz="2000" b="0" strike="sngStrike" spc="-1">
                <a:solidFill>
                  <a:srgbClr val="000000"/>
                </a:solidFill>
                <a:latin typeface="Play"/>
                <a:ea typeface="Play"/>
              </a:rPr>
              <a:t>0.7</a:t>
            </a:r>
            <a:r>
              <a:rPr lang="en-US" sz="2000" b="0" strike="noStrike" spc="-1">
                <a:solidFill>
                  <a:srgbClr val="000000"/>
                </a:solidFill>
                <a:latin typeface="Play"/>
                <a:ea typeface="Play"/>
              </a:rPr>
              <a:t>,</a:t>
            </a:r>
            <a:r>
              <a:rPr lang="en-US" sz="2000" b="0" strike="noStrike" spc="-1">
                <a:solidFill>
                  <a:srgbClr val="FF0000"/>
                </a:solidFill>
                <a:latin typeface="Play"/>
                <a:ea typeface="Play"/>
              </a:rPr>
              <a:t> </a:t>
            </a:r>
            <a:r>
              <a:rPr lang="en-US" sz="2000" b="0" strike="sngStrike" spc="-1">
                <a:solidFill>
                  <a:srgbClr val="000000"/>
                </a:solidFill>
                <a:latin typeface="Play"/>
                <a:ea typeface="Play"/>
              </a:rPr>
              <a:t>0.5 </a:t>
            </a:r>
            <a:r>
              <a:rPr lang="en-US" sz="2000" b="0" strike="noStrike" spc="-1">
                <a:solidFill>
                  <a:srgbClr val="000000"/>
                </a:solidFill>
                <a:latin typeface="Play"/>
                <a:ea typeface="Play"/>
              </a:rPr>
              <a:t>,</a:t>
            </a:r>
            <a:r>
              <a:rPr lang="en-US" sz="2000" b="0" strike="sngStrike" spc="-1">
                <a:solidFill>
                  <a:srgbClr val="000000"/>
                </a:solidFill>
                <a:latin typeface="Play"/>
                <a:ea typeface="Play"/>
              </a:rPr>
              <a:t> 0.2</a:t>
            </a:r>
            <a:r>
              <a:rPr lang="en-US" sz="2000" b="0" strike="noStrike" spc="-1">
                <a:solidFill>
                  <a:srgbClr val="FF0000"/>
                </a:solidFill>
                <a:latin typeface="Play"/>
                <a:ea typeface="Play"/>
              </a:rPr>
              <a:t> </a:t>
            </a:r>
            <a:r>
              <a:rPr lang="en-US" sz="2000" b="0" strike="noStrike" spc="-1">
                <a:solidFill>
                  <a:srgbClr val="000000"/>
                </a:solidFill>
                <a:latin typeface="Play"/>
                <a:ea typeface="Play"/>
              </a:rPr>
              <a:t>,</a:t>
            </a:r>
            <a:r>
              <a:rPr lang="en-US" sz="2000" b="0" strike="sngStrike" spc="-1">
                <a:solidFill>
                  <a:srgbClr val="000000"/>
                </a:solidFill>
                <a:latin typeface="Play"/>
                <a:ea typeface="Play"/>
              </a:rPr>
              <a:t> 0.4,</a:t>
            </a:r>
            <a:r>
              <a:rPr lang="en-US" sz="2000" b="0" strike="sngStrike" spc="-1">
                <a:solidFill>
                  <a:srgbClr val="FD0404"/>
                </a:solidFill>
                <a:latin typeface="Play"/>
                <a:ea typeface="Play"/>
              </a:rPr>
              <a:t> </a:t>
            </a:r>
            <a:r>
              <a:rPr lang="en-US" sz="2000" b="0" strike="sngStrike" spc="-1">
                <a:solidFill>
                  <a:srgbClr val="000000"/>
                </a:solidFill>
                <a:latin typeface="Play"/>
                <a:ea typeface="Play"/>
              </a:rPr>
              <a:t>0.2</a:t>
            </a:r>
            <a:r>
              <a:rPr lang="en-US" sz="2000" b="0" strike="sngStrike" spc="-1">
                <a:solidFill>
                  <a:srgbClr val="FD0404"/>
                </a:solidFill>
                <a:latin typeface="Play"/>
                <a:ea typeface="Play"/>
              </a:rPr>
              <a:t>,</a:t>
            </a:r>
            <a:r>
              <a:rPr lang="en-US" sz="2000" b="0" strike="noStrike" spc="-1">
                <a:solidFill>
                  <a:srgbClr val="000000"/>
                </a:solidFill>
                <a:latin typeface="Play"/>
                <a:ea typeface="Play"/>
              </a:rPr>
              <a:t> </a:t>
            </a:r>
            <a:r>
              <a:rPr lang="en-US" sz="2000" b="0" strike="noStrike" spc="-1">
                <a:solidFill>
                  <a:srgbClr val="FD0404"/>
                </a:solidFill>
                <a:latin typeface="Play"/>
                <a:ea typeface="Play"/>
              </a:rPr>
              <a:t>0.5</a:t>
            </a:r>
            <a:r>
              <a:rPr lang="en-US" sz="2000" b="0" strike="noStrike" spc="-1">
                <a:solidFill>
                  <a:srgbClr val="000000"/>
                </a:solidFill>
                <a:latin typeface="Play"/>
                <a:ea typeface="Play"/>
              </a:rPr>
              <a:t>, 0.1 , 0.6</a:t>
            </a:r>
            <a:endParaRPr lang="en-US" sz="2000" b="0" strike="noStrike" spc="-1">
              <a:solidFill>
                <a:srgbClr val="000000"/>
              </a:solidFill>
              <a:latin typeface="Arial"/>
            </a:endParaRPr>
          </a:p>
        </p:txBody>
      </p:sp>
      <p:sp>
        <p:nvSpPr>
          <p:cNvPr id="286" name="Google Shape;201;p23"/>
          <p:cNvSpPr/>
          <p:nvPr/>
        </p:nvSpPr>
        <p:spPr>
          <a:xfrm>
            <a:off x="1491840" y="2962080"/>
            <a:ext cx="911880" cy="1212480"/>
          </a:xfrm>
          <a:prstGeom prst="can">
            <a:avLst>
              <a:gd name="adj" fmla="val 25000"/>
            </a:avLst>
          </a:prstGeom>
          <a:solidFill>
            <a:schemeClr val="lt2"/>
          </a:solidFill>
          <a:ln w="12700">
            <a:solidFill>
              <a:srgbClr val="000000"/>
            </a:solidFill>
            <a:miter/>
          </a:ln>
        </p:spPr>
        <p:style>
          <a:lnRef idx="0">
            <a:scrgbClr r="0" g="0" b="0"/>
          </a:lnRef>
          <a:fillRef idx="0">
            <a:scrgbClr r="0" g="0" b="0"/>
          </a:fillRef>
          <a:effectRef idx="0">
            <a:scrgbClr r="0" g="0" b="0"/>
          </a:effectRef>
          <a:fontRef idx="minor"/>
        </p:style>
      </p:sp>
      <p:sp>
        <p:nvSpPr>
          <p:cNvPr id="287" name="Google Shape;202;p23"/>
          <p:cNvSpPr/>
          <p:nvPr/>
        </p:nvSpPr>
        <p:spPr>
          <a:xfrm>
            <a:off x="1099080" y="2961000"/>
            <a:ext cx="1800" cy="1214640"/>
          </a:xfrm>
          <a:custGeom>
            <a:avLst/>
            <a:gdLst/>
            <a:ahLst/>
            <a:cxnLst/>
            <a:rect l="l" t="t" r="r" b="b"/>
            <a:pathLst>
              <a:path w="21600" h="21600">
                <a:moveTo>
                  <a:pt x="0" y="0"/>
                </a:moveTo>
                <a:lnTo>
                  <a:pt x="21600" y="21600"/>
                </a:lnTo>
              </a:path>
            </a:pathLst>
          </a:custGeom>
          <a:noFill/>
          <a:ln w="9525">
            <a:solidFill>
              <a:srgbClr val="000000"/>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288" name="Google Shape;203;p23"/>
          <p:cNvSpPr/>
          <p:nvPr/>
        </p:nvSpPr>
        <p:spPr>
          <a:xfrm rot="16200000">
            <a:off x="368280" y="2907720"/>
            <a:ext cx="106848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1800" b="0" strike="noStrike" spc="-1">
                <a:solidFill>
                  <a:srgbClr val="000000"/>
                </a:solidFill>
                <a:latin typeface="Play"/>
                <a:ea typeface="Play"/>
              </a:rPr>
              <a:t>1</a:t>
            </a:r>
            <a:endParaRPr lang="en-US" sz="1800" b="0" strike="noStrike" spc="-1">
              <a:latin typeface="Arial"/>
            </a:endParaRPr>
          </a:p>
        </p:txBody>
      </p:sp>
      <p:sp>
        <p:nvSpPr>
          <p:cNvPr id="289" name="Google Shape;204;p23"/>
          <p:cNvSpPr/>
          <p:nvPr/>
        </p:nvSpPr>
        <p:spPr>
          <a:xfrm>
            <a:off x="1491840" y="3512160"/>
            <a:ext cx="911880" cy="664920"/>
          </a:xfrm>
          <a:prstGeom prst="can">
            <a:avLst>
              <a:gd name="adj" fmla="val 25000"/>
            </a:avLst>
          </a:prstGeom>
          <a:solidFill>
            <a:schemeClr val="accent1"/>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0.5</a:t>
            </a:r>
            <a:endParaRPr lang="en-US" sz="1800" b="0" strike="noStrike" spc="-1">
              <a:latin typeface="Arial"/>
            </a:endParaRPr>
          </a:p>
        </p:txBody>
      </p:sp>
      <p:sp>
        <p:nvSpPr>
          <p:cNvPr id="290" name="Google Shape;205;p23"/>
          <p:cNvSpPr/>
          <p:nvPr/>
        </p:nvSpPr>
        <p:spPr>
          <a:xfrm>
            <a:off x="3152520" y="2964960"/>
            <a:ext cx="911880" cy="1212480"/>
          </a:xfrm>
          <a:prstGeom prst="can">
            <a:avLst>
              <a:gd name="adj" fmla="val 25000"/>
            </a:avLst>
          </a:prstGeom>
          <a:solidFill>
            <a:schemeClr val="lt2"/>
          </a:solidFill>
          <a:ln w="12700">
            <a:solidFill>
              <a:srgbClr val="000000"/>
            </a:solidFill>
            <a:miter/>
          </a:ln>
        </p:spPr>
        <p:style>
          <a:lnRef idx="0">
            <a:scrgbClr r="0" g="0" b="0"/>
          </a:lnRef>
          <a:fillRef idx="0">
            <a:scrgbClr r="0" g="0" b="0"/>
          </a:fillRef>
          <a:effectRef idx="0">
            <a:scrgbClr r="0" g="0" b="0"/>
          </a:effectRef>
          <a:fontRef idx="minor"/>
        </p:style>
      </p:sp>
      <p:sp>
        <p:nvSpPr>
          <p:cNvPr id="291" name="Google Shape;206;p23"/>
          <p:cNvSpPr/>
          <p:nvPr/>
        </p:nvSpPr>
        <p:spPr>
          <a:xfrm>
            <a:off x="3147120" y="3327120"/>
            <a:ext cx="911880" cy="847440"/>
          </a:xfrm>
          <a:prstGeom prst="can">
            <a:avLst>
              <a:gd name="adj" fmla="val 25000"/>
            </a:avLst>
          </a:prstGeom>
          <a:solidFill>
            <a:schemeClr val="accent4"/>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0.7</a:t>
            </a:r>
            <a:endParaRPr lang="en-US" sz="1800" b="0" strike="noStrike" spc="-1">
              <a:latin typeface="Arial"/>
            </a:endParaRPr>
          </a:p>
        </p:txBody>
      </p:sp>
      <p:sp>
        <p:nvSpPr>
          <p:cNvPr id="292" name="Google Shape;207;p23"/>
          <p:cNvSpPr/>
          <p:nvPr/>
        </p:nvSpPr>
        <p:spPr>
          <a:xfrm>
            <a:off x="1488960" y="2983680"/>
            <a:ext cx="911880" cy="686520"/>
          </a:xfrm>
          <a:prstGeom prst="can">
            <a:avLst>
              <a:gd name="adj" fmla="val 25000"/>
            </a:avLst>
          </a:prstGeom>
          <a:solidFill>
            <a:srgbClr val="139052"/>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0.5</a:t>
            </a:r>
            <a:endParaRPr lang="en-US" sz="1800" b="0" strike="noStrike" spc="-1">
              <a:latin typeface="Arial"/>
            </a:endParaRPr>
          </a:p>
        </p:txBody>
      </p:sp>
      <p:sp>
        <p:nvSpPr>
          <p:cNvPr id="293" name="Google Shape;208;p23"/>
          <p:cNvSpPr/>
          <p:nvPr/>
        </p:nvSpPr>
        <p:spPr>
          <a:xfrm>
            <a:off x="3144600" y="3216960"/>
            <a:ext cx="911880" cy="300240"/>
          </a:xfrm>
          <a:prstGeom prst="can">
            <a:avLst>
              <a:gd name="adj" fmla="val 25000"/>
            </a:avLst>
          </a:prstGeom>
          <a:solidFill>
            <a:srgbClr val="FD0404"/>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0.2</a:t>
            </a:r>
            <a:endParaRPr lang="en-US" sz="1800" b="0" strike="noStrike" spc="-1">
              <a:latin typeface="Arial"/>
            </a:endParaRPr>
          </a:p>
        </p:txBody>
      </p:sp>
      <p:sp>
        <p:nvSpPr>
          <p:cNvPr id="294" name="Google Shape;209;p23"/>
          <p:cNvSpPr/>
          <p:nvPr/>
        </p:nvSpPr>
        <p:spPr>
          <a:xfrm>
            <a:off x="4840200" y="2959560"/>
            <a:ext cx="911880" cy="1212480"/>
          </a:xfrm>
          <a:prstGeom prst="can">
            <a:avLst>
              <a:gd name="adj" fmla="val 25000"/>
            </a:avLst>
          </a:prstGeom>
          <a:solidFill>
            <a:schemeClr val="lt2"/>
          </a:solidFill>
          <a:ln w="12700">
            <a:solidFill>
              <a:srgbClr val="0A3063"/>
            </a:solidFill>
            <a:miter/>
          </a:ln>
        </p:spPr>
        <p:style>
          <a:lnRef idx="0">
            <a:scrgbClr r="0" g="0" b="0"/>
          </a:lnRef>
          <a:fillRef idx="0">
            <a:scrgbClr r="0" g="0" b="0"/>
          </a:fillRef>
          <a:effectRef idx="0">
            <a:scrgbClr r="0" g="0" b="0"/>
          </a:effectRef>
          <a:fontRef idx="minor"/>
        </p:style>
      </p:sp>
      <p:sp>
        <p:nvSpPr>
          <p:cNvPr id="295" name="Google Shape;210;p23"/>
          <p:cNvSpPr/>
          <p:nvPr/>
        </p:nvSpPr>
        <p:spPr>
          <a:xfrm>
            <a:off x="4837680" y="3708000"/>
            <a:ext cx="911880" cy="482760"/>
          </a:xfrm>
          <a:prstGeom prst="can">
            <a:avLst>
              <a:gd name="adj" fmla="val 25000"/>
            </a:avLst>
          </a:prstGeom>
          <a:solidFill>
            <a:srgbClr val="68327C"/>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0.4</a:t>
            </a:r>
            <a:endParaRPr lang="en-US" sz="1800" b="0" strike="noStrike" spc="-1">
              <a:latin typeface="Arial"/>
            </a:endParaRPr>
          </a:p>
        </p:txBody>
      </p:sp>
      <p:sp>
        <p:nvSpPr>
          <p:cNvPr id="296" name="Google Shape;211;p23"/>
          <p:cNvSpPr/>
          <p:nvPr/>
        </p:nvSpPr>
        <p:spPr>
          <a:xfrm>
            <a:off x="4840200" y="3624840"/>
            <a:ext cx="911880" cy="192960"/>
          </a:xfrm>
          <a:prstGeom prst="can">
            <a:avLst>
              <a:gd name="adj" fmla="val 25000"/>
            </a:avLst>
          </a:prstGeom>
          <a:solidFill>
            <a:srgbClr val="7F7F7F"/>
          </a:solidFill>
          <a:ln w="12700">
            <a:solidFill>
              <a:srgbClr val="0A3063"/>
            </a:solidFill>
            <a:miter/>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buNone/>
              <a:tabLst>
                <a:tab pos="0" algn="l"/>
              </a:tabLst>
            </a:pPr>
            <a:r>
              <a:rPr lang="en-US" sz="1800" b="0" strike="noStrike" spc="-1">
                <a:solidFill>
                  <a:srgbClr val="FFFFFF"/>
                </a:solidFill>
                <a:latin typeface="Play"/>
                <a:ea typeface="Play"/>
              </a:rPr>
              <a:t>0.2</a:t>
            </a:r>
            <a:endParaRPr lang="en-US" sz="1800" b="0" strike="noStrike" spc="-1">
              <a:latin typeface="Arial"/>
            </a:endParaRPr>
          </a:p>
        </p:txBody>
      </p:sp>
      <p:sp>
        <p:nvSpPr>
          <p:cNvPr id="297" name="Google Shape;212;p23"/>
          <p:cNvSpPr/>
          <p:nvPr/>
        </p:nvSpPr>
        <p:spPr>
          <a:xfrm>
            <a:off x="6581520" y="2989080"/>
            <a:ext cx="911880" cy="1212480"/>
          </a:xfrm>
          <a:prstGeom prst="can">
            <a:avLst>
              <a:gd name="adj" fmla="val 25000"/>
            </a:avLst>
          </a:prstGeom>
          <a:solidFill>
            <a:schemeClr val="lt1"/>
          </a:solidFill>
          <a:ln w="12700">
            <a:solidFill>
              <a:srgbClr val="0A3063"/>
            </a:solidFill>
            <a:miter/>
          </a:ln>
        </p:spPr>
        <p:style>
          <a:lnRef idx="0">
            <a:scrgbClr r="0" g="0" b="0"/>
          </a:lnRef>
          <a:fillRef idx="0">
            <a:scrgbClr r="0" g="0" b="0"/>
          </a:fillRef>
          <a:effectRef idx="0">
            <a:scrgbClr r="0" g="0" b="0"/>
          </a:effectRef>
          <a:fontRef idx="minor"/>
        </p:style>
      </p:sp>
      <p:sp>
        <p:nvSpPr>
          <p:cNvPr id="298" name="Google Shape;213;p23"/>
          <p:cNvSpPr/>
          <p:nvPr/>
        </p:nvSpPr>
        <p:spPr>
          <a:xfrm>
            <a:off x="6579000" y="3565800"/>
            <a:ext cx="911880" cy="643680"/>
          </a:xfrm>
          <a:prstGeom prst="can">
            <a:avLst>
              <a:gd name="adj" fmla="val 25000"/>
            </a:avLst>
          </a:prstGeom>
          <a:solidFill>
            <a:srgbClr val="9C2C00"/>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0.5</a:t>
            </a:r>
            <a:endParaRPr lang="en-US" sz="18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3222000" y="620280"/>
            <a:ext cx="10362960" cy="661320"/>
          </a:xfrm>
          <a:prstGeom prst="rect">
            <a:avLst/>
          </a:prstGeom>
          <a:noFill/>
          <a:ln w="0">
            <a:noFill/>
          </a:ln>
        </p:spPr>
        <p:txBody>
          <a:bodyPr anchor="t">
            <a:normAutofit fontScale="93000"/>
          </a:bodyPr>
          <a:lstStyle/>
          <a:p>
            <a:pPr>
              <a:lnSpc>
                <a:spcPct val="100000"/>
              </a:lnSpc>
              <a:buNone/>
              <a:tabLst>
                <a:tab pos="0" algn="l"/>
              </a:tabLst>
            </a:pPr>
            <a:r>
              <a:rPr lang="en-US" sz="4000" b="1" strike="noStrike" spc="-1">
                <a:solidFill>
                  <a:srgbClr val="000000"/>
                </a:solidFill>
                <a:latin typeface="Play"/>
                <a:ea typeface="Play"/>
              </a:rPr>
              <a:t>First Fit Algorithm - Example</a:t>
            </a:r>
            <a:endParaRPr lang="en-US" sz="4000" b="0" strike="noStrike" spc="-1">
              <a:solidFill>
                <a:srgbClr val="000000"/>
              </a:solidFill>
              <a:latin typeface="Arial"/>
            </a:endParaRPr>
          </a:p>
          <a:p>
            <a:pPr>
              <a:lnSpc>
                <a:spcPct val="100000"/>
              </a:lnSpc>
              <a:buNone/>
              <a:tabLst>
                <a:tab pos="0" algn="l"/>
              </a:tabLst>
            </a:pPr>
            <a:endParaRPr lang="en-US" sz="4000" b="0" strike="noStrike" spc="-1">
              <a:solidFill>
                <a:srgbClr val="000000"/>
              </a:solidFill>
              <a:latin typeface="Arial"/>
            </a:endParaRPr>
          </a:p>
        </p:txBody>
      </p:sp>
      <p:sp>
        <p:nvSpPr>
          <p:cNvPr id="300" name="PlaceHolder 2"/>
          <p:cNvSpPr>
            <a:spLocks noGrp="1"/>
          </p:cNvSpPr>
          <p:nvPr>
            <p:ph/>
          </p:nvPr>
        </p:nvSpPr>
        <p:spPr>
          <a:xfrm>
            <a:off x="914400" y="1518120"/>
            <a:ext cx="10362960" cy="634680"/>
          </a:xfrm>
          <a:prstGeom prst="rect">
            <a:avLst/>
          </a:prstGeom>
          <a:noFill/>
          <a:ln w="0">
            <a:noFill/>
          </a:ln>
        </p:spPr>
        <p:txBody>
          <a:bodyPr anchor="t">
            <a:normAutofit/>
          </a:bodyPr>
          <a:lstStyle/>
          <a:p>
            <a:pPr algn="ctr">
              <a:lnSpc>
                <a:spcPct val="120000"/>
              </a:lnSpc>
              <a:buNone/>
              <a:tabLst>
                <a:tab pos="0" algn="l"/>
              </a:tabLst>
            </a:pPr>
            <a:r>
              <a:rPr lang="en-US" sz="2000" b="0" strike="sngStrike" spc="-1">
                <a:solidFill>
                  <a:srgbClr val="000000"/>
                </a:solidFill>
                <a:latin typeface="Play"/>
                <a:ea typeface="Play"/>
              </a:rPr>
              <a:t>0.5</a:t>
            </a:r>
            <a:r>
              <a:rPr lang="en-US" sz="2000" b="0" strike="noStrike" spc="-1">
                <a:solidFill>
                  <a:srgbClr val="000000"/>
                </a:solidFill>
                <a:latin typeface="Play"/>
                <a:ea typeface="Play"/>
              </a:rPr>
              <a:t>, </a:t>
            </a:r>
            <a:r>
              <a:rPr lang="en-US" sz="2000" b="0" strike="sngStrike" spc="-1">
                <a:solidFill>
                  <a:srgbClr val="000000"/>
                </a:solidFill>
                <a:latin typeface="Play"/>
                <a:ea typeface="Play"/>
              </a:rPr>
              <a:t>0.7</a:t>
            </a:r>
            <a:r>
              <a:rPr lang="en-US" sz="2000" b="0" strike="noStrike" spc="-1">
                <a:solidFill>
                  <a:srgbClr val="000000"/>
                </a:solidFill>
                <a:latin typeface="Play"/>
                <a:ea typeface="Play"/>
              </a:rPr>
              <a:t>,</a:t>
            </a:r>
            <a:r>
              <a:rPr lang="en-US" sz="2000" b="0" strike="noStrike" spc="-1">
                <a:solidFill>
                  <a:srgbClr val="FF0000"/>
                </a:solidFill>
                <a:latin typeface="Play"/>
                <a:ea typeface="Play"/>
              </a:rPr>
              <a:t> </a:t>
            </a:r>
            <a:r>
              <a:rPr lang="en-US" sz="2000" b="0" strike="sngStrike" spc="-1">
                <a:solidFill>
                  <a:srgbClr val="000000"/>
                </a:solidFill>
                <a:latin typeface="Play"/>
                <a:ea typeface="Play"/>
              </a:rPr>
              <a:t>0.5 </a:t>
            </a:r>
            <a:r>
              <a:rPr lang="en-US" sz="2000" b="0" strike="noStrike" spc="-1">
                <a:solidFill>
                  <a:srgbClr val="000000"/>
                </a:solidFill>
                <a:latin typeface="Play"/>
                <a:ea typeface="Play"/>
              </a:rPr>
              <a:t>,</a:t>
            </a:r>
            <a:r>
              <a:rPr lang="en-US" sz="2000" b="0" strike="sngStrike" spc="-1">
                <a:solidFill>
                  <a:srgbClr val="000000"/>
                </a:solidFill>
                <a:latin typeface="Play"/>
                <a:ea typeface="Play"/>
              </a:rPr>
              <a:t> 0.2</a:t>
            </a:r>
            <a:r>
              <a:rPr lang="en-US" sz="2000" b="0" strike="noStrike" spc="-1">
                <a:solidFill>
                  <a:srgbClr val="FF0000"/>
                </a:solidFill>
                <a:latin typeface="Play"/>
                <a:ea typeface="Play"/>
              </a:rPr>
              <a:t> </a:t>
            </a:r>
            <a:r>
              <a:rPr lang="en-US" sz="2000" b="0" strike="noStrike" spc="-1">
                <a:solidFill>
                  <a:srgbClr val="000000"/>
                </a:solidFill>
                <a:latin typeface="Play"/>
                <a:ea typeface="Play"/>
              </a:rPr>
              <a:t>,</a:t>
            </a:r>
            <a:r>
              <a:rPr lang="en-US" sz="2000" b="0" strike="sngStrike" spc="-1">
                <a:solidFill>
                  <a:srgbClr val="000000"/>
                </a:solidFill>
                <a:latin typeface="Play"/>
                <a:ea typeface="Play"/>
              </a:rPr>
              <a:t> 0.4,</a:t>
            </a:r>
            <a:r>
              <a:rPr lang="en-US" sz="2000" b="0" strike="sngStrike" spc="-1">
                <a:solidFill>
                  <a:srgbClr val="FD0404"/>
                </a:solidFill>
                <a:latin typeface="Play"/>
                <a:ea typeface="Play"/>
              </a:rPr>
              <a:t> </a:t>
            </a:r>
            <a:r>
              <a:rPr lang="en-US" sz="2000" b="0" strike="sngStrike" spc="-1">
                <a:solidFill>
                  <a:srgbClr val="000000"/>
                </a:solidFill>
                <a:latin typeface="Play"/>
                <a:ea typeface="Play"/>
              </a:rPr>
              <a:t>0.2</a:t>
            </a:r>
            <a:r>
              <a:rPr lang="en-US" sz="2000" b="0" strike="sngStrike" spc="-1">
                <a:solidFill>
                  <a:srgbClr val="FD0404"/>
                </a:solidFill>
                <a:latin typeface="Play"/>
                <a:ea typeface="Play"/>
              </a:rPr>
              <a:t>,</a:t>
            </a:r>
            <a:r>
              <a:rPr lang="en-US" sz="2000" b="0" strike="noStrike" spc="-1">
                <a:solidFill>
                  <a:srgbClr val="000000"/>
                </a:solidFill>
                <a:latin typeface="Play"/>
                <a:ea typeface="Play"/>
              </a:rPr>
              <a:t> </a:t>
            </a:r>
            <a:r>
              <a:rPr lang="en-US" sz="2000" b="0" strike="sngStrike" spc="-1">
                <a:solidFill>
                  <a:srgbClr val="000000"/>
                </a:solidFill>
                <a:latin typeface="Play"/>
                <a:ea typeface="Play"/>
              </a:rPr>
              <a:t>0.5,</a:t>
            </a:r>
            <a:r>
              <a:rPr lang="en-US" sz="2000" b="0" strike="noStrike" spc="-1">
                <a:solidFill>
                  <a:srgbClr val="000000"/>
                </a:solidFill>
                <a:latin typeface="Play"/>
                <a:ea typeface="Play"/>
              </a:rPr>
              <a:t> </a:t>
            </a:r>
            <a:r>
              <a:rPr lang="en-US" sz="2000" b="0" strike="noStrike" spc="-1">
                <a:solidFill>
                  <a:srgbClr val="FD0404"/>
                </a:solidFill>
                <a:latin typeface="Play"/>
                <a:ea typeface="Play"/>
              </a:rPr>
              <a:t>0.1</a:t>
            </a:r>
            <a:r>
              <a:rPr lang="en-US" sz="2000" b="0" strike="noStrike" spc="-1">
                <a:solidFill>
                  <a:srgbClr val="000000"/>
                </a:solidFill>
                <a:latin typeface="Play"/>
                <a:ea typeface="Play"/>
              </a:rPr>
              <a:t> , 0.6</a:t>
            </a:r>
            <a:endParaRPr lang="en-US" sz="2000" b="0" strike="noStrike" spc="-1">
              <a:solidFill>
                <a:srgbClr val="000000"/>
              </a:solidFill>
              <a:latin typeface="Arial"/>
            </a:endParaRPr>
          </a:p>
        </p:txBody>
      </p:sp>
      <p:sp>
        <p:nvSpPr>
          <p:cNvPr id="301" name="Google Shape;220;p24"/>
          <p:cNvSpPr/>
          <p:nvPr/>
        </p:nvSpPr>
        <p:spPr>
          <a:xfrm>
            <a:off x="1491840" y="2962080"/>
            <a:ext cx="911880" cy="1212480"/>
          </a:xfrm>
          <a:prstGeom prst="can">
            <a:avLst>
              <a:gd name="adj" fmla="val 25000"/>
            </a:avLst>
          </a:prstGeom>
          <a:solidFill>
            <a:schemeClr val="lt2"/>
          </a:solidFill>
          <a:ln w="12700">
            <a:solidFill>
              <a:srgbClr val="000000"/>
            </a:solidFill>
            <a:miter/>
          </a:ln>
        </p:spPr>
        <p:style>
          <a:lnRef idx="0">
            <a:scrgbClr r="0" g="0" b="0"/>
          </a:lnRef>
          <a:fillRef idx="0">
            <a:scrgbClr r="0" g="0" b="0"/>
          </a:fillRef>
          <a:effectRef idx="0">
            <a:scrgbClr r="0" g="0" b="0"/>
          </a:effectRef>
          <a:fontRef idx="minor"/>
        </p:style>
      </p:sp>
      <p:sp>
        <p:nvSpPr>
          <p:cNvPr id="302" name="Google Shape;221;p24"/>
          <p:cNvSpPr/>
          <p:nvPr/>
        </p:nvSpPr>
        <p:spPr>
          <a:xfrm>
            <a:off x="1099080" y="2961000"/>
            <a:ext cx="1800" cy="1214640"/>
          </a:xfrm>
          <a:custGeom>
            <a:avLst/>
            <a:gdLst/>
            <a:ahLst/>
            <a:cxnLst/>
            <a:rect l="l" t="t" r="r" b="b"/>
            <a:pathLst>
              <a:path w="21600" h="21600">
                <a:moveTo>
                  <a:pt x="0" y="0"/>
                </a:moveTo>
                <a:lnTo>
                  <a:pt x="21600" y="21600"/>
                </a:lnTo>
              </a:path>
            </a:pathLst>
          </a:custGeom>
          <a:noFill/>
          <a:ln w="9525">
            <a:solidFill>
              <a:srgbClr val="000000"/>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303" name="Google Shape;222;p24"/>
          <p:cNvSpPr/>
          <p:nvPr/>
        </p:nvSpPr>
        <p:spPr>
          <a:xfrm rot="16200000">
            <a:off x="368280" y="2907720"/>
            <a:ext cx="106848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1800" b="0" strike="noStrike" spc="-1">
                <a:solidFill>
                  <a:srgbClr val="000000"/>
                </a:solidFill>
                <a:latin typeface="Play"/>
                <a:ea typeface="Play"/>
              </a:rPr>
              <a:t>1</a:t>
            </a:r>
            <a:endParaRPr lang="en-US" sz="1800" b="0" strike="noStrike" spc="-1">
              <a:latin typeface="Arial"/>
            </a:endParaRPr>
          </a:p>
        </p:txBody>
      </p:sp>
      <p:sp>
        <p:nvSpPr>
          <p:cNvPr id="304" name="Google Shape;223;p24"/>
          <p:cNvSpPr/>
          <p:nvPr/>
        </p:nvSpPr>
        <p:spPr>
          <a:xfrm>
            <a:off x="1491840" y="3512160"/>
            <a:ext cx="911880" cy="664920"/>
          </a:xfrm>
          <a:prstGeom prst="can">
            <a:avLst>
              <a:gd name="adj" fmla="val 25000"/>
            </a:avLst>
          </a:prstGeom>
          <a:solidFill>
            <a:schemeClr val="accent1"/>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0.5</a:t>
            </a:r>
            <a:endParaRPr lang="en-US" sz="1800" b="0" strike="noStrike" spc="-1">
              <a:latin typeface="Arial"/>
            </a:endParaRPr>
          </a:p>
        </p:txBody>
      </p:sp>
      <p:sp>
        <p:nvSpPr>
          <p:cNvPr id="305" name="Google Shape;224;p24"/>
          <p:cNvSpPr/>
          <p:nvPr/>
        </p:nvSpPr>
        <p:spPr>
          <a:xfrm>
            <a:off x="3152520" y="2964960"/>
            <a:ext cx="911880" cy="1212480"/>
          </a:xfrm>
          <a:prstGeom prst="can">
            <a:avLst>
              <a:gd name="adj" fmla="val 25000"/>
            </a:avLst>
          </a:prstGeom>
          <a:solidFill>
            <a:schemeClr val="lt2"/>
          </a:solidFill>
          <a:ln w="12700">
            <a:solidFill>
              <a:srgbClr val="000000"/>
            </a:solidFill>
            <a:miter/>
          </a:ln>
        </p:spPr>
        <p:style>
          <a:lnRef idx="0">
            <a:scrgbClr r="0" g="0" b="0"/>
          </a:lnRef>
          <a:fillRef idx="0">
            <a:scrgbClr r="0" g="0" b="0"/>
          </a:fillRef>
          <a:effectRef idx="0">
            <a:scrgbClr r="0" g="0" b="0"/>
          </a:effectRef>
          <a:fontRef idx="minor"/>
        </p:style>
      </p:sp>
      <p:sp>
        <p:nvSpPr>
          <p:cNvPr id="306" name="Google Shape;225;p24"/>
          <p:cNvSpPr/>
          <p:nvPr/>
        </p:nvSpPr>
        <p:spPr>
          <a:xfrm>
            <a:off x="3147120" y="3327120"/>
            <a:ext cx="911880" cy="847440"/>
          </a:xfrm>
          <a:prstGeom prst="can">
            <a:avLst>
              <a:gd name="adj" fmla="val 25000"/>
            </a:avLst>
          </a:prstGeom>
          <a:solidFill>
            <a:schemeClr val="accent4"/>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0.7</a:t>
            </a:r>
            <a:endParaRPr lang="en-US" sz="1800" b="0" strike="noStrike" spc="-1">
              <a:latin typeface="Arial"/>
            </a:endParaRPr>
          </a:p>
        </p:txBody>
      </p:sp>
      <p:sp>
        <p:nvSpPr>
          <p:cNvPr id="307" name="Google Shape;226;p24"/>
          <p:cNvSpPr/>
          <p:nvPr/>
        </p:nvSpPr>
        <p:spPr>
          <a:xfrm>
            <a:off x="1488960" y="2983680"/>
            <a:ext cx="911880" cy="686520"/>
          </a:xfrm>
          <a:prstGeom prst="can">
            <a:avLst>
              <a:gd name="adj" fmla="val 25000"/>
            </a:avLst>
          </a:prstGeom>
          <a:solidFill>
            <a:srgbClr val="139052"/>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0.5</a:t>
            </a:r>
            <a:endParaRPr lang="en-US" sz="1800" b="0" strike="noStrike" spc="-1">
              <a:latin typeface="Arial"/>
            </a:endParaRPr>
          </a:p>
        </p:txBody>
      </p:sp>
      <p:sp>
        <p:nvSpPr>
          <p:cNvPr id="308" name="Google Shape;227;p24"/>
          <p:cNvSpPr/>
          <p:nvPr/>
        </p:nvSpPr>
        <p:spPr>
          <a:xfrm>
            <a:off x="3144600" y="3098880"/>
            <a:ext cx="911880" cy="461160"/>
          </a:xfrm>
          <a:prstGeom prst="can">
            <a:avLst>
              <a:gd name="adj" fmla="val 25000"/>
            </a:avLst>
          </a:prstGeom>
          <a:solidFill>
            <a:srgbClr val="FD0404"/>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0.2</a:t>
            </a:r>
            <a:endParaRPr lang="en-US" sz="1800" b="0" strike="noStrike" spc="-1">
              <a:latin typeface="Arial"/>
            </a:endParaRPr>
          </a:p>
        </p:txBody>
      </p:sp>
      <p:sp>
        <p:nvSpPr>
          <p:cNvPr id="309" name="Google Shape;228;p24"/>
          <p:cNvSpPr/>
          <p:nvPr/>
        </p:nvSpPr>
        <p:spPr>
          <a:xfrm>
            <a:off x="4840200" y="2959560"/>
            <a:ext cx="911880" cy="1212480"/>
          </a:xfrm>
          <a:prstGeom prst="can">
            <a:avLst>
              <a:gd name="adj" fmla="val 25000"/>
            </a:avLst>
          </a:prstGeom>
          <a:solidFill>
            <a:schemeClr val="lt2"/>
          </a:solidFill>
          <a:ln w="12700">
            <a:solidFill>
              <a:srgbClr val="0A3063"/>
            </a:solidFill>
            <a:miter/>
          </a:ln>
        </p:spPr>
        <p:style>
          <a:lnRef idx="0">
            <a:scrgbClr r="0" g="0" b="0"/>
          </a:lnRef>
          <a:fillRef idx="0">
            <a:scrgbClr r="0" g="0" b="0"/>
          </a:fillRef>
          <a:effectRef idx="0">
            <a:scrgbClr r="0" g="0" b="0"/>
          </a:effectRef>
          <a:fontRef idx="minor"/>
        </p:style>
      </p:sp>
      <p:sp>
        <p:nvSpPr>
          <p:cNvPr id="310" name="Google Shape;229;p24"/>
          <p:cNvSpPr/>
          <p:nvPr/>
        </p:nvSpPr>
        <p:spPr>
          <a:xfrm>
            <a:off x="4837680" y="3708000"/>
            <a:ext cx="911880" cy="482760"/>
          </a:xfrm>
          <a:prstGeom prst="can">
            <a:avLst>
              <a:gd name="adj" fmla="val 25000"/>
            </a:avLst>
          </a:prstGeom>
          <a:solidFill>
            <a:srgbClr val="68327C"/>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0.4</a:t>
            </a:r>
            <a:endParaRPr lang="en-US" sz="1800" b="0" strike="noStrike" spc="-1">
              <a:latin typeface="Arial"/>
            </a:endParaRPr>
          </a:p>
        </p:txBody>
      </p:sp>
      <p:sp>
        <p:nvSpPr>
          <p:cNvPr id="311" name="Google Shape;230;p24"/>
          <p:cNvSpPr/>
          <p:nvPr/>
        </p:nvSpPr>
        <p:spPr>
          <a:xfrm>
            <a:off x="4840200" y="3624840"/>
            <a:ext cx="911880" cy="192960"/>
          </a:xfrm>
          <a:prstGeom prst="can">
            <a:avLst>
              <a:gd name="adj" fmla="val 25000"/>
            </a:avLst>
          </a:prstGeom>
          <a:solidFill>
            <a:srgbClr val="7F7F7F"/>
          </a:solidFill>
          <a:ln w="12700">
            <a:solidFill>
              <a:srgbClr val="0A3063"/>
            </a:solidFill>
            <a:miter/>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buNone/>
              <a:tabLst>
                <a:tab pos="0" algn="l"/>
              </a:tabLst>
            </a:pPr>
            <a:r>
              <a:rPr lang="en-US" sz="1800" b="0" strike="noStrike" spc="-1">
                <a:solidFill>
                  <a:srgbClr val="FFFFFF"/>
                </a:solidFill>
                <a:latin typeface="Play"/>
                <a:ea typeface="Play"/>
              </a:rPr>
              <a:t>0.2</a:t>
            </a:r>
            <a:endParaRPr lang="en-US" sz="1800" b="0" strike="noStrike" spc="-1">
              <a:latin typeface="Arial"/>
            </a:endParaRPr>
          </a:p>
        </p:txBody>
      </p:sp>
      <p:sp>
        <p:nvSpPr>
          <p:cNvPr id="312" name="Google Shape;231;p24"/>
          <p:cNvSpPr/>
          <p:nvPr/>
        </p:nvSpPr>
        <p:spPr>
          <a:xfrm>
            <a:off x="6581520" y="2989080"/>
            <a:ext cx="911880" cy="1212480"/>
          </a:xfrm>
          <a:prstGeom prst="can">
            <a:avLst>
              <a:gd name="adj" fmla="val 25000"/>
            </a:avLst>
          </a:prstGeom>
          <a:solidFill>
            <a:schemeClr val="lt1"/>
          </a:solidFill>
          <a:ln w="12700">
            <a:solidFill>
              <a:srgbClr val="0A3063"/>
            </a:solidFill>
            <a:miter/>
          </a:ln>
        </p:spPr>
        <p:style>
          <a:lnRef idx="0">
            <a:scrgbClr r="0" g="0" b="0"/>
          </a:lnRef>
          <a:fillRef idx="0">
            <a:scrgbClr r="0" g="0" b="0"/>
          </a:fillRef>
          <a:effectRef idx="0">
            <a:scrgbClr r="0" g="0" b="0"/>
          </a:effectRef>
          <a:fontRef idx="minor"/>
        </p:style>
      </p:sp>
      <p:sp>
        <p:nvSpPr>
          <p:cNvPr id="313" name="Google Shape;232;p24"/>
          <p:cNvSpPr/>
          <p:nvPr/>
        </p:nvSpPr>
        <p:spPr>
          <a:xfrm>
            <a:off x="6579000" y="3565800"/>
            <a:ext cx="911880" cy="643680"/>
          </a:xfrm>
          <a:prstGeom prst="can">
            <a:avLst>
              <a:gd name="adj" fmla="val 25000"/>
            </a:avLst>
          </a:prstGeom>
          <a:solidFill>
            <a:srgbClr val="9C2C00"/>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0.5</a:t>
            </a:r>
            <a:endParaRPr lang="en-US" sz="1800" b="0" strike="noStrike" spc="-1">
              <a:latin typeface="Arial"/>
            </a:endParaRPr>
          </a:p>
        </p:txBody>
      </p:sp>
      <p:sp>
        <p:nvSpPr>
          <p:cNvPr id="314" name="Google Shape;233;p24"/>
          <p:cNvSpPr/>
          <p:nvPr/>
        </p:nvSpPr>
        <p:spPr>
          <a:xfrm>
            <a:off x="3150000" y="2959560"/>
            <a:ext cx="911880" cy="257040"/>
          </a:xfrm>
          <a:prstGeom prst="can">
            <a:avLst>
              <a:gd name="adj" fmla="val 25000"/>
            </a:avLst>
          </a:prstGeom>
          <a:solidFill>
            <a:srgbClr val="00B0F0"/>
          </a:solidFill>
          <a:ln w="12700">
            <a:solidFill>
              <a:srgbClr val="0A3063"/>
            </a:solidFill>
            <a:miter/>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buNone/>
              <a:tabLst>
                <a:tab pos="0" algn="l"/>
              </a:tabLst>
            </a:pPr>
            <a:r>
              <a:rPr lang="en-US" sz="1800" b="0" strike="noStrike" spc="-1">
                <a:solidFill>
                  <a:srgbClr val="FFFFFF"/>
                </a:solidFill>
                <a:latin typeface="Play"/>
                <a:ea typeface="Play"/>
              </a:rPr>
              <a:t>0.1</a:t>
            </a:r>
            <a:endParaRPr lang="en-US" sz="18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3222000" y="620280"/>
            <a:ext cx="10362960" cy="661320"/>
          </a:xfrm>
          <a:prstGeom prst="rect">
            <a:avLst/>
          </a:prstGeom>
          <a:noFill/>
          <a:ln w="0">
            <a:noFill/>
          </a:ln>
        </p:spPr>
        <p:txBody>
          <a:bodyPr anchor="t">
            <a:normAutofit fontScale="93000"/>
          </a:bodyPr>
          <a:lstStyle/>
          <a:p>
            <a:pPr>
              <a:lnSpc>
                <a:spcPct val="100000"/>
              </a:lnSpc>
              <a:buNone/>
              <a:tabLst>
                <a:tab pos="0" algn="l"/>
              </a:tabLst>
            </a:pPr>
            <a:r>
              <a:rPr lang="en-US" sz="4000" b="1" strike="noStrike" spc="-1">
                <a:solidFill>
                  <a:srgbClr val="000000"/>
                </a:solidFill>
                <a:latin typeface="Play"/>
                <a:ea typeface="Play"/>
              </a:rPr>
              <a:t>First Fit Algorithm - Example</a:t>
            </a:r>
            <a:endParaRPr lang="en-US" sz="4000" b="0" strike="noStrike" spc="-1">
              <a:solidFill>
                <a:srgbClr val="000000"/>
              </a:solidFill>
              <a:latin typeface="Arial"/>
            </a:endParaRPr>
          </a:p>
          <a:p>
            <a:pPr>
              <a:lnSpc>
                <a:spcPct val="100000"/>
              </a:lnSpc>
              <a:buNone/>
              <a:tabLst>
                <a:tab pos="0" algn="l"/>
              </a:tabLst>
            </a:pPr>
            <a:endParaRPr lang="en-US" sz="4000" b="0" strike="noStrike" spc="-1">
              <a:solidFill>
                <a:srgbClr val="000000"/>
              </a:solidFill>
              <a:latin typeface="Arial"/>
            </a:endParaRPr>
          </a:p>
        </p:txBody>
      </p:sp>
      <p:sp>
        <p:nvSpPr>
          <p:cNvPr id="316" name="PlaceHolder 2"/>
          <p:cNvSpPr>
            <a:spLocks noGrp="1"/>
          </p:cNvSpPr>
          <p:nvPr>
            <p:ph/>
          </p:nvPr>
        </p:nvSpPr>
        <p:spPr>
          <a:xfrm>
            <a:off x="914400" y="1518120"/>
            <a:ext cx="10362960" cy="634680"/>
          </a:xfrm>
          <a:prstGeom prst="rect">
            <a:avLst/>
          </a:prstGeom>
          <a:noFill/>
          <a:ln w="0">
            <a:noFill/>
          </a:ln>
        </p:spPr>
        <p:txBody>
          <a:bodyPr anchor="t">
            <a:normAutofit/>
          </a:bodyPr>
          <a:lstStyle/>
          <a:p>
            <a:pPr algn="ctr">
              <a:lnSpc>
                <a:spcPct val="120000"/>
              </a:lnSpc>
              <a:buNone/>
              <a:tabLst>
                <a:tab pos="0" algn="l"/>
              </a:tabLst>
            </a:pPr>
            <a:r>
              <a:rPr lang="en-US" sz="2000" b="0" strike="sngStrike" spc="-1">
                <a:solidFill>
                  <a:srgbClr val="000000"/>
                </a:solidFill>
                <a:latin typeface="Play"/>
                <a:ea typeface="Play"/>
              </a:rPr>
              <a:t>0.5</a:t>
            </a:r>
            <a:r>
              <a:rPr lang="en-US" sz="2000" b="0" strike="noStrike" spc="-1">
                <a:solidFill>
                  <a:srgbClr val="000000"/>
                </a:solidFill>
                <a:latin typeface="Play"/>
                <a:ea typeface="Play"/>
              </a:rPr>
              <a:t>, </a:t>
            </a:r>
            <a:r>
              <a:rPr lang="en-US" sz="2000" b="0" strike="sngStrike" spc="-1">
                <a:solidFill>
                  <a:srgbClr val="000000"/>
                </a:solidFill>
                <a:latin typeface="Play"/>
                <a:ea typeface="Play"/>
              </a:rPr>
              <a:t>0.7</a:t>
            </a:r>
            <a:r>
              <a:rPr lang="en-US" sz="2000" b="0" strike="noStrike" spc="-1">
                <a:solidFill>
                  <a:srgbClr val="000000"/>
                </a:solidFill>
                <a:latin typeface="Play"/>
                <a:ea typeface="Play"/>
              </a:rPr>
              <a:t>,</a:t>
            </a:r>
            <a:r>
              <a:rPr lang="en-US" sz="2000" b="0" strike="noStrike" spc="-1">
                <a:solidFill>
                  <a:srgbClr val="FF0000"/>
                </a:solidFill>
                <a:latin typeface="Play"/>
                <a:ea typeface="Play"/>
              </a:rPr>
              <a:t> </a:t>
            </a:r>
            <a:r>
              <a:rPr lang="en-US" sz="2000" b="0" strike="sngStrike" spc="-1">
                <a:solidFill>
                  <a:srgbClr val="000000"/>
                </a:solidFill>
                <a:latin typeface="Play"/>
                <a:ea typeface="Play"/>
              </a:rPr>
              <a:t>0.5 </a:t>
            </a:r>
            <a:r>
              <a:rPr lang="en-US" sz="2000" b="0" strike="noStrike" spc="-1">
                <a:solidFill>
                  <a:srgbClr val="000000"/>
                </a:solidFill>
                <a:latin typeface="Play"/>
                <a:ea typeface="Play"/>
              </a:rPr>
              <a:t>,</a:t>
            </a:r>
            <a:r>
              <a:rPr lang="en-US" sz="2000" b="0" strike="sngStrike" spc="-1">
                <a:solidFill>
                  <a:srgbClr val="000000"/>
                </a:solidFill>
                <a:latin typeface="Play"/>
                <a:ea typeface="Play"/>
              </a:rPr>
              <a:t> 0.2</a:t>
            </a:r>
            <a:r>
              <a:rPr lang="en-US" sz="2000" b="0" strike="noStrike" spc="-1">
                <a:solidFill>
                  <a:srgbClr val="FF0000"/>
                </a:solidFill>
                <a:latin typeface="Play"/>
                <a:ea typeface="Play"/>
              </a:rPr>
              <a:t> </a:t>
            </a:r>
            <a:r>
              <a:rPr lang="en-US" sz="2000" b="0" strike="noStrike" spc="-1">
                <a:solidFill>
                  <a:srgbClr val="000000"/>
                </a:solidFill>
                <a:latin typeface="Play"/>
                <a:ea typeface="Play"/>
              </a:rPr>
              <a:t>,</a:t>
            </a:r>
            <a:r>
              <a:rPr lang="en-US" sz="2000" b="0" strike="sngStrike" spc="-1">
                <a:solidFill>
                  <a:srgbClr val="000000"/>
                </a:solidFill>
                <a:latin typeface="Play"/>
                <a:ea typeface="Play"/>
              </a:rPr>
              <a:t> 0.4, 0.2,</a:t>
            </a:r>
            <a:r>
              <a:rPr lang="en-US" sz="2000" b="0" strike="noStrike" spc="-1">
                <a:solidFill>
                  <a:srgbClr val="000000"/>
                </a:solidFill>
                <a:latin typeface="Play"/>
                <a:ea typeface="Play"/>
              </a:rPr>
              <a:t> </a:t>
            </a:r>
            <a:r>
              <a:rPr lang="en-US" sz="2000" b="0" strike="sngStrike" spc="-1">
                <a:solidFill>
                  <a:srgbClr val="000000"/>
                </a:solidFill>
                <a:latin typeface="Play"/>
                <a:ea typeface="Play"/>
              </a:rPr>
              <a:t>0.5, 0.1</a:t>
            </a:r>
            <a:r>
              <a:rPr lang="en-US" sz="2000" b="0" strike="noStrike" spc="-1">
                <a:solidFill>
                  <a:srgbClr val="000000"/>
                </a:solidFill>
                <a:latin typeface="Play"/>
                <a:ea typeface="Play"/>
              </a:rPr>
              <a:t> , </a:t>
            </a:r>
            <a:r>
              <a:rPr lang="en-US" sz="2000" b="0" strike="noStrike" spc="-1">
                <a:solidFill>
                  <a:srgbClr val="FF0000"/>
                </a:solidFill>
                <a:latin typeface="Play"/>
                <a:ea typeface="Play"/>
              </a:rPr>
              <a:t>0.6</a:t>
            </a:r>
            <a:endParaRPr lang="en-US" sz="2000" b="0" strike="noStrike" spc="-1">
              <a:solidFill>
                <a:srgbClr val="000000"/>
              </a:solidFill>
              <a:latin typeface="Arial"/>
            </a:endParaRPr>
          </a:p>
        </p:txBody>
      </p:sp>
      <p:sp>
        <p:nvSpPr>
          <p:cNvPr id="317" name="Google Shape;240;p25"/>
          <p:cNvSpPr/>
          <p:nvPr/>
        </p:nvSpPr>
        <p:spPr>
          <a:xfrm>
            <a:off x="1491840" y="2962080"/>
            <a:ext cx="911880" cy="1212480"/>
          </a:xfrm>
          <a:prstGeom prst="can">
            <a:avLst>
              <a:gd name="adj" fmla="val 25000"/>
            </a:avLst>
          </a:prstGeom>
          <a:solidFill>
            <a:schemeClr val="lt2"/>
          </a:solidFill>
          <a:ln w="12700">
            <a:solidFill>
              <a:srgbClr val="000000"/>
            </a:solidFill>
            <a:miter/>
          </a:ln>
        </p:spPr>
        <p:style>
          <a:lnRef idx="0">
            <a:scrgbClr r="0" g="0" b="0"/>
          </a:lnRef>
          <a:fillRef idx="0">
            <a:scrgbClr r="0" g="0" b="0"/>
          </a:fillRef>
          <a:effectRef idx="0">
            <a:scrgbClr r="0" g="0" b="0"/>
          </a:effectRef>
          <a:fontRef idx="minor"/>
        </p:style>
      </p:sp>
      <p:sp>
        <p:nvSpPr>
          <p:cNvPr id="318" name="Google Shape;241;p25"/>
          <p:cNvSpPr/>
          <p:nvPr/>
        </p:nvSpPr>
        <p:spPr>
          <a:xfrm>
            <a:off x="1099080" y="2961000"/>
            <a:ext cx="1800" cy="1214640"/>
          </a:xfrm>
          <a:custGeom>
            <a:avLst/>
            <a:gdLst/>
            <a:ahLst/>
            <a:cxnLst/>
            <a:rect l="l" t="t" r="r" b="b"/>
            <a:pathLst>
              <a:path w="21600" h="21600">
                <a:moveTo>
                  <a:pt x="0" y="0"/>
                </a:moveTo>
                <a:lnTo>
                  <a:pt x="21600" y="21600"/>
                </a:lnTo>
              </a:path>
            </a:pathLst>
          </a:custGeom>
          <a:noFill/>
          <a:ln w="9525">
            <a:solidFill>
              <a:srgbClr val="000000"/>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319" name="Google Shape;242;p25"/>
          <p:cNvSpPr/>
          <p:nvPr/>
        </p:nvSpPr>
        <p:spPr>
          <a:xfrm rot="16200000">
            <a:off x="368280" y="2907720"/>
            <a:ext cx="106848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1800" b="0" strike="noStrike" spc="-1">
                <a:solidFill>
                  <a:srgbClr val="000000"/>
                </a:solidFill>
                <a:latin typeface="Play"/>
                <a:ea typeface="Play"/>
              </a:rPr>
              <a:t>1</a:t>
            </a:r>
            <a:endParaRPr lang="en-US" sz="1800" b="0" strike="noStrike" spc="-1">
              <a:latin typeface="Arial"/>
            </a:endParaRPr>
          </a:p>
        </p:txBody>
      </p:sp>
      <p:sp>
        <p:nvSpPr>
          <p:cNvPr id="320" name="Google Shape;243;p25"/>
          <p:cNvSpPr/>
          <p:nvPr/>
        </p:nvSpPr>
        <p:spPr>
          <a:xfrm>
            <a:off x="1491840" y="3512160"/>
            <a:ext cx="911880" cy="664920"/>
          </a:xfrm>
          <a:prstGeom prst="can">
            <a:avLst>
              <a:gd name="adj" fmla="val 25000"/>
            </a:avLst>
          </a:prstGeom>
          <a:solidFill>
            <a:schemeClr val="accent1"/>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0.5</a:t>
            </a:r>
            <a:endParaRPr lang="en-US" sz="1800" b="0" strike="noStrike" spc="-1">
              <a:latin typeface="Arial"/>
            </a:endParaRPr>
          </a:p>
        </p:txBody>
      </p:sp>
      <p:sp>
        <p:nvSpPr>
          <p:cNvPr id="321" name="Google Shape;244;p25"/>
          <p:cNvSpPr/>
          <p:nvPr/>
        </p:nvSpPr>
        <p:spPr>
          <a:xfrm>
            <a:off x="3152520" y="2964960"/>
            <a:ext cx="911880" cy="1212480"/>
          </a:xfrm>
          <a:prstGeom prst="can">
            <a:avLst>
              <a:gd name="adj" fmla="val 25000"/>
            </a:avLst>
          </a:prstGeom>
          <a:solidFill>
            <a:schemeClr val="lt2"/>
          </a:solidFill>
          <a:ln w="12700">
            <a:solidFill>
              <a:srgbClr val="000000"/>
            </a:solidFill>
            <a:miter/>
          </a:ln>
        </p:spPr>
        <p:style>
          <a:lnRef idx="0">
            <a:scrgbClr r="0" g="0" b="0"/>
          </a:lnRef>
          <a:fillRef idx="0">
            <a:scrgbClr r="0" g="0" b="0"/>
          </a:fillRef>
          <a:effectRef idx="0">
            <a:scrgbClr r="0" g="0" b="0"/>
          </a:effectRef>
          <a:fontRef idx="minor"/>
        </p:style>
      </p:sp>
      <p:sp>
        <p:nvSpPr>
          <p:cNvPr id="322" name="Google Shape;245;p25"/>
          <p:cNvSpPr/>
          <p:nvPr/>
        </p:nvSpPr>
        <p:spPr>
          <a:xfrm>
            <a:off x="3147120" y="3327120"/>
            <a:ext cx="911880" cy="847440"/>
          </a:xfrm>
          <a:prstGeom prst="can">
            <a:avLst>
              <a:gd name="adj" fmla="val 25000"/>
            </a:avLst>
          </a:prstGeom>
          <a:solidFill>
            <a:schemeClr val="accent4"/>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0.7</a:t>
            </a:r>
            <a:endParaRPr lang="en-US" sz="1800" b="0" strike="noStrike" spc="-1">
              <a:latin typeface="Arial"/>
            </a:endParaRPr>
          </a:p>
        </p:txBody>
      </p:sp>
      <p:sp>
        <p:nvSpPr>
          <p:cNvPr id="323" name="Google Shape;246;p25"/>
          <p:cNvSpPr/>
          <p:nvPr/>
        </p:nvSpPr>
        <p:spPr>
          <a:xfrm>
            <a:off x="1488960" y="2983680"/>
            <a:ext cx="911880" cy="686520"/>
          </a:xfrm>
          <a:prstGeom prst="can">
            <a:avLst>
              <a:gd name="adj" fmla="val 25000"/>
            </a:avLst>
          </a:prstGeom>
          <a:solidFill>
            <a:srgbClr val="139052"/>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0.5</a:t>
            </a:r>
            <a:endParaRPr lang="en-US" sz="1800" b="0" strike="noStrike" spc="-1">
              <a:latin typeface="Arial"/>
            </a:endParaRPr>
          </a:p>
        </p:txBody>
      </p:sp>
      <p:sp>
        <p:nvSpPr>
          <p:cNvPr id="324" name="Google Shape;247;p25"/>
          <p:cNvSpPr/>
          <p:nvPr/>
        </p:nvSpPr>
        <p:spPr>
          <a:xfrm>
            <a:off x="3144600" y="3098880"/>
            <a:ext cx="911880" cy="461160"/>
          </a:xfrm>
          <a:prstGeom prst="can">
            <a:avLst>
              <a:gd name="adj" fmla="val 25000"/>
            </a:avLst>
          </a:prstGeom>
          <a:solidFill>
            <a:srgbClr val="FD0404"/>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0.2</a:t>
            </a:r>
            <a:endParaRPr lang="en-US" sz="1800" b="0" strike="noStrike" spc="-1">
              <a:latin typeface="Arial"/>
            </a:endParaRPr>
          </a:p>
        </p:txBody>
      </p:sp>
      <p:sp>
        <p:nvSpPr>
          <p:cNvPr id="325" name="Google Shape;248;p25"/>
          <p:cNvSpPr/>
          <p:nvPr/>
        </p:nvSpPr>
        <p:spPr>
          <a:xfrm>
            <a:off x="4840200" y="2959560"/>
            <a:ext cx="911880" cy="1212480"/>
          </a:xfrm>
          <a:prstGeom prst="can">
            <a:avLst>
              <a:gd name="adj" fmla="val 25000"/>
            </a:avLst>
          </a:prstGeom>
          <a:solidFill>
            <a:schemeClr val="lt2"/>
          </a:solidFill>
          <a:ln w="12700">
            <a:solidFill>
              <a:srgbClr val="0A3063"/>
            </a:solidFill>
            <a:miter/>
          </a:ln>
        </p:spPr>
        <p:style>
          <a:lnRef idx="0">
            <a:scrgbClr r="0" g="0" b="0"/>
          </a:lnRef>
          <a:fillRef idx="0">
            <a:scrgbClr r="0" g="0" b="0"/>
          </a:fillRef>
          <a:effectRef idx="0">
            <a:scrgbClr r="0" g="0" b="0"/>
          </a:effectRef>
          <a:fontRef idx="minor"/>
        </p:style>
      </p:sp>
      <p:sp>
        <p:nvSpPr>
          <p:cNvPr id="326" name="Google Shape;249;p25"/>
          <p:cNvSpPr/>
          <p:nvPr/>
        </p:nvSpPr>
        <p:spPr>
          <a:xfrm>
            <a:off x="4837680" y="3708000"/>
            <a:ext cx="911880" cy="482760"/>
          </a:xfrm>
          <a:prstGeom prst="can">
            <a:avLst>
              <a:gd name="adj" fmla="val 25000"/>
            </a:avLst>
          </a:prstGeom>
          <a:solidFill>
            <a:srgbClr val="68327C"/>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0.4</a:t>
            </a:r>
            <a:endParaRPr lang="en-US" sz="1800" b="0" strike="noStrike" spc="-1">
              <a:latin typeface="Arial"/>
            </a:endParaRPr>
          </a:p>
        </p:txBody>
      </p:sp>
      <p:sp>
        <p:nvSpPr>
          <p:cNvPr id="327" name="Google Shape;250;p25"/>
          <p:cNvSpPr/>
          <p:nvPr/>
        </p:nvSpPr>
        <p:spPr>
          <a:xfrm>
            <a:off x="4840200" y="3624840"/>
            <a:ext cx="911880" cy="192960"/>
          </a:xfrm>
          <a:prstGeom prst="can">
            <a:avLst>
              <a:gd name="adj" fmla="val 25000"/>
            </a:avLst>
          </a:prstGeom>
          <a:solidFill>
            <a:srgbClr val="7F7F7F"/>
          </a:solidFill>
          <a:ln w="12700">
            <a:solidFill>
              <a:srgbClr val="0A3063"/>
            </a:solidFill>
            <a:miter/>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buNone/>
              <a:tabLst>
                <a:tab pos="0" algn="l"/>
              </a:tabLst>
            </a:pPr>
            <a:r>
              <a:rPr lang="en-US" sz="1800" b="0" strike="noStrike" spc="-1">
                <a:solidFill>
                  <a:srgbClr val="FFFFFF"/>
                </a:solidFill>
                <a:latin typeface="Play"/>
                <a:ea typeface="Play"/>
              </a:rPr>
              <a:t>0.2</a:t>
            </a:r>
            <a:endParaRPr lang="en-US" sz="1800" b="0" strike="noStrike" spc="-1">
              <a:latin typeface="Arial"/>
            </a:endParaRPr>
          </a:p>
        </p:txBody>
      </p:sp>
      <p:sp>
        <p:nvSpPr>
          <p:cNvPr id="328" name="Google Shape;251;p25"/>
          <p:cNvSpPr/>
          <p:nvPr/>
        </p:nvSpPr>
        <p:spPr>
          <a:xfrm>
            <a:off x="6581520" y="2989080"/>
            <a:ext cx="911880" cy="1212480"/>
          </a:xfrm>
          <a:prstGeom prst="can">
            <a:avLst>
              <a:gd name="adj" fmla="val 25000"/>
            </a:avLst>
          </a:prstGeom>
          <a:solidFill>
            <a:schemeClr val="lt1"/>
          </a:solidFill>
          <a:ln w="12700">
            <a:solidFill>
              <a:srgbClr val="0A3063"/>
            </a:solidFill>
            <a:miter/>
          </a:ln>
        </p:spPr>
        <p:style>
          <a:lnRef idx="0">
            <a:scrgbClr r="0" g="0" b="0"/>
          </a:lnRef>
          <a:fillRef idx="0">
            <a:scrgbClr r="0" g="0" b="0"/>
          </a:fillRef>
          <a:effectRef idx="0">
            <a:scrgbClr r="0" g="0" b="0"/>
          </a:effectRef>
          <a:fontRef idx="minor"/>
        </p:style>
      </p:sp>
      <p:sp>
        <p:nvSpPr>
          <p:cNvPr id="329" name="Google Shape;252;p25"/>
          <p:cNvSpPr/>
          <p:nvPr/>
        </p:nvSpPr>
        <p:spPr>
          <a:xfrm>
            <a:off x="6579000" y="3565800"/>
            <a:ext cx="911880" cy="643680"/>
          </a:xfrm>
          <a:prstGeom prst="can">
            <a:avLst>
              <a:gd name="adj" fmla="val 25000"/>
            </a:avLst>
          </a:prstGeom>
          <a:solidFill>
            <a:srgbClr val="9C2C00"/>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0.5</a:t>
            </a:r>
            <a:endParaRPr lang="en-US" sz="1800" b="0" strike="noStrike" spc="-1">
              <a:latin typeface="Arial"/>
            </a:endParaRPr>
          </a:p>
        </p:txBody>
      </p:sp>
      <p:sp>
        <p:nvSpPr>
          <p:cNvPr id="330" name="Google Shape;253;p25"/>
          <p:cNvSpPr/>
          <p:nvPr/>
        </p:nvSpPr>
        <p:spPr>
          <a:xfrm>
            <a:off x="3150000" y="2959560"/>
            <a:ext cx="911880" cy="257040"/>
          </a:xfrm>
          <a:prstGeom prst="can">
            <a:avLst>
              <a:gd name="adj" fmla="val 25000"/>
            </a:avLst>
          </a:prstGeom>
          <a:solidFill>
            <a:srgbClr val="00B0F0"/>
          </a:solidFill>
          <a:ln w="12700">
            <a:solidFill>
              <a:srgbClr val="0A3063"/>
            </a:solidFill>
            <a:miter/>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buNone/>
              <a:tabLst>
                <a:tab pos="0" algn="l"/>
              </a:tabLst>
            </a:pPr>
            <a:r>
              <a:rPr lang="en-US" sz="1800" b="0" strike="noStrike" spc="-1">
                <a:solidFill>
                  <a:srgbClr val="FFFFFF"/>
                </a:solidFill>
                <a:latin typeface="Play"/>
                <a:ea typeface="Play"/>
              </a:rPr>
              <a:t>0.1</a:t>
            </a:r>
            <a:endParaRPr lang="en-US" sz="1800" b="0" strike="noStrike" spc="-1">
              <a:latin typeface="Arial"/>
            </a:endParaRPr>
          </a:p>
        </p:txBody>
      </p:sp>
      <p:sp>
        <p:nvSpPr>
          <p:cNvPr id="331" name="Google Shape;254;p25"/>
          <p:cNvSpPr/>
          <p:nvPr/>
        </p:nvSpPr>
        <p:spPr>
          <a:xfrm>
            <a:off x="8406000" y="2980800"/>
            <a:ext cx="911880" cy="1212480"/>
          </a:xfrm>
          <a:prstGeom prst="can">
            <a:avLst>
              <a:gd name="adj" fmla="val 25000"/>
            </a:avLst>
          </a:prstGeom>
          <a:solidFill>
            <a:schemeClr val="lt1"/>
          </a:solidFill>
          <a:ln w="12700">
            <a:solidFill>
              <a:srgbClr val="0A3063"/>
            </a:solidFill>
            <a:miter/>
          </a:ln>
        </p:spPr>
        <p:style>
          <a:lnRef idx="0">
            <a:scrgbClr r="0" g="0" b="0"/>
          </a:lnRef>
          <a:fillRef idx="0">
            <a:scrgbClr r="0" g="0" b="0"/>
          </a:fillRef>
          <a:effectRef idx="0">
            <a:scrgbClr r="0" g="0" b="0"/>
          </a:effectRef>
          <a:fontRef idx="minor"/>
        </p:style>
      </p:sp>
      <p:sp>
        <p:nvSpPr>
          <p:cNvPr id="332" name="Google Shape;255;p25"/>
          <p:cNvSpPr/>
          <p:nvPr/>
        </p:nvSpPr>
        <p:spPr>
          <a:xfrm>
            <a:off x="8408880" y="3512160"/>
            <a:ext cx="911880" cy="686520"/>
          </a:xfrm>
          <a:prstGeom prst="can">
            <a:avLst>
              <a:gd name="adj" fmla="val 25000"/>
            </a:avLst>
          </a:prstGeom>
          <a:solidFill>
            <a:srgbClr val="FFC000"/>
          </a:solidFill>
          <a:ln w="12700">
            <a:solidFill>
              <a:srgbClr val="0A3063"/>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buNone/>
              <a:tabLst>
                <a:tab pos="0" algn="l"/>
              </a:tabLst>
            </a:pPr>
            <a:r>
              <a:rPr lang="en-US" sz="1800" b="0" strike="noStrike" spc="-1">
                <a:solidFill>
                  <a:srgbClr val="FFFFFF"/>
                </a:solidFill>
                <a:latin typeface="Play"/>
                <a:ea typeface="Play"/>
              </a:rPr>
              <a:t>0.6</a:t>
            </a:r>
            <a:endParaRPr lang="en-US" sz="1800" b="0" strike="noStrike" spc="-1">
              <a:latin typeface="Arial"/>
            </a:endParaRPr>
          </a:p>
        </p:txBody>
      </p:sp>
      <p:sp>
        <p:nvSpPr>
          <p:cNvPr id="333" name="Google Shape;256;p25"/>
          <p:cNvSpPr/>
          <p:nvPr/>
        </p:nvSpPr>
        <p:spPr>
          <a:xfrm>
            <a:off x="4051440" y="4990680"/>
            <a:ext cx="274284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1800" b="0" strike="noStrike" spc="-1">
                <a:solidFill>
                  <a:srgbClr val="000000"/>
                </a:solidFill>
                <a:latin typeface="Play"/>
                <a:ea typeface="Play"/>
              </a:rPr>
              <a:t>Total Bin Number = 5</a:t>
            </a:r>
            <a:endParaRPr lang="en-US"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43F0F91-2E41-2156-AA57-FCE9864E6518}"/>
              </a:ext>
            </a:extLst>
          </p:cNvPr>
          <p:cNvSpPr>
            <a:spLocks noGrp="1" noChangeArrowheads="1"/>
          </p:cNvSpPr>
          <p:nvPr>
            <p:ph type="subTitle" idx="4294967295"/>
          </p:nvPr>
        </p:nvSpPr>
        <p:spPr bwMode="auto">
          <a:xfrm>
            <a:off x="2434856" y="627063"/>
            <a:ext cx="8676167" cy="623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6699"/>
                </a:solidFill>
                <a:effectLst/>
                <a:latin typeface="Consolas" panose="020B0609020204030204" pitchFamily="49" charset="0"/>
              </a:rPr>
              <a:t>def</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firstFit</a:t>
            </a:r>
            <a:r>
              <a:rPr kumimoji="0" lang="en-US" altLang="en-US" sz="1500" b="0" i="0" u="none" strike="noStrike" cap="none" normalizeH="0" baseline="0" dirty="0">
                <a:ln>
                  <a:noFill/>
                </a:ln>
                <a:solidFill>
                  <a:srgbClr val="000000"/>
                </a:solidFill>
                <a:effectLst/>
                <a:latin typeface="Consolas" panose="020B0609020204030204" pitchFamily="49" charset="0"/>
              </a:rPr>
              <a:t>(weight, n, c):</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8200"/>
                </a:solidFill>
                <a:effectLst/>
                <a:latin typeface="Consolas" panose="020B0609020204030204" pitchFamily="49" charset="0"/>
              </a:rPr>
              <a:t># Initialize result (Count of bins)</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res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9900"/>
                </a:solidFill>
                <a:effectLst/>
                <a:latin typeface="Consolas" panose="020B0609020204030204" pitchFamily="49" charset="0"/>
              </a:rPr>
              <a:t>0</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8200"/>
                </a:solidFill>
                <a:effectLst/>
                <a:latin typeface="Consolas" panose="020B0609020204030204" pitchFamily="49" charset="0"/>
              </a:rPr>
              <a:t># Create an array to store remaining space in bins</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8200"/>
                </a:solidFill>
                <a:effectLst/>
                <a:latin typeface="Consolas" panose="020B0609020204030204" pitchFamily="49" charset="0"/>
              </a:rPr>
              <a:t># there can be at most n bins</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bin_rem</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009900"/>
                </a:solidFill>
                <a:effectLst/>
                <a:latin typeface="Consolas" panose="020B0609020204030204" pitchFamily="49" charset="0"/>
              </a:rPr>
              <a:t>0</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000000"/>
                </a:solidFill>
                <a:effectLst/>
                <a:latin typeface="Consolas" panose="020B0609020204030204" pitchFamily="49" charset="0"/>
              </a:rPr>
              <a:t>n</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8200"/>
                </a:solidFill>
                <a:effectLst/>
                <a:latin typeface="Consolas" panose="020B0609020204030204" pitchFamily="49" charset="0"/>
              </a:rPr>
              <a:t># Place items one by one</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for</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i</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in</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FF1493"/>
                </a:solidFill>
                <a:effectLst/>
                <a:latin typeface="Consolas" panose="020B0609020204030204" pitchFamily="49" charset="0"/>
              </a:rPr>
              <a:t>range</a:t>
            </a:r>
            <a:r>
              <a:rPr kumimoji="0" lang="en-US" altLang="en-US" sz="1500" b="0" i="0" u="none" strike="noStrike" cap="none" normalizeH="0" baseline="0" dirty="0">
                <a:ln>
                  <a:noFill/>
                </a:ln>
                <a:solidFill>
                  <a:srgbClr val="000000"/>
                </a:solidFill>
                <a:effectLst/>
                <a:latin typeface="Consolas" panose="020B0609020204030204" pitchFamily="49" charset="0"/>
              </a:rPr>
              <a:t>(n):</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8200"/>
                </a:solidFill>
                <a:effectLst/>
                <a:latin typeface="Consolas" panose="020B0609020204030204" pitchFamily="49" charset="0"/>
              </a:rPr>
              <a:t># Find the first bin that can accommodate</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8200"/>
                </a:solidFill>
                <a:effectLst/>
                <a:latin typeface="Consolas" panose="020B0609020204030204" pitchFamily="49" charset="0"/>
              </a:rPr>
              <a:t># weight[</a:t>
            </a:r>
            <a:r>
              <a:rPr kumimoji="0" lang="en-US" altLang="en-US" sz="1500" b="0" i="0" u="none" strike="noStrike" cap="none" normalizeH="0" baseline="0" dirty="0" err="1">
                <a:ln>
                  <a:noFill/>
                </a:ln>
                <a:solidFill>
                  <a:srgbClr val="008200"/>
                </a:solidFill>
                <a:effectLst/>
                <a:latin typeface="Consolas" panose="020B0609020204030204" pitchFamily="49" charset="0"/>
              </a:rPr>
              <a:t>i</a:t>
            </a:r>
            <a:r>
              <a:rPr kumimoji="0" lang="en-US" altLang="en-US" sz="1500" b="0" i="0" u="none" strike="noStrike" cap="none" normalizeH="0" baseline="0" dirty="0">
                <a:ln>
                  <a:noFill/>
                </a:ln>
                <a:solidFill>
                  <a:srgbClr val="0082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j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9900"/>
                </a:solidFill>
                <a:effectLst/>
                <a:latin typeface="Consolas" panose="020B0609020204030204" pitchFamily="49" charset="0"/>
              </a:rPr>
              <a:t>0</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while</a:t>
            </a:r>
            <a:r>
              <a:rPr kumimoji="0" lang="en-US" altLang="en-US" sz="1500" b="0" i="0" u="none" strike="noStrike" cap="none" normalizeH="0" baseline="0" dirty="0">
                <a:ln>
                  <a:noFill/>
                </a:ln>
                <a:solidFill>
                  <a:srgbClr val="000000"/>
                </a:solidFill>
                <a:effectLst/>
                <a:latin typeface="Consolas" panose="020B0609020204030204" pitchFamily="49" charset="0"/>
              </a:rPr>
              <a:t>( j &lt; res):</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if</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err="1">
                <a:ln>
                  <a:noFill/>
                </a:ln>
                <a:solidFill>
                  <a:srgbClr val="000000"/>
                </a:solidFill>
                <a:effectLst/>
                <a:latin typeface="Consolas" panose="020B0609020204030204" pitchFamily="49" charset="0"/>
              </a:rPr>
              <a:t>bin_rem</a:t>
            </a:r>
            <a:r>
              <a:rPr kumimoji="0" lang="en-US" altLang="en-US" sz="1500" b="0" i="0" u="none" strike="noStrike" cap="none" normalizeH="0" baseline="0" dirty="0">
                <a:ln>
                  <a:noFill/>
                </a:ln>
                <a:solidFill>
                  <a:srgbClr val="000000"/>
                </a:solidFill>
                <a:effectLst/>
                <a:latin typeface="Consolas" panose="020B0609020204030204" pitchFamily="49" charset="0"/>
              </a:rPr>
              <a:t>[j] &gt;</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weight[</a:t>
            </a:r>
            <a:r>
              <a:rPr kumimoji="0" lang="en-US" altLang="en-US" sz="1500" b="0" i="0" u="none" strike="noStrike" cap="none" normalizeH="0" baseline="0" dirty="0" err="1">
                <a:ln>
                  <a:noFill/>
                </a:ln>
                <a:solidFill>
                  <a:srgbClr val="000000"/>
                </a:solidFill>
                <a:effectLst/>
                <a:latin typeface="Consolas" panose="020B0609020204030204" pitchFamily="49" charset="0"/>
              </a:rPr>
              <a:t>i</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bin_rem</a:t>
            </a:r>
            <a:r>
              <a:rPr kumimoji="0" lang="en-US" altLang="en-US" sz="1500" b="0" i="0" u="none" strike="noStrike" cap="none" normalizeH="0" baseline="0" dirty="0">
                <a:ln>
                  <a:noFill/>
                </a:ln>
                <a:solidFill>
                  <a:srgbClr val="000000"/>
                </a:solidFill>
                <a:effectLst/>
                <a:latin typeface="Consolas" panose="020B0609020204030204" pitchFamily="49" charset="0"/>
              </a:rPr>
              <a:t>[j]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bin_rem</a:t>
            </a:r>
            <a:r>
              <a:rPr kumimoji="0" lang="en-US" altLang="en-US" sz="1500" b="0" i="0" u="none" strike="noStrike" cap="none" normalizeH="0" baseline="0" dirty="0">
                <a:ln>
                  <a:noFill/>
                </a:ln>
                <a:solidFill>
                  <a:srgbClr val="000000"/>
                </a:solidFill>
                <a:effectLst/>
                <a:latin typeface="Consolas" panose="020B0609020204030204" pitchFamily="49" charset="0"/>
              </a:rPr>
              <a:t>[j]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weight[</a:t>
            </a:r>
            <a:r>
              <a:rPr kumimoji="0" lang="en-US" altLang="en-US" sz="1500" b="0" i="0" u="none" strike="noStrike" cap="none" normalizeH="0" baseline="0" dirty="0" err="1">
                <a:ln>
                  <a:noFill/>
                </a:ln>
                <a:solidFill>
                  <a:srgbClr val="000000"/>
                </a:solidFill>
                <a:effectLst/>
                <a:latin typeface="Consolas" panose="020B0609020204030204" pitchFamily="49" charset="0"/>
              </a:rPr>
              <a:t>i</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break</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j</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009900"/>
                </a:solidFill>
                <a:effectLst/>
                <a:latin typeface="Consolas" panose="020B0609020204030204" pitchFamily="49" charset="0"/>
              </a:rPr>
              <a:t>1</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8200"/>
                </a:solidFill>
                <a:effectLst/>
                <a:latin typeface="Consolas" panose="020B0609020204030204" pitchFamily="49" charset="0"/>
              </a:rPr>
              <a:t># If no bin could accommodate weight[</a:t>
            </a:r>
            <a:r>
              <a:rPr kumimoji="0" lang="en-US" altLang="en-US" sz="1500" b="0" i="0" u="none" strike="noStrike" cap="none" normalizeH="0" baseline="0" dirty="0" err="1">
                <a:ln>
                  <a:noFill/>
                </a:ln>
                <a:solidFill>
                  <a:srgbClr val="008200"/>
                </a:solidFill>
                <a:effectLst/>
                <a:latin typeface="Consolas" panose="020B0609020204030204" pitchFamily="49" charset="0"/>
              </a:rPr>
              <a:t>i</a:t>
            </a:r>
            <a:r>
              <a:rPr kumimoji="0" lang="en-US" altLang="en-US" sz="1500" b="0" i="0" u="none" strike="noStrike" cap="none" normalizeH="0" baseline="0" dirty="0">
                <a:ln>
                  <a:noFill/>
                </a:ln>
                <a:solidFill>
                  <a:srgbClr val="0082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if</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(j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res):</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bin_rem</a:t>
            </a:r>
            <a:r>
              <a:rPr kumimoji="0" lang="en-US" altLang="en-US" sz="1500" b="0" i="0" u="none" strike="noStrike" cap="none" normalizeH="0" baseline="0" dirty="0">
                <a:ln>
                  <a:noFill/>
                </a:ln>
                <a:solidFill>
                  <a:srgbClr val="000000"/>
                </a:solidFill>
                <a:effectLst/>
                <a:latin typeface="Consolas" panose="020B0609020204030204" pitchFamily="49" charset="0"/>
              </a:rPr>
              <a:t>[res]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c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weight[</a:t>
            </a:r>
            <a:r>
              <a:rPr kumimoji="0" lang="en-US" altLang="en-US" sz="1500" b="0" i="0" u="none" strike="noStrike" cap="none" normalizeH="0" baseline="0" dirty="0" err="1">
                <a:ln>
                  <a:noFill/>
                </a:ln>
                <a:solidFill>
                  <a:srgbClr val="000000"/>
                </a:solidFill>
                <a:effectLst/>
                <a:latin typeface="Consolas" panose="020B0609020204030204" pitchFamily="49" charset="0"/>
              </a:rPr>
              <a:t>i</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res</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res</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009900"/>
                </a:solidFill>
                <a:effectLst/>
                <a:latin typeface="Consolas" panose="020B0609020204030204" pitchFamily="49" charset="0"/>
              </a:rPr>
              <a:t>1</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return</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res</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2933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4" name="Google Shape;261;p26"/>
          <p:cNvSpPr/>
          <p:nvPr/>
        </p:nvSpPr>
        <p:spPr>
          <a:xfrm>
            <a:off x="0" y="0"/>
            <a:ext cx="12191760" cy="7228114"/>
          </a:xfrm>
          <a:prstGeom prst="rect">
            <a:avLst/>
          </a:prstGeom>
          <a:solidFill>
            <a:schemeClr val="lt1"/>
          </a:solidFill>
          <a:ln w="0">
            <a:noFill/>
          </a:ln>
        </p:spPr>
        <p:style>
          <a:lnRef idx="0">
            <a:scrgbClr r="0" g="0" b="0"/>
          </a:lnRef>
          <a:fillRef idx="0">
            <a:scrgbClr r="0" g="0" b="0"/>
          </a:fillRef>
          <a:effectRef idx="0">
            <a:scrgbClr r="0" g="0" b="0"/>
          </a:effectRef>
          <a:fontRef idx="minor"/>
        </p:style>
      </p:sp>
      <p:sp>
        <p:nvSpPr>
          <p:cNvPr id="335" name="PlaceHolder 1"/>
          <p:cNvSpPr>
            <a:spLocks noGrp="1"/>
          </p:cNvSpPr>
          <p:nvPr>
            <p:ph type="title"/>
          </p:nvPr>
        </p:nvSpPr>
        <p:spPr>
          <a:xfrm>
            <a:off x="892800" y="137520"/>
            <a:ext cx="4079520" cy="1314000"/>
          </a:xfrm>
          <a:prstGeom prst="rect">
            <a:avLst/>
          </a:prstGeom>
          <a:noFill/>
          <a:ln w="0">
            <a:noFill/>
          </a:ln>
        </p:spPr>
        <p:txBody>
          <a:bodyPr anchor="t">
            <a:normAutofit/>
          </a:bodyPr>
          <a:lstStyle/>
          <a:p>
            <a:pPr>
              <a:lnSpc>
                <a:spcPct val="100000"/>
              </a:lnSpc>
              <a:buNone/>
              <a:tabLst>
                <a:tab pos="0" algn="l"/>
              </a:tabLst>
            </a:pPr>
            <a:r>
              <a:rPr lang="en-US" sz="4000" b="0" strike="noStrike" spc="-1" dirty="0">
                <a:solidFill>
                  <a:srgbClr val="000000"/>
                </a:solidFill>
                <a:latin typeface="Play"/>
                <a:ea typeface="Play"/>
              </a:rPr>
              <a:t>complexity</a:t>
            </a:r>
            <a:endParaRPr lang="en-US" sz="4000" b="0" strike="noStrike" spc="-1" dirty="0">
              <a:solidFill>
                <a:srgbClr val="000000"/>
              </a:solidFill>
              <a:latin typeface="Arial"/>
            </a:endParaRPr>
          </a:p>
        </p:txBody>
      </p:sp>
      <p:sp>
        <p:nvSpPr>
          <p:cNvPr id="336" name="PlaceHolder 2"/>
          <p:cNvSpPr>
            <a:spLocks noGrp="1"/>
          </p:cNvSpPr>
          <p:nvPr>
            <p:ph/>
          </p:nvPr>
        </p:nvSpPr>
        <p:spPr>
          <a:xfrm>
            <a:off x="592560" y="1361520"/>
            <a:ext cx="6406954" cy="5788594"/>
          </a:xfrm>
          <a:prstGeom prst="rect">
            <a:avLst/>
          </a:prstGeom>
          <a:noFill/>
          <a:ln w="0">
            <a:noFill/>
          </a:ln>
        </p:spPr>
        <p:txBody>
          <a:bodyPr anchor="t">
            <a:noAutofit/>
          </a:bodyPr>
          <a:lstStyle/>
          <a:p>
            <a:pPr marL="228600" indent="-228600">
              <a:lnSpc>
                <a:spcPct val="110000"/>
              </a:lnSpc>
              <a:buClr>
                <a:srgbClr val="000000"/>
              </a:buClr>
              <a:buFont typeface="Arial"/>
              <a:buChar char="•"/>
            </a:pPr>
            <a:r>
              <a:rPr lang="en-US" sz="2000" b="0" strike="noStrike" spc="-1" dirty="0">
                <a:solidFill>
                  <a:srgbClr val="000000"/>
                </a:solidFill>
                <a:latin typeface="Play"/>
                <a:ea typeface="Play"/>
              </a:rPr>
              <a:t>This greedy algorithm attempts to pack values in the first available bin, restarting its search at the beginning of the bin sequence for each value to be packed.</a:t>
            </a:r>
            <a:endParaRPr lang="en-US" sz="2000" b="0" strike="noStrike" spc="-1" dirty="0">
              <a:solidFill>
                <a:srgbClr val="000000"/>
              </a:solidFill>
              <a:latin typeface="Arial"/>
            </a:endParaRPr>
          </a:p>
          <a:p>
            <a:pPr marL="228600" indent="-228600">
              <a:lnSpc>
                <a:spcPct val="110000"/>
              </a:lnSpc>
              <a:spcBef>
                <a:spcPts val="1001"/>
              </a:spcBef>
              <a:buClr>
                <a:srgbClr val="000000"/>
              </a:buClr>
              <a:buFont typeface="Arial"/>
              <a:buChar char="•"/>
            </a:pPr>
            <a:r>
              <a:rPr lang="en-US" sz="2000" b="0" strike="noStrike" spc="-1" dirty="0">
                <a:solidFill>
                  <a:srgbClr val="000000"/>
                </a:solidFill>
                <a:latin typeface="Play"/>
                <a:ea typeface="Play"/>
              </a:rPr>
              <a:t>The running time is O(n*n) because worst case there will be no room for any values and will either be placed in the final bin or create a new one. </a:t>
            </a:r>
            <a:endParaRPr lang="en-US" sz="2000" b="0" strike="noStrike" spc="-1" dirty="0">
              <a:solidFill>
                <a:srgbClr val="000000"/>
              </a:solidFill>
              <a:latin typeface="Arial"/>
            </a:endParaRPr>
          </a:p>
          <a:p>
            <a:pPr marL="228600" indent="-228600">
              <a:lnSpc>
                <a:spcPct val="110000"/>
              </a:lnSpc>
              <a:spcBef>
                <a:spcPts val="1001"/>
              </a:spcBef>
              <a:buClr>
                <a:srgbClr val="000000"/>
              </a:buClr>
              <a:buFont typeface="Arial"/>
              <a:buChar char="•"/>
            </a:pPr>
            <a:r>
              <a:rPr lang="en-US" sz="2000" b="0" strike="noStrike" spc="-1" dirty="0">
                <a:solidFill>
                  <a:srgbClr val="000000"/>
                </a:solidFill>
                <a:latin typeface="Play"/>
                <a:ea typeface="Play"/>
              </a:rPr>
              <a:t>While this algorithm is much slower, it generates much less waste. The slope of the regression line for this algorithm is 0.008, with a y-intercept of 0.0041, resulting in the function W(A) = 0.008*n + 0.0041 for this algorithm.</a:t>
            </a:r>
          </a:p>
          <a:p>
            <a:pPr>
              <a:lnSpc>
                <a:spcPct val="110000"/>
              </a:lnSpc>
              <a:spcBef>
                <a:spcPts val="1001"/>
              </a:spcBef>
              <a:buClr>
                <a:srgbClr val="000000"/>
              </a:buClr>
              <a:buFont typeface="Arial"/>
              <a:buChar char="•"/>
            </a:pPr>
            <a:r>
              <a:rPr lang="en-US" sz="2000" b="0" i="0" dirty="0">
                <a:solidFill>
                  <a:schemeClr val="tx1"/>
                </a:solidFill>
                <a:effectLst/>
                <a:latin typeface="Söhne"/>
              </a:rPr>
              <a:t>The space needed to store the input items and bins is O(n + m), where n is the number of items, and m is the number of bins. This is because we need space to store the sizes of n items and the capacities of m bins.</a:t>
            </a:r>
            <a:endParaRPr lang="en-US" sz="2400" dirty="0">
              <a:solidFill>
                <a:schemeClr val="tx1"/>
              </a:solidFill>
              <a:latin typeface="Söhne"/>
              <a:ea typeface="+mn-lt"/>
              <a:cs typeface="+mn-lt"/>
            </a:endParaRPr>
          </a:p>
          <a:p>
            <a:pPr marL="228600" indent="-228600">
              <a:lnSpc>
                <a:spcPct val="110000"/>
              </a:lnSpc>
              <a:spcBef>
                <a:spcPts val="1001"/>
              </a:spcBef>
              <a:buClr>
                <a:srgbClr val="000000"/>
              </a:buClr>
              <a:buFont typeface="Arial"/>
              <a:buChar char="•"/>
            </a:pPr>
            <a:endParaRPr lang="en-US" sz="2000" b="0" strike="noStrike" spc="-1" dirty="0">
              <a:solidFill>
                <a:srgbClr val="000000"/>
              </a:solidFill>
              <a:latin typeface="Play"/>
              <a:ea typeface="Play"/>
            </a:endParaRPr>
          </a:p>
          <a:p>
            <a:pPr marL="228600" indent="-228600">
              <a:lnSpc>
                <a:spcPct val="110000"/>
              </a:lnSpc>
              <a:spcBef>
                <a:spcPts val="1001"/>
              </a:spcBef>
              <a:buClr>
                <a:srgbClr val="000000"/>
              </a:buClr>
              <a:buFont typeface="Arial"/>
              <a:buChar char="•"/>
            </a:pPr>
            <a:endParaRPr lang="en-US" sz="2000" spc="-1" dirty="0">
              <a:solidFill>
                <a:srgbClr val="000000"/>
              </a:solidFill>
              <a:latin typeface="Play"/>
            </a:endParaRPr>
          </a:p>
          <a:p>
            <a:pPr marL="228600" indent="-228600">
              <a:lnSpc>
                <a:spcPct val="110000"/>
              </a:lnSpc>
              <a:spcBef>
                <a:spcPts val="1001"/>
              </a:spcBef>
              <a:buClr>
                <a:srgbClr val="000000"/>
              </a:buClr>
              <a:buFont typeface="Arial"/>
              <a:buChar char="•"/>
            </a:pPr>
            <a:endParaRPr lang="en-US" sz="2000" b="0" strike="noStrike" spc="-1" dirty="0">
              <a:solidFill>
                <a:srgbClr val="000000"/>
              </a:solidFill>
              <a:latin typeface="Arial"/>
            </a:endParaRPr>
          </a:p>
          <a:p>
            <a:pPr marL="228600" indent="-118080">
              <a:lnSpc>
                <a:spcPct val="110000"/>
              </a:lnSpc>
              <a:spcBef>
                <a:spcPts val="1001"/>
              </a:spcBef>
              <a:buNone/>
              <a:tabLst>
                <a:tab pos="0" algn="l"/>
              </a:tabLst>
            </a:pPr>
            <a:endParaRPr lang="en-US" sz="2000" b="0" strike="noStrike" spc="-1" dirty="0">
              <a:solidFill>
                <a:srgbClr val="000000"/>
              </a:solidFill>
              <a:latin typeface="Arial"/>
            </a:endParaRPr>
          </a:p>
          <a:p>
            <a:pPr marL="228600" indent="-118080">
              <a:lnSpc>
                <a:spcPct val="110000"/>
              </a:lnSpc>
              <a:spcBef>
                <a:spcPts val="1001"/>
              </a:spcBef>
              <a:buNone/>
              <a:tabLst>
                <a:tab pos="0" algn="l"/>
              </a:tabLst>
            </a:pPr>
            <a:endParaRPr lang="en-US" sz="2000" b="0" strike="noStrike" spc="-1" dirty="0">
              <a:solidFill>
                <a:srgbClr val="000000"/>
              </a:solidFill>
              <a:latin typeface="Arial"/>
            </a:endParaRPr>
          </a:p>
        </p:txBody>
      </p:sp>
      <p:pic>
        <p:nvPicPr>
          <p:cNvPr id="337" name="Google Shape;264;p26" descr="Screen Shot 2019-08-26 at 9.38.56 PM.png"/>
          <p:cNvPicPr/>
          <p:nvPr/>
        </p:nvPicPr>
        <p:blipFill>
          <a:blip r:embed="rId2"/>
          <a:srcRect l="872"/>
          <a:stretch/>
        </p:blipFill>
        <p:spPr>
          <a:xfrm>
            <a:off x="6338880" y="977040"/>
            <a:ext cx="5552640" cy="4549680"/>
          </a:xfrm>
          <a:prstGeom prst="rect">
            <a:avLst/>
          </a:prstGeom>
          <a:ln w="0">
            <a:noFill/>
          </a:ln>
        </p:spPr>
      </p:pic>
      <p:sp>
        <p:nvSpPr>
          <p:cNvPr id="338" name="Google Shape;265;p26"/>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Google Shape;271;p27"/>
          <p:cNvSpPr/>
          <p:nvPr/>
        </p:nvSpPr>
        <p:spPr>
          <a:xfrm>
            <a:off x="802080" y="1768320"/>
            <a:ext cx="10695600" cy="35190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00000"/>
              </a:lnSpc>
              <a:buClr>
                <a:srgbClr val="000000"/>
              </a:buClr>
              <a:buFont typeface="Arial"/>
              <a:buChar char="•"/>
            </a:pPr>
            <a:r>
              <a:rPr lang="en-US" sz="2500" b="0" strike="noStrike" spc="-1">
                <a:solidFill>
                  <a:srgbClr val="000000"/>
                </a:solidFill>
                <a:latin typeface="Play"/>
                <a:ea typeface="Play"/>
              </a:rPr>
              <a:t>It is important to note that the number of bins used by the algorithm will never use more than twice the optimal number of bins. </a:t>
            </a:r>
            <a:endParaRPr lang="en-US" sz="2500" b="0" strike="noStrike" spc="-1">
              <a:latin typeface="Arial"/>
            </a:endParaRPr>
          </a:p>
          <a:p>
            <a:pPr>
              <a:lnSpc>
                <a:spcPct val="100000"/>
              </a:lnSpc>
              <a:buNone/>
              <a:tabLst>
                <a:tab pos="0" algn="l"/>
              </a:tabLst>
            </a:pPr>
            <a:endParaRPr lang="en-US" sz="2500" b="0" strike="noStrike" spc="-1">
              <a:latin typeface="Arial"/>
            </a:endParaRPr>
          </a:p>
          <a:p>
            <a:pPr marL="343080" indent="-343080">
              <a:lnSpc>
                <a:spcPct val="100000"/>
              </a:lnSpc>
              <a:buClr>
                <a:srgbClr val="000000"/>
              </a:buClr>
              <a:buFont typeface="Arial"/>
              <a:buChar char="•"/>
              <a:tabLst>
                <a:tab pos="0" algn="l"/>
              </a:tabLst>
            </a:pPr>
            <a:r>
              <a:rPr lang="en-US" sz="2500" b="0" strike="noStrike" spc="-1">
                <a:solidFill>
                  <a:srgbClr val="000000"/>
                </a:solidFill>
                <a:latin typeface="Play"/>
                <a:ea typeface="Play"/>
              </a:rPr>
              <a:t>It is not possible for more than two bins to at most half full at any point in time, because those values would be packed together. This means that out of B bins, at least B-1 are more than half full, providing us with our optimal bounds for the algorithm. </a:t>
            </a:r>
            <a:endParaRPr lang="en-US" sz="25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914400" y="1371600"/>
            <a:ext cx="10362960" cy="1187280"/>
          </a:xfrm>
          <a:prstGeom prst="rect">
            <a:avLst/>
          </a:prstGeom>
          <a:noFill/>
          <a:ln w="0">
            <a:noFill/>
          </a:ln>
        </p:spPr>
        <p:txBody>
          <a:bodyPr anchor="t">
            <a:normAutofit/>
          </a:bodyPr>
          <a:lstStyle/>
          <a:p>
            <a:pPr>
              <a:lnSpc>
                <a:spcPct val="100000"/>
              </a:lnSpc>
              <a:buNone/>
              <a:tabLst>
                <a:tab pos="0" algn="l"/>
              </a:tabLst>
            </a:pPr>
            <a:r>
              <a:rPr lang="en-US" sz="4000" b="0" strike="noStrike" spc="-1">
                <a:solidFill>
                  <a:srgbClr val="000000"/>
                </a:solidFill>
                <a:latin typeface="Play"/>
                <a:ea typeface="Play"/>
              </a:rPr>
              <a:t>First-Fit finds a 2OPT solution</a:t>
            </a:r>
            <a:endParaRPr lang="en-US" sz="4000" b="0" strike="noStrike" spc="-1">
              <a:solidFill>
                <a:srgbClr val="000000"/>
              </a:solidFill>
              <a:latin typeface="Arial"/>
            </a:endParaRPr>
          </a:p>
        </p:txBody>
      </p:sp>
      <p:sp>
        <p:nvSpPr>
          <p:cNvPr id="342" name="PlaceHolder 2"/>
          <p:cNvSpPr>
            <a:spLocks noGrp="1"/>
          </p:cNvSpPr>
          <p:nvPr>
            <p:ph/>
          </p:nvPr>
        </p:nvSpPr>
        <p:spPr>
          <a:xfrm>
            <a:off x="914400" y="2269440"/>
            <a:ext cx="9783360" cy="3672000"/>
          </a:xfrm>
          <a:prstGeom prst="rect">
            <a:avLst/>
          </a:prstGeom>
          <a:noFill/>
          <a:ln w="0">
            <a:noFill/>
          </a:ln>
        </p:spPr>
        <p:txBody>
          <a:bodyPr anchor="t">
            <a:normAutofit/>
          </a:bodyPr>
          <a:lstStyle/>
          <a:p>
            <a:pPr marL="228600" indent="-228600">
              <a:lnSpc>
                <a:spcPct val="120000"/>
              </a:lnSpc>
              <a:buClr>
                <a:srgbClr val="000000"/>
              </a:buClr>
              <a:buFont typeface="Arial"/>
              <a:buChar char="•"/>
            </a:pPr>
            <a:r>
              <a:rPr lang="en-US" sz="2000" b="1" strike="noStrike" spc="-1">
                <a:solidFill>
                  <a:srgbClr val="000000"/>
                </a:solidFill>
                <a:latin typeface="Play"/>
                <a:ea typeface="Play"/>
              </a:rPr>
              <a:t>OPT:</a:t>
            </a:r>
            <a:r>
              <a:rPr lang="en-US" sz="2000" b="0" strike="noStrike" spc="-1">
                <a:solidFill>
                  <a:srgbClr val="000000"/>
                </a:solidFill>
                <a:latin typeface="Play"/>
                <a:ea typeface="Play"/>
              </a:rPr>
              <a:t> # bins used in the optimal solution.</a:t>
            </a:r>
            <a:endParaRPr lang="en-US" sz="2000" b="0" strike="noStrike" spc="-1">
              <a:solidFill>
                <a:srgbClr val="000000"/>
              </a:solidFill>
              <a:latin typeface="Arial"/>
            </a:endParaRPr>
          </a:p>
          <a:p>
            <a:pPr marL="228600" indent="-228600">
              <a:lnSpc>
                <a:spcPct val="120000"/>
              </a:lnSpc>
              <a:spcBef>
                <a:spcPts val="1001"/>
              </a:spcBef>
              <a:buClr>
                <a:srgbClr val="FF0000"/>
              </a:buClr>
              <a:buFont typeface="Arial"/>
              <a:buChar char="•"/>
            </a:pPr>
            <a:r>
              <a:rPr lang="en-US" sz="2000" b="1" strike="noStrike" spc="-1">
                <a:solidFill>
                  <a:srgbClr val="FF0000"/>
                </a:solidFill>
                <a:latin typeface="Play"/>
                <a:ea typeface="Play"/>
              </a:rPr>
              <a:t>Proof:</a:t>
            </a:r>
            <a:endParaRPr lang="en-US" sz="2000" b="0" strike="noStrike" spc="-1">
              <a:solidFill>
                <a:srgbClr val="000000"/>
              </a:solidFill>
              <a:latin typeface="Arial"/>
            </a:endParaRPr>
          </a:p>
          <a:p>
            <a:pPr>
              <a:lnSpc>
                <a:spcPct val="120000"/>
              </a:lnSpc>
              <a:spcBef>
                <a:spcPts val="1001"/>
              </a:spcBef>
              <a:buNone/>
              <a:tabLst>
                <a:tab pos="0" algn="l"/>
              </a:tabLst>
            </a:pPr>
            <a:r>
              <a:rPr lang="en-US" sz="2000" b="0" strike="noStrike" spc="-1">
                <a:solidFill>
                  <a:srgbClr val="000000"/>
                </a:solidFill>
                <a:latin typeface="Play"/>
                <a:ea typeface="Play"/>
              </a:rPr>
              <a:t>  - Suppose that First-Fit uses m bins</a:t>
            </a:r>
            <a:endParaRPr lang="en-US" sz="2000" b="0" strike="noStrike" spc="-1">
              <a:solidFill>
                <a:srgbClr val="000000"/>
              </a:solidFill>
              <a:latin typeface="Arial"/>
            </a:endParaRPr>
          </a:p>
          <a:p>
            <a:pPr>
              <a:lnSpc>
                <a:spcPct val="120000"/>
              </a:lnSpc>
              <a:spcBef>
                <a:spcPts val="1001"/>
              </a:spcBef>
              <a:buNone/>
              <a:tabLst>
                <a:tab pos="0" algn="l"/>
              </a:tabLst>
            </a:pPr>
            <a:r>
              <a:rPr lang="en-US" sz="2000" b="0" strike="noStrike" spc="-1">
                <a:solidFill>
                  <a:srgbClr val="000000"/>
                </a:solidFill>
                <a:latin typeface="Play"/>
                <a:ea typeface="Play"/>
              </a:rPr>
              <a:t>  - Then, at least ( m-1) bins are more than half full.</a:t>
            </a:r>
            <a:endParaRPr lang="en-US" sz="2000" b="0" strike="noStrike" spc="-1">
              <a:solidFill>
                <a:srgbClr val="000000"/>
              </a:solidFill>
              <a:latin typeface="Arial"/>
            </a:endParaRPr>
          </a:p>
          <a:p>
            <a:pPr>
              <a:lnSpc>
                <a:spcPct val="120000"/>
              </a:lnSpc>
              <a:spcBef>
                <a:spcPts val="1001"/>
              </a:spcBef>
              <a:buNone/>
              <a:tabLst>
                <a:tab pos="0" algn="l"/>
              </a:tabLst>
            </a:pPr>
            <a:r>
              <a:rPr lang="en-US" sz="2000" b="0" strike="noStrike" spc="-1">
                <a:solidFill>
                  <a:srgbClr val="000000"/>
                </a:solidFill>
                <a:latin typeface="Play"/>
                <a:ea typeface="Play"/>
              </a:rPr>
              <a:t>  -• We never have two bins less than half full.</a:t>
            </a:r>
            <a:endParaRPr lang="en-US" sz="2000" b="0" strike="noStrike" spc="-1">
              <a:solidFill>
                <a:srgbClr val="000000"/>
              </a:solidFill>
              <a:latin typeface="Arial"/>
            </a:endParaRPr>
          </a:p>
          <a:p>
            <a:pPr>
              <a:lnSpc>
                <a:spcPct val="120000"/>
              </a:lnSpc>
              <a:spcBef>
                <a:spcPts val="1001"/>
              </a:spcBef>
              <a:buNone/>
              <a:tabLst>
                <a:tab pos="0" algn="l"/>
              </a:tabLst>
            </a:pPr>
            <a:r>
              <a:rPr lang="en-US" sz="2000" b="0" strike="noStrike" spc="-1">
                <a:solidFill>
                  <a:srgbClr val="000000"/>
                </a:solidFill>
                <a:latin typeface="Play"/>
                <a:ea typeface="Play"/>
              </a:rPr>
              <a:t>    -</a:t>
            </a:r>
            <a:r>
              <a:rPr lang="en-US" sz="1800" b="0" strike="noStrike" spc="-1">
                <a:solidFill>
                  <a:srgbClr val="000000"/>
                </a:solidFill>
                <a:latin typeface="Play"/>
                <a:ea typeface="Play"/>
              </a:rPr>
              <a:t>If there are two bins less than half full, items in the second bin can be substituted into the first bin by First-Fit.</a:t>
            </a:r>
            <a:endParaRPr lang="en-US" sz="1800" b="0" strike="noStrike" spc="-1">
              <a:solidFill>
                <a:srgbClr val="000000"/>
              </a:solidFill>
              <a:latin typeface="Arial"/>
            </a:endParaRPr>
          </a:p>
          <a:p>
            <a:pPr>
              <a:lnSpc>
                <a:spcPct val="120000"/>
              </a:lnSpc>
              <a:spcBef>
                <a:spcPts val="1001"/>
              </a:spcBef>
              <a:buNone/>
              <a:tabLst>
                <a:tab pos="0" algn="l"/>
              </a:tabLst>
            </a:pPr>
            <a:endParaRPr lang="en-US" sz="2000" b="0" strike="noStrike" spc="-1">
              <a:solidFill>
                <a:srgbClr val="000000"/>
              </a:solidFill>
              <a:latin typeface="Arial"/>
            </a:endParaRPr>
          </a:p>
          <a:p>
            <a:pPr marL="493560" indent="-129240">
              <a:lnSpc>
                <a:spcPct val="120000"/>
              </a:lnSpc>
              <a:spcBef>
                <a:spcPts val="499"/>
              </a:spcBef>
              <a:buNone/>
              <a:tabLst>
                <a:tab pos="0" algn="l"/>
              </a:tabLst>
            </a:pPr>
            <a:endParaRPr lang="en-US" sz="1800" b="0" strike="noStrike" spc="-1">
              <a:solidFill>
                <a:srgbClr val="000000"/>
              </a:solidFill>
              <a:latin typeface="Arial"/>
            </a:endParaRPr>
          </a:p>
          <a:p>
            <a:pPr marL="228600" indent="-118080">
              <a:lnSpc>
                <a:spcPct val="120000"/>
              </a:lnSpc>
              <a:spcBef>
                <a:spcPts val="1001"/>
              </a:spcBef>
              <a:buNone/>
              <a:tabLst>
                <a:tab pos="0" algn="l"/>
              </a:tabLst>
            </a:pPr>
            <a:endParaRPr lang="en-US" sz="2000" b="0" strike="noStrike" spc="-1">
              <a:solidFill>
                <a:srgbClr val="000000"/>
              </a:solidFill>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3" name="Google Shape;282;p29" descr="A diagram of a graph&#10;&#10;Description automatically generated"/>
          <p:cNvPicPr/>
          <p:nvPr/>
        </p:nvPicPr>
        <p:blipFill>
          <a:blip r:embed="rId2"/>
          <a:stretch/>
        </p:blipFill>
        <p:spPr>
          <a:xfrm>
            <a:off x="993240" y="1123920"/>
            <a:ext cx="9239040" cy="4609800"/>
          </a:xfrm>
          <a:prstGeom prst="rect">
            <a:avLst/>
          </a:prstGeom>
          <a:ln w="0">
            <a:noFill/>
          </a:ln>
        </p:spPr>
      </p:pic>
      <p:sp>
        <p:nvSpPr>
          <p:cNvPr id="344" name="Google Shape;283;p29"/>
          <p:cNvSpPr/>
          <p:nvPr/>
        </p:nvSpPr>
        <p:spPr>
          <a:xfrm>
            <a:off x="2844000" y="5986080"/>
            <a:ext cx="7980120" cy="42624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200" b="0" strike="noStrike" spc="-1">
                <a:solidFill>
                  <a:srgbClr val="000000"/>
                </a:solidFill>
                <a:latin typeface="Play"/>
                <a:ea typeface="Play"/>
              </a:rPr>
              <a:t>And so the approximation factor of first-fit is 2.</a:t>
            </a:r>
            <a:endParaRPr lang="en-US" sz="2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34866BAE-9C6A-39E1-64C2-8EF1A7355153}"/>
            </a:ext>
          </a:extLst>
        </p:cNvPr>
        <p:cNvGrpSpPr/>
        <p:nvPr/>
      </p:nvGrpSpPr>
      <p:grpSpPr>
        <a:xfrm>
          <a:off x="0" y="0"/>
          <a:ext cx="0" cy="0"/>
          <a:chOff x="0" y="0"/>
          <a:chExt cx="0" cy="0"/>
        </a:xfrm>
      </p:grpSpPr>
      <p:sp>
        <p:nvSpPr>
          <p:cNvPr id="210" name="Google Shape;85;p13">
            <a:extLst>
              <a:ext uri="{FF2B5EF4-FFF2-40B4-BE49-F238E27FC236}">
                <a16:creationId xmlns:a16="http://schemas.microsoft.com/office/drawing/2014/main" id="{A81F3744-C29B-BBEB-D857-50DA3E3A16DC}"/>
              </a:ext>
            </a:extLst>
          </p:cNvPr>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sp>
        <p:nvSpPr>
          <p:cNvPr id="211" name="Google Shape;86;p13">
            <a:extLst>
              <a:ext uri="{FF2B5EF4-FFF2-40B4-BE49-F238E27FC236}">
                <a16:creationId xmlns:a16="http://schemas.microsoft.com/office/drawing/2014/main" id="{B79433DE-074C-5D6E-3EAA-40A6FFC3982C}"/>
              </a:ext>
            </a:extLst>
          </p:cNvPr>
          <p:cNvSpPr/>
          <p:nvPr/>
        </p:nvSpPr>
        <p:spPr>
          <a:xfrm>
            <a:off x="1479960" y="-191386"/>
            <a:ext cx="12191760" cy="6857640"/>
          </a:xfrm>
          <a:prstGeom prst="rect">
            <a:avLst/>
          </a:prstGeom>
          <a:solidFill>
            <a:schemeClr val="lt1"/>
          </a:solidFill>
          <a:ln w="0">
            <a:noFill/>
          </a:ln>
        </p:spPr>
        <p:style>
          <a:lnRef idx="0">
            <a:scrgbClr r="0" g="0" b="0"/>
          </a:lnRef>
          <a:fillRef idx="0">
            <a:scrgbClr r="0" g="0" b="0"/>
          </a:fillRef>
          <a:effectRef idx="0">
            <a:scrgbClr r="0" g="0" b="0"/>
          </a:effectRef>
          <a:fontRef idx="minor"/>
        </p:style>
      </p:sp>
      <p:sp>
        <p:nvSpPr>
          <p:cNvPr id="212" name="PlaceHolder 1">
            <a:extLst>
              <a:ext uri="{FF2B5EF4-FFF2-40B4-BE49-F238E27FC236}">
                <a16:creationId xmlns:a16="http://schemas.microsoft.com/office/drawing/2014/main" id="{EAA6EC72-5BD2-C011-D740-970A1B9C6E40}"/>
              </a:ext>
            </a:extLst>
          </p:cNvPr>
          <p:cNvSpPr>
            <a:spLocks noGrp="1"/>
          </p:cNvSpPr>
          <p:nvPr>
            <p:ph type="title"/>
          </p:nvPr>
        </p:nvSpPr>
        <p:spPr>
          <a:xfrm>
            <a:off x="4402440" y="4816800"/>
            <a:ext cx="8104320" cy="1024200"/>
          </a:xfrm>
          <a:prstGeom prst="rect">
            <a:avLst/>
          </a:prstGeom>
          <a:noFill/>
          <a:ln w="0">
            <a:noFill/>
          </a:ln>
        </p:spPr>
        <p:txBody>
          <a:bodyPr anchor="t">
            <a:noAutofit/>
          </a:bodyPr>
          <a:lstStyle/>
          <a:p>
            <a:pPr>
              <a:lnSpc>
                <a:spcPct val="100000"/>
              </a:lnSpc>
              <a:buNone/>
              <a:tabLst>
                <a:tab pos="0" algn="l"/>
              </a:tabLst>
            </a:pPr>
            <a:r>
              <a:rPr lang="en-US" sz="5000" b="1" strike="noStrike" spc="-1" dirty="0">
                <a:solidFill>
                  <a:srgbClr val="000000"/>
                </a:solidFill>
                <a:latin typeface="Arial"/>
              </a:rPr>
              <a:t>Problem formulation</a:t>
            </a:r>
          </a:p>
        </p:txBody>
      </p:sp>
      <p:sp>
        <p:nvSpPr>
          <p:cNvPr id="214" name="Google Shape;89;p13">
            <a:extLst>
              <a:ext uri="{FF2B5EF4-FFF2-40B4-BE49-F238E27FC236}">
                <a16:creationId xmlns:a16="http://schemas.microsoft.com/office/drawing/2014/main" id="{1569D498-4E7F-3950-6655-25D7F9286572}"/>
              </a:ext>
            </a:extLst>
          </p:cNvPr>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pic>
        <p:nvPicPr>
          <p:cNvPr id="216" name="Google Shape;91;p13" descr="A card game with a card in the middle of a brick wall&#10;&#10;Description automatically generated">
            <a:extLst>
              <a:ext uri="{FF2B5EF4-FFF2-40B4-BE49-F238E27FC236}">
                <a16:creationId xmlns:a16="http://schemas.microsoft.com/office/drawing/2014/main" id="{6287293F-A2E4-2AF6-0A02-36A2C8F776DE}"/>
              </a:ext>
            </a:extLst>
          </p:cNvPr>
          <p:cNvPicPr/>
          <p:nvPr/>
        </p:nvPicPr>
        <p:blipFill>
          <a:blip r:embed="rId3"/>
          <a:stretch/>
        </p:blipFill>
        <p:spPr>
          <a:xfrm>
            <a:off x="2160" y="1800"/>
            <a:ext cx="12187440" cy="3967200"/>
          </a:xfrm>
          <a:prstGeom prst="rect">
            <a:avLst/>
          </a:prstGeom>
          <a:ln w="0">
            <a:noFill/>
          </a:ln>
        </p:spPr>
      </p:pic>
      <p:sp>
        <p:nvSpPr>
          <p:cNvPr id="3" name="Title 2">
            <a:extLst>
              <a:ext uri="{FF2B5EF4-FFF2-40B4-BE49-F238E27FC236}">
                <a16:creationId xmlns:a16="http://schemas.microsoft.com/office/drawing/2014/main" id="{CD5C7146-781B-5C61-E5D8-07773CE60E5A}"/>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593280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62E8C-2EB3-6ECE-F814-1BC7BDC793CF}"/>
            </a:ext>
          </a:extLst>
        </p:cNvPr>
        <p:cNvGrpSpPr/>
        <p:nvPr/>
      </p:nvGrpSpPr>
      <p:grpSpPr>
        <a:xfrm>
          <a:off x="0" y="0"/>
          <a:ext cx="0" cy="0"/>
          <a:chOff x="0" y="0"/>
          <a:chExt cx="0" cy="0"/>
        </a:xfrm>
      </p:grpSpPr>
      <p:sp>
        <p:nvSpPr>
          <p:cNvPr id="210" name="Google Shape;85;p13">
            <a:extLst>
              <a:ext uri="{FF2B5EF4-FFF2-40B4-BE49-F238E27FC236}">
                <a16:creationId xmlns:a16="http://schemas.microsoft.com/office/drawing/2014/main" id="{E6E65B9A-5657-CBC7-D8D1-4CC4B67E4FB7}"/>
              </a:ext>
            </a:extLst>
          </p:cNvPr>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sp>
        <p:nvSpPr>
          <p:cNvPr id="211" name="Google Shape;86;p13">
            <a:extLst>
              <a:ext uri="{FF2B5EF4-FFF2-40B4-BE49-F238E27FC236}">
                <a16:creationId xmlns:a16="http://schemas.microsoft.com/office/drawing/2014/main" id="{48F4DACB-B3FA-CB37-4B79-50118792BB79}"/>
              </a:ext>
            </a:extLst>
          </p:cNvPr>
          <p:cNvSpPr/>
          <p:nvPr/>
        </p:nvSpPr>
        <p:spPr>
          <a:xfrm>
            <a:off x="1479960" y="-191386"/>
            <a:ext cx="12191760" cy="6857640"/>
          </a:xfrm>
          <a:prstGeom prst="rect">
            <a:avLst/>
          </a:prstGeom>
          <a:solidFill>
            <a:schemeClr val="lt1"/>
          </a:solidFill>
          <a:ln w="0">
            <a:noFill/>
          </a:ln>
        </p:spPr>
        <p:style>
          <a:lnRef idx="0">
            <a:scrgbClr r="0" g="0" b="0"/>
          </a:lnRef>
          <a:fillRef idx="0">
            <a:scrgbClr r="0" g="0" b="0"/>
          </a:fillRef>
          <a:effectRef idx="0">
            <a:scrgbClr r="0" g="0" b="0"/>
          </a:effectRef>
          <a:fontRef idx="minor"/>
        </p:style>
      </p:sp>
      <p:sp>
        <p:nvSpPr>
          <p:cNvPr id="212" name="PlaceHolder 1">
            <a:extLst>
              <a:ext uri="{FF2B5EF4-FFF2-40B4-BE49-F238E27FC236}">
                <a16:creationId xmlns:a16="http://schemas.microsoft.com/office/drawing/2014/main" id="{A9B41C08-2B86-F543-2E7C-B7FF1228D104}"/>
              </a:ext>
            </a:extLst>
          </p:cNvPr>
          <p:cNvSpPr>
            <a:spLocks noGrp="1"/>
          </p:cNvSpPr>
          <p:nvPr>
            <p:ph type="title"/>
          </p:nvPr>
        </p:nvSpPr>
        <p:spPr>
          <a:xfrm>
            <a:off x="5465135" y="4816800"/>
            <a:ext cx="7041625" cy="1024200"/>
          </a:xfrm>
          <a:prstGeom prst="rect">
            <a:avLst/>
          </a:prstGeom>
          <a:noFill/>
          <a:ln w="0">
            <a:noFill/>
          </a:ln>
        </p:spPr>
        <p:txBody>
          <a:bodyPr anchor="t">
            <a:noAutofit/>
          </a:bodyPr>
          <a:lstStyle/>
          <a:p>
            <a:pPr>
              <a:lnSpc>
                <a:spcPct val="100000"/>
              </a:lnSpc>
              <a:buNone/>
              <a:tabLst>
                <a:tab pos="0" algn="l"/>
              </a:tabLst>
            </a:pPr>
            <a:r>
              <a:rPr lang="en-US" sz="5000" b="1" strike="noStrike" spc="-1" dirty="0">
                <a:solidFill>
                  <a:srgbClr val="000000"/>
                </a:solidFill>
                <a:latin typeface="Arial"/>
              </a:rPr>
              <a:t>Best Fit Decreasing</a:t>
            </a:r>
          </a:p>
        </p:txBody>
      </p:sp>
      <p:sp>
        <p:nvSpPr>
          <p:cNvPr id="214" name="Google Shape;89;p13">
            <a:extLst>
              <a:ext uri="{FF2B5EF4-FFF2-40B4-BE49-F238E27FC236}">
                <a16:creationId xmlns:a16="http://schemas.microsoft.com/office/drawing/2014/main" id="{4DA8E557-D5DC-92CC-626E-CE2D5C5C61E3}"/>
              </a:ext>
            </a:extLst>
          </p:cNvPr>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pic>
        <p:nvPicPr>
          <p:cNvPr id="216" name="Google Shape;91;p13" descr="A card game with a card in the middle of a brick wall&#10;&#10;Description automatically generated">
            <a:extLst>
              <a:ext uri="{FF2B5EF4-FFF2-40B4-BE49-F238E27FC236}">
                <a16:creationId xmlns:a16="http://schemas.microsoft.com/office/drawing/2014/main" id="{2CEE2915-5859-80D2-2BAC-2116863AE058}"/>
              </a:ext>
            </a:extLst>
          </p:cNvPr>
          <p:cNvPicPr/>
          <p:nvPr/>
        </p:nvPicPr>
        <p:blipFill>
          <a:blip r:embed="rId3"/>
          <a:stretch/>
        </p:blipFill>
        <p:spPr>
          <a:xfrm>
            <a:off x="2160" y="1800"/>
            <a:ext cx="12187440" cy="3967200"/>
          </a:xfrm>
          <a:prstGeom prst="rect">
            <a:avLst/>
          </a:prstGeom>
          <a:ln w="0">
            <a:noFill/>
          </a:ln>
        </p:spPr>
      </p:pic>
      <p:sp>
        <p:nvSpPr>
          <p:cNvPr id="3" name="Title 2">
            <a:extLst>
              <a:ext uri="{FF2B5EF4-FFF2-40B4-BE49-F238E27FC236}">
                <a16:creationId xmlns:a16="http://schemas.microsoft.com/office/drawing/2014/main" id="{A47731AF-9414-840B-BDCC-092372485BF4}"/>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575289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 name="PlaceHolder 1"/>
          <p:cNvSpPr>
            <a:spLocks noGrp="1"/>
          </p:cNvSpPr>
          <p:nvPr>
            <p:ph type="title"/>
          </p:nvPr>
        </p:nvSpPr>
        <p:spPr>
          <a:xfrm>
            <a:off x="914400" y="1371600"/>
            <a:ext cx="10362960" cy="1187280"/>
          </a:xfrm>
          <a:prstGeom prst="rect">
            <a:avLst/>
          </a:prstGeom>
          <a:noFill/>
          <a:ln w="0">
            <a:noFill/>
          </a:ln>
        </p:spPr>
        <p:txBody>
          <a:bodyPr anchor="t">
            <a:normAutofit fontScale="90000"/>
          </a:bodyPr>
          <a:lstStyle/>
          <a:p>
            <a:pPr>
              <a:lnSpc>
                <a:spcPct val="100000"/>
              </a:lnSpc>
              <a:buNone/>
            </a:pPr>
            <a:br>
              <a:rPr sz="4000"/>
            </a:br>
            <a:br>
              <a:rPr sz="4000"/>
            </a:br>
            <a:endParaRPr lang="en-US" sz="4000" b="0" strike="noStrike" spc="-1">
              <a:solidFill>
                <a:srgbClr val="000000"/>
              </a:solidFill>
              <a:latin typeface="Arial"/>
            </a:endParaRPr>
          </a:p>
        </p:txBody>
      </p:sp>
      <p:sp>
        <p:nvSpPr>
          <p:cNvPr id="794" name="PlaceHolder 2"/>
          <p:cNvSpPr>
            <a:spLocks noGrp="1"/>
          </p:cNvSpPr>
          <p:nvPr>
            <p:ph/>
          </p:nvPr>
        </p:nvSpPr>
        <p:spPr>
          <a:xfrm>
            <a:off x="1689480" y="1371600"/>
            <a:ext cx="8812800" cy="2850480"/>
          </a:xfrm>
          <a:prstGeom prst="rect">
            <a:avLst/>
          </a:prstGeom>
          <a:noFill/>
          <a:ln w="0">
            <a:noFill/>
          </a:ln>
        </p:spPr>
        <p:txBody>
          <a:bodyPr anchor="t">
            <a:noAutofit/>
          </a:bodyPr>
          <a:lstStyle/>
          <a:p>
            <a:pPr marL="457200" indent="-327960">
              <a:lnSpc>
                <a:spcPct val="120000"/>
              </a:lnSpc>
              <a:spcBef>
                <a:spcPts val="1001"/>
              </a:spcBef>
              <a:buClr>
                <a:srgbClr val="000000"/>
              </a:buClr>
              <a:buFont typeface="Arial"/>
              <a:buChar char="•"/>
            </a:pPr>
            <a:r>
              <a:rPr lang="en-US" sz="2500" b="0" strike="noStrike" spc="-1" dirty="0">
                <a:solidFill>
                  <a:srgbClr val="374151"/>
                </a:solidFill>
                <a:latin typeface="Söhne"/>
                <a:ea typeface="Play"/>
              </a:rPr>
              <a:t>The Best Fit Decreasing (BFD) algorithm is a heuristic algorithm used in the bin packing problem, which aims to efficiently allocate a set of items into a fixed number of bins with minimal wasted space. </a:t>
            </a:r>
            <a:endParaRPr lang="en-US" sz="2500" b="0" strike="noStrike" spc="-1" dirty="0">
              <a:solidFill>
                <a:srgbClr val="000000"/>
              </a:solidFill>
              <a:latin typeface="Arial"/>
            </a:endParaRPr>
          </a:p>
          <a:p>
            <a:pPr marL="457200" indent="-327960">
              <a:lnSpc>
                <a:spcPct val="120000"/>
              </a:lnSpc>
              <a:spcBef>
                <a:spcPts val="1001"/>
              </a:spcBef>
              <a:buClr>
                <a:srgbClr val="000000"/>
              </a:buClr>
              <a:buFont typeface="Arial"/>
              <a:buChar char="•"/>
            </a:pPr>
            <a:r>
              <a:rPr lang="en-US" sz="2500" b="0" strike="noStrike" spc="-1" dirty="0">
                <a:solidFill>
                  <a:srgbClr val="374151"/>
                </a:solidFill>
                <a:latin typeface="Söhne"/>
                <a:ea typeface="Play"/>
              </a:rPr>
              <a:t>The "decreasing" aspect comes from sorting the items in non-increasing order of size before applying the Best Fit algorithm.</a:t>
            </a:r>
            <a:endParaRPr lang="en-US" sz="2500" b="0" strike="noStrike" spc="-1" dirty="0">
              <a:solidFill>
                <a:srgbClr val="000000"/>
              </a:solidFill>
              <a:latin typeface="Arial"/>
            </a:endParaRPr>
          </a:p>
          <a:p>
            <a:pPr marL="457200" indent="-327960">
              <a:lnSpc>
                <a:spcPct val="120000"/>
              </a:lnSpc>
              <a:spcBef>
                <a:spcPts val="1001"/>
              </a:spcBef>
              <a:buClr>
                <a:srgbClr val="000000"/>
              </a:buClr>
              <a:buFont typeface="Arial"/>
              <a:buChar char="•"/>
            </a:pPr>
            <a:r>
              <a:rPr lang="en-US" sz="2500" b="0" strike="noStrike" spc="-1" dirty="0">
                <a:solidFill>
                  <a:srgbClr val="393E42"/>
                </a:solidFill>
                <a:latin typeface="Söhne"/>
                <a:ea typeface="Play"/>
              </a:rPr>
              <a:t>By combining the benefits of both approaches, it typically achieves even better results in terms of the number of bins used</a:t>
            </a:r>
            <a:r>
              <a:rPr lang="en-US" sz="2500" b="0" strike="noStrike" spc="-1" dirty="0">
                <a:solidFill>
                  <a:srgbClr val="393E42"/>
                </a:solidFill>
                <a:latin typeface="Proxima Nova"/>
                <a:ea typeface="Play"/>
              </a:rPr>
              <a:t>.</a:t>
            </a:r>
            <a:endParaRPr lang="en-US" sz="2500" b="0" strike="noStrike" spc="-1" dirty="0">
              <a:solidFill>
                <a:srgbClr val="000000"/>
              </a:solidFill>
              <a:latin typeface="Arial"/>
            </a:endParaRPr>
          </a:p>
          <a:p>
            <a:pPr>
              <a:lnSpc>
                <a:spcPct val="120000"/>
              </a:lnSpc>
              <a:spcBef>
                <a:spcPts val="1001"/>
              </a:spcBef>
              <a:buNone/>
            </a:pPr>
            <a:endParaRPr lang="en-US" sz="2500" b="0" strike="noStrike" spc="-1" dirty="0">
              <a:solidFill>
                <a:srgbClr val="000000"/>
              </a:solidFill>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PlaceHolder 1"/>
          <p:cNvSpPr>
            <a:spLocks noGrp="1"/>
          </p:cNvSpPr>
          <p:nvPr>
            <p:ph type="title"/>
          </p:nvPr>
        </p:nvSpPr>
        <p:spPr>
          <a:xfrm>
            <a:off x="914400" y="1371600"/>
            <a:ext cx="10362960" cy="1187280"/>
          </a:xfrm>
          <a:prstGeom prst="rect">
            <a:avLst/>
          </a:prstGeom>
          <a:noFill/>
          <a:ln w="0">
            <a:noFill/>
          </a:ln>
        </p:spPr>
        <p:txBody>
          <a:bodyPr anchor="t">
            <a:normAutofit fontScale="90000"/>
          </a:bodyPr>
          <a:lstStyle/>
          <a:p>
            <a:pPr>
              <a:lnSpc>
                <a:spcPct val="100000"/>
              </a:lnSpc>
              <a:buNone/>
            </a:pPr>
            <a:br>
              <a:rPr sz="4000"/>
            </a:br>
            <a:br>
              <a:rPr sz="4000"/>
            </a:br>
            <a:endParaRPr lang="en-US" sz="4000" b="0" strike="noStrike" spc="-1">
              <a:solidFill>
                <a:srgbClr val="000000"/>
              </a:solidFill>
              <a:latin typeface="Arial"/>
            </a:endParaRPr>
          </a:p>
        </p:txBody>
      </p:sp>
      <p:sp>
        <p:nvSpPr>
          <p:cNvPr id="797" name="PlaceHolder 2"/>
          <p:cNvSpPr>
            <a:spLocks noGrp="1"/>
          </p:cNvSpPr>
          <p:nvPr>
            <p:ph/>
          </p:nvPr>
        </p:nvSpPr>
        <p:spPr>
          <a:xfrm>
            <a:off x="1351297" y="1371600"/>
            <a:ext cx="9068609" cy="4784651"/>
          </a:xfrm>
          <a:prstGeom prst="rect">
            <a:avLst/>
          </a:prstGeom>
          <a:noFill/>
          <a:ln w="0">
            <a:noFill/>
          </a:ln>
        </p:spPr>
        <p:txBody>
          <a:bodyPr anchor="t">
            <a:noAutofit/>
          </a:bodyPr>
          <a:lstStyle/>
          <a:p>
            <a:pPr marL="457200" indent="-327960">
              <a:lnSpc>
                <a:spcPct val="120000"/>
              </a:lnSpc>
              <a:spcBef>
                <a:spcPts val="1001"/>
              </a:spcBef>
              <a:buClr>
                <a:srgbClr val="000000"/>
              </a:buClr>
              <a:buFont typeface="Arial"/>
              <a:buChar char="•"/>
            </a:pPr>
            <a:r>
              <a:rPr lang="en-US" sz="2000" b="0" strike="noStrike" spc="-1" dirty="0">
                <a:solidFill>
                  <a:srgbClr val="374151"/>
                </a:solidFill>
                <a:latin typeface="Söhne"/>
                <a:ea typeface="Play"/>
              </a:rPr>
              <a:t>Here's a step-by-step explanation of the Best Fit Decreasing algorithm:</a:t>
            </a:r>
            <a:endParaRPr lang="en-US" sz="2000" b="0" strike="noStrike" spc="-1" dirty="0">
              <a:solidFill>
                <a:srgbClr val="000000"/>
              </a:solidFill>
              <a:latin typeface="Arial"/>
            </a:endParaRPr>
          </a:p>
          <a:p>
            <a:pPr marL="457200" indent="-327960">
              <a:lnSpc>
                <a:spcPct val="120000"/>
              </a:lnSpc>
              <a:spcBef>
                <a:spcPts val="1001"/>
              </a:spcBef>
              <a:buClr>
                <a:srgbClr val="000000"/>
              </a:buClr>
              <a:buFont typeface="Arial"/>
              <a:buAutoNum type="arabicPeriod"/>
            </a:pPr>
            <a:r>
              <a:rPr lang="en-US" sz="2000" b="1" strike="noStrike" spc="-1" dirty="0">
                <a:solidFill>
                  <a:srgbClr val="374151"/>
                </a:solidFill>
                <a:latin typeface="Söhne"/>
                <a:ea typeface="Play"/>
              </a:rPr>
              <a:t>Sort Items:</a:t>
            </a:r>
            <a:r>
              <a:rPr lang="en-US" sz="2000" b="0" strike="noStrike" spc="-1" dirty="0">
                <a:solidFill>
                  <a:srgbClr val="374151"/>
                </a:solidFill>
                <a:latin typeface="Söhne"/>
                <a:ea typeface="Play"/>
              </a:rPr>
              <a:t> Sort the items in non-increasing order of size. This step is crucial for the "decreasing" variant.</a:t>
            </a:r>
            <a:endParaRPr lang="en-US" sz="2000" b="0" strike="noStrike" spc="-1" dirty="0">
              <a:solidFill>
                <a:srgbClr val="000000"/>
              </a:solidFill>
              <a:latin typeface="Arial"/>
            </a:endParaRPr>
          </a:p>
          <a:p>
            <a:pPr marL="457200" indent="-327960">
              <a:lnSpc>
                <a:spcPct val="120000"/>
              </a:lnSpc>
              <a:spcBef>
                <a:spcPts val="1001"/>
              </a:spcBef>
              <a:buClr>
                <a:srgbClr val="000000"/>
              </a:buClr>
              <a:buFont typeface="Arial"/>
              <a:buAutoNum type="arabicPeriod"/>
            </a:pPr>
            <a:r>
              <a:rPr lang="en-US" sz="2000" b="1" strike="noStrike" spc="-1" dirty="0">
                <a:solidFill>
                  <a:srgbClr val="374151"/>
                </a:solidFill>
                <a:latin typeface="Söhne"/>
                <a:ea typeface="Play"/>
              </a:rPr>
              <a:t>Initialize Bins:</a:t>
            </a:r>
            <a:r>
              <a:rPr lang="en-US" sz="2000" b="0" strike="noStrike" spc="-1" dirty="0">
                <a:solidFill>
                  <a:srgbClr val="374151"/>
                </a:solidFill>
                <a:latin typeface="Söhne"/>
                <a:ea typeface="Play"/>
              </a:rPr>
              <a:t> Start with an given set of bins.</a:t>
            </a:r>
            <a:endParaRPr lang="en-US" sz="2000" b="0" strike="noStrike" spc="-1" dirty="0">
              <a:solidFill>
                <a:srgbClr val="000000"/>
              </a:solidFill>
              <a:latin typeface="Arial"/>
            </a:endParaRPr>
          </a:p>
          <a:p>
            <a:pPr marL="457200" indent="-327960">
              <a:lnSpc>
                <a:spcPct val="120000"/>
              </a:lnSpc>
              <a:spcBef>
                <a:spcPts val="1001"/>
              </a:spcBef>
              <a:buClr>
                <a:srgbClr val="000000"/>
              </a:buClr>
              <a:buFont typeface="Arial"/>
              <a:buAutoNum type="arabicPeriod"/>
            </a:pPr>
            <a:r>
              <a:rPr lang="en-US" sz="2000" b="1" strike="noStrike" spc="-1" dirty="0">
                <a:solidFill>
                  <a:srgbClr val="374151"/>
                </a:solidFill>
                <a:latin typeface="Söhne"/>
                <a:ea typeface="Play"/>
              </a:rPr>
              <a:t>Iterate Through Items:</a:t>
            </a:r>
            <a:r>
              <a:rPr lang="en-US" sz="2000" b="0" strike="noStrike" spc="-1" dirty="0">
                <a:solidFill>
                  <a:srgbClr val="374151"/>
                </a:solidFill>
                <a:latin typeface="Söhne"/>
                <a:ea typeface="Play"/>
              </a:rPr>
              <a:t> For each item in the sorted list:</a:t>
            </a:r>
            <a:endParaRPr lang="en-US" sz="2000" b="0" strike="noStrike" spc="-1" dirty="0">
              <a:solidFill>
                <a:srgbClr val="000000"/>
              </a:solidFill>
              <a:latin typeface="Arial"/>
            </a:endParaRPr>
          </a:p>
          <a:p>
            <a:pPr marL="743040" lvl="1" indent="-285840">
              <a:lnSpc>
                <a:spcPct val="120000"/>
              </a:lnSpc>
              <a:spcBef>
                <a:spcPts val="499"/>
              </a:spcBef>
              <a:buClr>
                <a:srgbClr val="000000"/>
              </a:buClr>
              <a:buFont typeface="Arial"/>
              <a:buAutoNum type="arabicPeriod"/>
            </a:pPr>
            <a:r>
              <a:rPr lang="en-US" sz="2000" b="0" strike="noStrike" spc="-1" dirty="0">
                <a:solidFill>
                  <a:srgbClr val="374151"/>
                </a:solidFill>
                <a:latin typeface="Söhne"/>
                <a:ea typeface="Play"/>
              </a:rPr>
              <a:t>Find the bin with the smallest remaining capacity that can accommodate the current item. If multiple bins have the same smallest capacity, choose the one that was created first.</a:t>
            </a:r>
            <a:endParaRPr lang="en-US" sz="2000" b="0" strike="noStrike" spc="-1" dirty="0">
              <a:solidFill>
                <a:srgbClr val="000000"/>
              </a:solidFill>
              <a:latin typeface="Arial"/>
            </a:endParaRPr>
          </a:p>
          <a:p>
            <a:pPr marL="743040" lvl="1" indent="-285840">
              <a:lnSpc>
                <a:spcPct val="120000"/>
              </a:lnSpc>
              <a:spcBef>
                <a:spcPts val="499"/>
              </a:spcBef>
              <a:buClr>
                <a:srgbClr val="000000"/>
              </a:buClr>
              <a:buFont typeface="Arial"/>
              <a:buAutoNum type="arabicPeriod"/>
            </a:pPr>
            <a:r>
              <a:rPr lang="en-US" sz="2000" b="0" strike="noStrike" spc="-1" dirty="0">
                <a:solidFill>
                  <a:srgbClr val="374151"/>
                </a:solidFill>
                <a:latin typeface="Söhne"/>
                <a:ea typeface="Play"/>
              </a:rPr>
              <a:t>If there is no such bin, create a new bin and place the item in it.</a:t>
            </a:r>
            <a:endParaRPr lang="en-US" sz="2000" b="0" strike="noStrike" spc="-1" dirty="0">
              <a:solidFill>
                <a:srgbClr val="000000"/>
              </a:solidFill>
              <a:latin typeface="Arial"/>
            </a:endParaRPr>
          </a:p>
          <a:p>
            <a:pPr marL="457200" indent="-327960">
              <a:lnSpc>
                <a:spcPct val="120000"/>
              </a:lnSpc>
              <a:spcBef>
                <a:spcPts val="1001"/>
              </a:spcBef>
              <a:buClr>
                <a:srgbClr val="000000"/>
              </a:buClr>
              <a:buFont typeface="Arial"/>
              <a:buAutoNum type="arabicPeriod"/>
            </a:pPr>
            <a:r>
              <a:rPr lang="en-US" sz="2000" b="1" strike="noStrike" spc="-1" dirty="0">
                <a:solidFill>
                  <a:srgbClr val="374151"/>
                </a:solidFill>
                <a:latin typeface="Söhne"/>
                <a:ea typeface="Play"/>
              </a:rPr>
              <a:t>Repeat:</a:t>
            </a:r>
            <a:r>
              <a:rPr lang="en-US" sz="2000" b="0" strike="noStrike" spc="-1" dirty="0">
                <a:solidFill>
                  <a:srgbClr val="374151"/>
                </a:solidFill>
                <a:latin typeface="Söhne"/>
                <a:ea typeface="Play"/>
              </a:rPr>
              <a:t> Continue this process until all items are placed.</a:t>
            </a:r>
            <a:endParaRPr lang="en-US" sz="2000" b="0" strike="noStrike" spc="-1" dirty="0">
              <a:solidFill>
                <a:srgbClr val="000000"/>
              </a:solidFill>
              <a:latin typeface="Arial"/>
            </a:endParaRPr>
          </a:p>
          <a:p>
            <a:pPr>
              <a:lnSpc>
                <a:spcPct val="120000"/>
              </a:lnSpc>
              <a:spcBef>
                <a:spcPts val="1001"/>
              </a:spcBef>
              <a:buNone/>
            </a:pPr>
            <a:endParaRPr lang="en-US" sz="2000" b="0" strike="noStrike" spc="-1" dirty="0">
              <a:solidFill>
                <a:srgbClr val="000000"/>
              </a:solidFill>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PlaceHolder 1"/>
          <p:cNvSpPr>
            <a:spLocks noGrp="1"/>
          </p:cNvSpPr>
          <p:nvPr>
            <p:ph type="title"/>
          </p:nvPr>
        </p:nvSpPr>
        <p:spPr>
          <a:xfrm>
            <a:off x="2334240" y="646920"/>
            <a:ext cx="10362960" cy="661320"/>
          </a:xfrm>
          <a:prstGeom prst="rect">
            <a:avLst/>
          </a:prstGeom>
          <a:noFill/>
          <a:ln w="0">
            <a:noFill/>
          </a:ln>
        </p:spPr>
        <p:txBody>
          <a:bodyPr anchor="t">
            <a:normAutofit fontScale="90000"/>
          </a:bodyPr>
          <a:lstStyle/>
          <a:p>
            <a:pPr>
              <a:lnSpc>
                <a:spcPct val="100000"/>
              </a:lnSpc>
              <a:buNone/>
            </a:pPr>
            <a:r>
              <a:rPr lang="en-US" sz="4000" b="1" strike="noStrike" spc="-1">
                <a:solidFill>
                  <a:srgbClr val="000000"/>
                </a:solidFill>
                <a:latin typeface="Play"/>
                <a:ea typeface="Arial"/>
              </a:rPr>
              <a:t>Best Fit  Decreasing Algorithm - Example</a:t>
            </a:r>
            <a:endParaRPr lang="en-US" sz="4000" b="0" strike="noStrike" spc="-1">
              <a:solidFill>
                <a:srgbClr val="000000"/>
              </a:solidFill>
              <a:latin typeface="Arial"/>
            </a:endParaRPr>
          </a:p>
          <a:p>
            <a:pPr>
              <a:lnSpc>
                <a:spcPct val="100000"/>
              </a:lnSpc>
              <a:buNone/>
            </a:pPr>
            <a:endParaRPr lang="en-US" sz="4000" b="0" strike="noStrike" spc="-1">
              <a:solidFill>
                <a:srgbClr val="000000"/>
              </a:solidFill>
              <a:latin typeface="Arial"/>
            </a:endParaRPr>
          </a:p>
        </p:txBody>
      </p:sp>
      <p:sp>
        <p:nvSpPr>
          <p:cNvPr id="800" name="PlaceHolder 2"/>
          <p:cNvSpPr>
            <a:spLocks noGrp="1"/>
          </p:cNvSpPr>
          <p:nvPr>
            <p:ph/>
          </p:nvPr>
        </p:nvSpPr>
        <p:spPr>
          <a:xfrm>
            <a:off x="914400" y="1518120"/>
            <a:ext cx="10437120" cy="1212480"/>
          </a:xfrm>
          <a:prstGeom prst="rect">
            <a:avLst/>
          </a:prstGeom>
          <a:noFill/>
          <a:ln w="0">
            <a:noFill/>
          </a:ln>
        </p:spPr>
        <p:txBody>
          <a:bodyPr anchor="t">
            <a:normAutofit/>
          </a:bodyPr>
          <a:lstStyle/>
          <a:p>
            <a:pPr algn="ctr">
              <a:lnSpc>
                <a:spcPct val="120000"/>
              </a:lnSpc>
              <a:spcBef>
                <a:spcPts val="1001"/>
              </a:spcBef>
              <a:buNone/>
              <a:tabLst>
                <a:tab pos="0" algn="l"/>
              </a:tabLst>
            </a:pPr>
            <a:r>
              <a:rPr lang="en-US" sz="2000" b="1" strike="noStrike" spc="-1" dirty="0">
                <a:solidFill>
                  <a:srgbClr val="000000"/>
                </a:solidFill>
                <a:latin typeface="Play"/>
                <a:ea typeface="Play"/>
              </a:rPr>
              <a:t>The waste size randomly:  </a:t>
            </a:r>
            <a:r>
              <a:rPr lang="en-US" sz="2000" b="0" strike="noStrike" spc="-1" dirty="0">
                <a:solidFill>
                  <a:srgbClr val="000000"/>
                </a:solidFill>
                <a:latin typeface="Play"/>
                <a:ea typeface="Play"/>
              </a:rPr>
              <a:t>0.5</a:t>
            </a:r>
            <a:r>
              <a:rPr lang="en-US" sz="2000" b="0" strike="noStrike" spc="-1" dirty="0">
                <a:solidFill>
                  <a:srgbClr val="0D0D0D"/>
                </a:solidFill>
                <a:latin typeface="Play"/>
                <a:ea typeface="Play"/>
              </a:rPr>
              <a:t>,</a:t>
            </a:r>
            <a:r>
              <a:rPr lang="en-US" sz="2000" b="0" strike="noStrike" spc="-1" dirty="0">
                <a:solidFill>
                  <a:srgbClr val="000000"/>
                </a:solidFill>
                <a:latin typeface="Play"/>
                <a:ea typeface="Play"/>
              </a:rPr>
              <a:t> 0.7, 0.5, 0.2, 0.4, 0.2, 0.5, 0.1, 0.6</a:t>
            </a:r>
            <a:endParaRPr lang="en-US" sz="2000" b="0" strike="noStrike" spc="-1" dirty="0">
              <a:solidFill>
                <a:srgbClr val="000000"/>
              </a:solidFill>
              <a:latin typeface="Arial"/>
            </a:endParaRPr>
          </a:p>
          <a:p>
            <a:pPr algn="ctr">
              <a:lnSpc>
                <a:spcPct val="120000"/>
              </a:lnSpc>
              <a:spcBef>
                <a:spcPts val="1001"/>
              </a:spcBef>
              <a:buNone/>
              <a:tabLst>
                <a:tab pos="0" algn="l"/>
              </a:tabLst>
            </a:pPr>
            <a:r>
              <a:rPr lang="en-US" sz="2000" b="1" strike="noStrike" spc="-1" dirty="0">
                <a:latin typeface="Play"/>
                <a:ea typeface="Play"/>
              </a:rPr>
              <a:t>After sorting the waste size:  </a:t>
            </a:r>
            <a:r>
              <a:rPr lang="en-US" sz="2000" b="0" strike="noStrike" spc="-1" dirty="0">
                <a:solidFill>
                  <a:srgbClr val="FF0000"/>
                </a:solidFill>
                <a:latin typeface="Play"/>
                <a:ea typeface="Play"/>
              </a:rPr>
              <a:t>0.7</a:t>
            </a:r>
            <a:r>
              <a:rPr lang="en-US" sz="2000" b="0" strike="noStrike" spc="-1" dirty="0">
                <a:solidFill>
                  <a:srgbClr val="000000"/>
                </a:solidFill>
                <a:latin typeface="Play"/>
                <a:ea typeface="Play"/>
              </a:rPr>
              <a:t>,0.6,0.5,0.5,0.5,0.4,0.2,0.2,0.1</a:t>
            </a:r>
            <a:endParaRPr lang="en-US" sz="2000" b="0" strike="noStrike" spc="-1" dirty="0">
              <a:solidFill>
                <a:srgbClr val="000000"/>
              </a:solidFill>
              <a:latin typeface="Arial"/>
            </a:endParaRPr>
          </a:p>
        </p:txBody>
      </p:sp>
      <p:sp>
        <p:nvSpPr>
          <p:cNvPr id="801" name="Cylinder 3"/>
          <p:cNvSpPr/>
          <p:nvPr/>
        </p:nvSpPr>
        <p:spPr>
          <a:xfrm>
            <a:off x="1491840" y="296208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02" name="Straight Arrow Connector 4"/>
          <p:cNvSpPr/>
          <p:nvPr/>
        </p:nvSpPr>
        <p:spPr>
          <a:xfrm>
            <a:off x="1099080" y="2961000"/>
            <a:ext cx="1800" cy="1214640"/>
          </a:xfrm>
          <a:custGeom>
            <a:avLst/>
            <a:gdLst/>
            <a:ahLst/>
            <a:cxnLst/>
            <a:rect l="l" t="t" r="r" b="b"/>
            <a:pathLst>
              <a:path w="21600" h="21600">
                <a:moveTo>
                  <a:pt x="0" y="0"/>
                </a:moveTo>
                <a:lnTo>
                  <a:pt x="21600" y="21600"/>
                </a:lnTo>
              </a:path>
            </a:pathLst>
          </a:custGeom>
          <a:noFill/>
          <a:ln>
            <a:solidFill>
              <a:srgbClr val="000000"/>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803" name="TextBox 5"/>
          <p:cNvSpPr/>
          <p:nvPr/>
        </p:nvSpPr>
        <p:spPr>
          <a:xfrm rot="16200000">
            <a:off x="284040" y="3217320"/>
            <a:ext cx="1068480" cy="3042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nSpc>
                <a:spcPct val="100000"/>
              </a:lnSpc>
              <a:buNone/>
            </a:pPr>
            <a:r>
              <a:rPr lang="en-US" sz="1400" b="0" strike="noStrike" spc="-1">
                <a:solidFill>
                  <a:srgbClr val="000000"/>
                </a:solidFill>
                <a:latin typeface="Arial"/>
                <a:ea typeface="Arial"/>
              </a:rPr>
              <a:t>M=1</a:t>
            </a:r>
            <a:endParaRPr lang="en-US" sz="1400" b="0" strike="noStrike" spc="-1">
              <a:latin typeface="Arial"/>
            </a:endParaRPr>
          </a:p>
        </p:txBody>
      </p:sp>
      <p:sp>
        <p:nvSpPr>
          <p:cNvPr id="804" name="Cylinder 9"/>
          <p:cNvSpPr/>
          <p:nvPr/>
        </p:nvSpPr>
        <p:spPr>
          <a:xfrm>
            <a:off x="1491840" y="3327120"/>
            <a:ext cx="911880" cy="847440"/>
          </a:xfrm>
          <a:prstGeom prst="can">
            <a:avLst>
              <a:gd name="adj" fmla="val 25000"/>
            </a:avLst>
          </a:prstGeom>
          <a:solidFill>
            <a:schemeClr val="accent4"/>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0.7</a:t>
            </a:r>
            <a:endParaRPr lang="en-US" sz="14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 name="PlaceHolder 1"/>
          <p:cNvSpPr>
            <a:spLocks noGrp="1"/>
          </p:cNvSpPr>
          <p:nvPr>
            <p:ph type="title"/>
          </p:nvPr>
        </p:nvSpPr>
        <p:spPr>
          <a:xfrm>
            <a:off x="2334240" y="646920"/>
            <a:ext cx="10362960" cy="661320"/>
          </a:xfrm>
          <a:prstGeom prst="rect">
            <a:avLst/>
          </a:prstGeom>
          <a:noFill/>
          <a:ln w="0">
            <a:noFill/>
          </a:ln>
        </p:spPr>
        <p:txBody>
          <a:bodyPr anchor="t">
            <a:normAutofit fontScale="90000"/>
          </a:bodyPr>
          <a:lstStyle/>
          <a:p>
            <a:pPr>
              <a:lnSpc>
                <a:spcPct val="100000"/>
              </a:lnSpc>
              <a:buNone/>
            </a:pPr>
            <a:r>
              <a:rPr lang="en-US" sz="4000" b="1" strike="noStrike" spc="-1">
                <a:solidFill>
                  <a:srgbClr val="000000"/>
                </a:solidFill>
                <a:latin typeface="Play"/>
                <a:ea typeface="Arial"/>
              </a:rPr>
              <a:t>Best Fit  Decreasing Algorithm - Example</a:t>
            </a:r>
            <a:endParaRPr lang="en-US" sz="4000" b="0" strike="noStrike" spc="-1">
              <a:solidFill>
                <a:srgbClr val="000000"/>
              </a:solidFill>
              <a:latin typeface="Arial"/>
            </a:endParaRPr>
          </a:p>
          <a:p>
            <a:pPr>
              <a:lnSpc>
                <a:spcPct val="100000"/>
              </a:lnSpc>
              <a:buNone/>
            </a:pPr>
            <a:endParaRPr lang="en-US" sz="4000" b="0" strike="noStrike" spc="-1">
              <a:solidFill>
                <a:srgbClr val="000000"/>
              </a:solidFill>
              <a:latin typeface="Arial"/>
            </a:endParaRPr>
          </a:p>
        </p:txBody>
      </p:sp>
      <p:sp>
        <p:nvSpPr>
          <p:cNvPr id="806" name="PlaceHolder 2"/>
          <p:cNvSpPr>
            <a:spLocks noGrp="1"/>
          </p:cNvSpPr>
          <p:nvPr>
            <p:ph/>
          </p:nvPr>
        </p:nvSpPr>
        <p:spPr>
          <a:xfrm>
            <a:off x="914400" y="1518120"/>
            <a:ext cx="10362960" cy="634680"/>
          </a:xfrm>
          <a:prstGeom prst="rect">
            <a:avLst/>
          </a:prstGeom>
          <a:noFill/>
          <a:ln w="0">
            <a:noFill/>
          </a:ln>
        </p:spPr>
        <p:txBody>
          <a:bodyPr anchor="t">
            <a:normAutofit/>
          </a:bodyPr>
          <a:lstStyle/>
          <a:p>
            <a:pPr algn="ctr">
              <a:lnSpc>
                <a:spcPct val="120000"/>
              </a:lnSpc>
              <a:spcBef>
                <a:spcPts val="1001"/>
              </a:spcBef>
              <a:buNone/>
              <a:tabLst>
                <a:tab pos="0" algn="l"/>
              </a:tabLst>
            </a:pPr>
            <a:r>
              <a:rPr lang="en-US" sz="2000" b="0" strike="sngStrike" spc="-1">
                <a:solidFill>
                  <a:srgbClr val="000000"/>
                </a:solidFill>
                <a:latin typeface="Play"/>
                <a:ea typeface="Play"/>
              </a:rPr>
              <a:t>0.7</a:t>
            </a:r>
            <a:r>
              <a:rPr lang="en-US" sz="2000" b="0" strike="noStrike" spc="-1">
                <a:solidFill>
                  <a:srgbClr val="000000"/>
                </a:solidFill>
                <a:latin typeface="Play"/>
                <a:ea typeface="Play"/>
              </a:rPr>
              <a:t>,</a:t>
            </a:r>
            <a:r>
              <a:rPr lang="en-US" sz="2000" b="0" strike="noStrike" spc="-1">
                <a:solidFill>
                  <a:srgbClr val="FF0000"/>
                </a:solidFill>
                <a:latin typeface="Play"/>
                <a:ea typeface="Play"/>
              </a:rPr>
              <a:t>0.6</a:t>
            </a:r>
            <a:r>
              <a:rPr lang="en-US" sz="2000" b="0" strike="noStrike" spc="-1">
                <a:solidFill>
                  <a:srgbClr val="000000"/>
                </a:solidFill>
                <a:latin typeface="Play"/>
                <a:ea typeface="Play"/>
              </a:rPr>
              <a:t>,0.5,0.5,0.5,0.4,0.2,0.2,0.1</a:t>
            </a:r>
            <a:endParaRPr lang="en-US" sz="2000" b="0" strike="noStrike" spc="-1">
              <a:solidFill>
                <a:srgbClr val="000000"/>
              </a:solidFill>
              <a:latin typeface="Arial"/>
            </a:endParaRPr>
          </a:p>
        </p:txBody>
      </p:sp>
      <p:sp>
        <p:nvSpPr>
          <p:cNvPr id="807" name="Cylinder 3"/>
          <p:cNvSpPr/>
          <p:nvPr/>
        </p:nvSpPr>
        <p:spPr>
          <a:xfrm>
            <a:off x="1491840" y="296208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08" name="Straight Arrow Connector 4"/>
          <p:cNvSpPr/>
          <p:nvPr/>
        </p:nvSpPr>
        <p:spPr>
          <a:xfrm>
            <a:off x="1099080" y="2961000"/>
            <a:ext cx="1800" cy="1214640"/>
          </a:xfrm>
          <a:custGeom>
            <a:avLst/>
            <a:gdLst/>
            <a:ahLst/>
            <a:cxnLst/>
            <a:rect l="l" t="t" r="r" b="b"/>
            <a:pathLst>
              <a:path w="21600" h="21600">
                <a:moveTo>
                  <a:pt x="0" y="0"/>
                </a:moveTo>
                <a:lnTo>
                  <a:pt x="21600" y="21600"/>
                </a:lnTo>
              </a:path>
            </a:pathLst>
          </a:custGeom>
          <a:noFill/>
          <a:ln>
            <a:solidFill>
              <a:srgbClr val="000000"/>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809" name="TextBox 5"/>
          <p:cNvSpPr/>
          <p:nvPr/>
        </p:nvSpPr>
        <p:spPr>
          <a:xfrm rot="16200000">
            <a:off x="284040" y="3217320"/>
            <a:ext cx="1068480" cy="3042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nSpc>
                <a:spcPct val="100000"/>
              </a:lnSpc>
              <a:buNone/>
            </a:pPr>
            <a:r>
              <a:rPr lang="en-US" sz="1400" b="0" strike="noStrike" spc="-1">
                <a:solidFill>
                  <a:srgbClr val="000000"/>
                </a:solidFill>
                <a:latin typeface="Arial"/>
                <a:ea typeface="Arial"/>
              </a:rPr>
              <a:t>M=1</a:t>
            </a:r>
            <a:endParaRPr lang="en-US" sz="1400" b="0" strike="noStrike" spc="-1">
              <a:latin typeface="Arial"/>
            </a:endParaRPr>
          </a:p>
        </p:txBody>
      </p:sp>
      <p:sp>
        <p:nvSpPr>
          <p:cNvPr id="810" name="Cylinder 9"/>
          <p:cNvSpPr/>
          <p:nvPr/>
        </p:nvSpPr>
        <p:spPr>
          <a:xfrm>
            <a:off x="1491840" y="3327120"/>
            <a:ext cx="911880" cy="847440"/>
          </a:xfrm>
          <a:prstGeom prst="can">
            <a:avLst>
              <a:gd name="adj" fmla="val 25000"/>
            </a:avLst>
          </a:prstGeom>
          <a:solidFill>
            <a:schemeClr val="accent4"/>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0.7</a:t>
            </a:r>
            <a:endParaRPr lang="en-US" sz="1400" b="0" strike="noStrike" spc="-1">
              <a:latin typeface="Arial"/>
            </a:endParaRPr>
          </a:p>
        </p:txBody>
      </p:sp>
      <p:sp>
        <p:nvSpPr>
          <p:cNvPr id="811" name="Cylinder 6"/>
          <p:cNvSpPr/>
          <p:nvPr/>
        </p:nvSpPr>
        <p:spPr>
          <a:xfrm>
            <a:off x="3054960" y="296208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12" name="Cylinder 7"/>
          <p:cNvSpPr/>
          <p:nvPr/>
        </p:nvSpPr>
        <p:spPr>
          <a:xfrm>
            <a:off x="3054960" y="3488040"/>
            <a:ext cx="911880" cy="686520"/>
          </a:xfrm>
          <a:prstGeom prst="can">
            <a:avLst>
              <a:gd name="adj" fmla="val 25000"/>
            </a:avLst>
          </a:prstGeom>
          <a:solidFill>
            <a:srgbClr val="FFC000"/>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0.6</a:t>
            </a:r>
            <a:endParaRPr lang="en-US" sz="14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PlaceHolder 1"/>
          <p:cNvSpPr>
            <a:spLocks noGrp="1"/>
          </p:cNvSpPr>
          <p:nvPr>
            <p:ph type="title"/>
          </p:nvPr>
        </p:nvSpPr>
        <p:spPr>
          <a:xfrm>
            <a:off x="2334240" y="646920"/>
            <a:ext cx="10362960" cy="661320"/>
          </a:xfrm>
          <a:prstGeom prst="rect">
            <a:avLst/>
          </a:prstGeom>
          <a:noFill/>
          <a:ln w="0">
            <a:noFill/>
          </a:ln>
        </p:spPr>
        <p:txBody>
          <a:bodyPr anchor="t">
            <a:normAutofit fontScale="90000"/>
          </a:bodyPr>
          <a:lstStyle/>
          <a:p>
            <a:pPr>
              <a:lnSpc>
                <a:spcPct val="100000"/>
              </a:lnSpc>
              <a:buNone/>
            </a:pPr>
            <a:r>
              <a:rPr lang="en-US" sz="4000" b="1" strike="noStrike" spc="-1" dirty="0">
                <a:solidFill>
                  <a:srgbClr val="000000"/>
                </a:solidFill>
                <a:latin typeface="Play"/>
                <a:ea typeface="Arial"/>
              </a:rPr>
              <a:t>Best Fit  Decreasing Algorithm - Example</a:t>
            </a:r>
            <a:endParaRPr lang="en-US" sz="4000" b="0" strike="noStrike" spc="-1" dirty="0">
              <a:solidFill>
                <a:srgbClr val="000000"/>
              </a:solidFill>
              <a:latin typeface="Arial"/>
            </a:endParaRPr>
          </a:p>
          <a:p>
            <a:pPr>
              <a:lnSpc>
                <a:spcPct val="100000"/>
              </a:lnSpc>
              <a:buNone/>
            </a:pPr>
            <a:endParaRPr lang="en-US" sz="4000" b="0" strike="noStrike" spc="-1" dirty="0">
              <a:solidFill>
                <a:srgbClr val="000000"/>
              </a:solidFill>
              <a:latin typeface="Arial"/>
            </a:endParaRPr>
          </a:p>
        </p:txBody>
      </p:sp>
      <p:sp>
        <p:nvSpPr>
          <p:cNvPr id="814" name="PlaceHolder 2"/>
          <p:cNvSpPr>
            <a:spLocks noGrp="1"/>
          </p:cNvSpPr>
          <p:nvPr>
            <p:ph/>
          </p:nvPr>
        </p:nvSpPr>
        <p:spPr>
          <a:xfrm>
            <a:off x="914400" y="1518120"/>
            <a:ext cx="10362960" cy="634680"/>
          </a:xfrm>
          <a:prstGeom prst="rect">
            <a:avLst/>
          </a:prstGeom>
          <a:noFill/>
          <a:ln w="0">
            <a:noFill/>
          </a:ln>
        </p:spPr>
        <p:txBody>
          <a:bodyPr anchor="t">
            <a:normAutofit/>
          </a:bodyPr>
          <a:lstStyle/>
          <a:p>
            <a:pPr algn="ctr">
              <a:lnSpc>
                <a:spcPct val="120000"/>
              </a:lnSpc>
              <a:spcBef>
                <a:spcPts val="1001"/>
              </a:spcBef>
              <a:buNone/>
              <a:tabLst>
                <a:tab pos="0" algn="l"/>
              </a:tabLst>
            </a:pPr>
            <a:r>
              <a:rPr lang="en-US" sz="2000" b="0" strike="sngStrike" spc="-1">
                <a:solidFill>
                  <a:srgbClr val="000000"/>
                </a:solidFill>
                <a:latin typeface="Play"/>
                <a:ea typeface="Play"/>
              </a:rPr>
              <a:t>0.7</a:t>
            </a:r>
            <a:r>
              <a:rPr lang="en-US" sz="2000" b="0" strike="noStrike" spc="-1">
                <a:solidFill>
                  <a:srgbClr val="000000"/>
                </a:solidFill>
                <a:latin typeface="Play"/>
                <a:ea typeface="Play"/>
              </a:rPr>
              <a:t>,</a:t>
            </a:r>
            <a:r>
              <a:rPr lang="en-US" sz="2000" b="0" strike="sngStrike" spc="-1">
                <a:solidFill>
                  <a:srgbClr val="000000"/>
                </a:solidFill>
                <a:latin typeface="Play"/>
                <a:ea typeface="Play"/>
              </a:rPr>
              <a:t> 0.6</a:t>
            </a:r>
            <a:r>
              <a:rPr lang="en-US" sz="2000" b="0" strike="noStrike" spc="-1">
                <a:solidFill>
                  <a:srgbClr val="000000"/>
                </a:solidFill>
                <a:latin typeface="Play"/>
                <a:ea typeface="Play"/>
              </a:rPr>
              <a:t>,</a:t>
            </a:r>
            <a:r>
              <a:rPr lang="en-US" sz="2000" b="0" strike="noStrike" spc="-1">
                <a:solidFill>
                  <a:srgbClr val="FF0000"/>
                </a:solidFill>
                <a:latin typeface="Play"/>
                <a:ea typeface="Play"/>
              </a:rPr>
              <a:t>0.5</a:t>
            </a:r>
            <a:r>
              <a:rPr lang="en-US" sz="2000" b="0" strike="noStrike" spc="-1">
                <a:solidFill>
                  <a:srgbClr val="000000"/>
                </a:solidFill>
                <a:latin typeface="Play"/>
                <a:ea typeface="Play"/>
              </a:rPr>
              <a:t>,0.5,0.5,0.4,0.2,0.2,0.1</a:t>
            </a:r>
            <a:endParaRPr lang="en-US" sz="2000" b="0" strike="noStrike" spc="-1">
              <a:solidFill>
                <a:srgbClr val="000000"/>
              </a:solidFill>
              <a:latin typeface="Arial"/>
            </a:endParaRPr>
          </a:p>
        </p:txBody>
      </p:sp>
      <p:sp>
        <p:nvSpPr>
          <p:cNvPr id="815" name="Cylinder 3"/>
          <p:cNvSpPr/>
          <p:nvPr/>
        </p:nvSpPr>
        <p:spPr>
          <a:xfrm>
            <a:off x="1491840" y="296208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16" name="Straight Arrow Connector 4"/>
          <p:cNvSpPr/>
          <p:nvPr/>
        </p:nvSpPr>
        <p:spPr>
          <a:xfrm>
            <a:off x="1099080" y="2961000"/>
            <a:ext cx="1800" cy="1214640"/>
          </a:xfrm>
          <a:custGeom>
            <a:avLst/>
            <a:gdLst/>
            <a:ahLst/>
            <a:cxnLst/>
            <a:rect l="l" t="t" r="r" b="b"/>
            <a:pathLst>
              <a:path w="21600" h="21600">
                <a:moveTo>
                  <a:pt x="0" y="0"/>
                </a:moveTo>
                <a:lnTo>
                  <a:pt x="21600" y="21600"/>
                </a:lnTo>
              </a:path>
            </a:pathLst>
          </a:custGeom>
          <a:noFill/>
          <a:ln>
            <a:solidFill>
              <a:srgbClr val="000000"/>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817" name="TextBox 5"/>
          <p:cNvSpPr/>
          <p:nvPr/>
        </p:nvSpPr>
        <p:spPr>
          <a:xfrm rot="16200000">
            <a:off x="284040" y="3217320"/>
            <a:ext cx="1068480" cy="3042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nSpc>
                <a:spcPct val="100000"/>
              </a:lnSpc>
              <a:buNone/>
            </a:pPr>
            <a:r>
              <a:rPr lang="en-US" sz="1400" b="0" strike="noStrike" spc="-1">
                <a:solidFill>
                  <a:srgbClr val="000000"/>
                </a:solidFill>
                <a:latin typeface="Arial"/>
                <a:ea typeface="Arial"/>
              </a:rPr>
              <a:t>M=1</a:t>
            </a:r>
            <a:endParaRPr lang="en-US" sz="1400" b="0" strike="noStrike" spc="-1">
              <a:latin typeface="Arial"/>
            </a:endParaRPr>
          </a:p>
        </p:txBody>
      </p:sp>
      <p:sp>
        <p:nvSpPr>
          <p:cNvPr id="818" name="Cylinder 9"/>
          <p:cNvSpPr/>
          <p:nvPr/>
        </p:nvSpPr>
        <p:spPr>
          <a:xfrm>
            <a:off x="1491840" y="3327120"/>
            <a:ext cx="911880" cy="847440"/>
          </a:xfrm>
          <a:prstGeom prst="can">
            <a:avLst>
              <a:gd name="adj" fmla="val 25000"/>
            </a:avLst>
          </a:prstGeom>
          <a:solidFill>
            <a:schemeClr val="accent4"/>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0.7</a:t>
            </a:r>
            <a:endParaRPr lang="en-US" sz="1400" b="0" strike="noStrike" spc="-1">
              <a:latin typeface="Arial"/>
            </a:endParaRPr>
          </a:p>
        </p:txBody>
      </p:sp>
      <p:sp>
        <p:nvSpPr>
          <p:cNvPr id="819" name="Cylinder 6"/>
          <p:cNvSpPr/>
          <p:nvPr/>
        </p:nvSpPr>
        <p:spPr>
          <a:xfrm>
            <a:off x="3054960" y="296208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20" name="Cylinder 7"/>
          <p:cNvSpPr/>
          <p:nvPr/>
        </p:nvSpPr>
        <p:spPr>
          <a:xfrm>
            <a:off x="3054960" y="3488040"/>
            <a:ext cx="911880" cy="686520"/>
          </a:xfrm>
          <a:prstGeom prst="can">
            <a:avLst>
              <a:gd name="adj" fmla="val 25000"/>
            </a:avLst>
          </a:prstGeom>
          <a:solidFill>
            <a:srgbClr val="FFC000"/>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0.6</a:t>
            </a:r>
            <a:endParaRPr lang="en-US" sz="1400" b="0" strike="noStrike" spc="-1">
              <a:latin typeface="Arial"/>
            </a:endParaRPr>
          </a:p>
        </p:txBody>
      </p:sp>
      <p:sp>
        <p:nvSpPr>
          <p:cNvPr id="821" name="Cylinder 8"/>
          <p:cNvSpPr/>
          <p:nvPr/>
        </p:nvSpPr>
        <p:spPr>
          <a:xfrm>
            <a:off x="4618080" y="296208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22" name="Cylinder 10"/>
          <p:cNvSpPr/>
          <p:nvPr/>
        </p:nvSpPr>
        <p:spPr>
          <a:xfrm>
            <a:off x="4618080" y="3488040"/>
            <a:ext cx="911880" cy="686520"/>
          </a:xfrm>
          <a:prstGeom prst="can">
            <a:avLst>
              <a:gd name="adj" fmla="val 25000"/>
            </a:avLst>
          </a:prstGeom>
          <a:solidFill>
            <a:schemeClr val="accent6">
              <a:lumMod val="75000"/>
            </a:schemeClr>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0.5</a:t>
            </a:r>
            <a:endParaRPr lang="en-US" sz="14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PlaceHolder 1"/>
          <p:cNvSpPr>
            <a:spLocks noGrp="1"/>
          </p:cNvSpPr>
          <p:nvPr>
            <p:ph type="title"/>
          </p:nvPr>
        </p:nvSpPr>
        <p:spPr>
          <a:xfrm>
            <a:off x="2334240" y="646920"/>
            <a:ext cx="10362960" cy="661320"/>
          </a:xfrm>
          <a:prstGeom prst="rect">
            <a:avLst/>
          </a:prstGeom>
          <a:noFill/>
          <a:ln w="0">
            <a:noFill/>
          </a:ln>
        </p:spPr>
        <p:txBody>
          <a:bodyPr anchor="t">
            <a:normAutofit fontScale="90000"/>
          </a:bodyPr>
          <a:lstStyle/>
          <a:p>
            <a:pPr>
              <a:lnSpc>
                <a:spcPct val="100000"/>
              </a:lnSpc>
              <a:buNone/>
            </a:pPr>
            <a:r>
              <a:rPr lang="en-US" sz="4000" b="1" strike="noStrike" spc="-1">
                <a:solidFill>
                  <a:srgbClr val="000000"/>
                </a:solidFill>
                <a:latin typeface="Play"/>
                <a:ea typeface="Arial"/>
              </a:rPr>
              <a:t>Best Fit  Decreasing Algorithm - Example</a:t>
            </a:r>
            <a:endParaRPr lang="en-US" sz="4000" b="0" strike="noStrike" spc="-1">
              <a:solidFill>
                <a:srgbClr val="000000"/>
              </a:solidFill>
              <a:latin typeface="Arial"/>
            </a:endParaRPr>
          </a:p>
          <a:p>
            <a:pPr>
              <a:lnSpc>
                <a:spcPct val="100000"/>
              </a:lnSpc>
              <a:buNone/>
            </a:pPr>
            <a:endParaRPr lang="en-US" sz="4000" b="0" strike="noStrike" spc="-1">
              <a:solidFill>
                <a:srgbClr val="000000"/>
              </a:solidFill>
              <a:latin typeface="Arial"/>
            </a:endParaRPr>
          </a:p>
        </p:txBody>
      </p:sp>
      <p:sp>
        <p:nvSpPr>
          <p:cNvPr id="824" name="PlaceHolder 2"/>
          <p:cNvSpPr>
            <a:spLocks noGrp="1"/>
          </p:cNvSpPr>
          <p:nvPr>
            <p:ph/>
          </p:nvPr>
        </p:nvSpPr>
        <p:spPr>
          <a:xfrm>
            <a:off x="914400" y="1518120"/>
            <a:ext cx="10362960" cy="634680"/>
          </a:xfrm>
          <a:prstGeom prst="rect">
            <a:avLst/>
          </a:prstGeom>
          <a:noFill/>
          <a:ln w="0">
            <a:noFill/>
          </a:ln>
        </p:spPr>
        <p:txBody>
          <a:bodyPr anchor="t">
            <a:normAutofit/>
          </a:bodyPr>
          <a:lstStyle/>
          <a:p>
            <a:pPr algn="ctr">
              <a:lnSpc>
                <a:spcPct val="120000"/>
              </a:lnSpc>
              <a:spcBef>
                <a:spcPts val="1001"/>
              </a:spcBef>
              <a:buNone/>
              <a:tabLst>
                <a:tab pos="0" algn="l"/>
              </a:tabLst>
            </a:pPr>
            <a:r>
              <a:rPr lang="en-US" sz="2000" b="0" strike="sngStrike" spc="-1">
                <a:solidFill>
                  <a:srgbClr val="000000"/>
                </a:solidFill>
                <a:latin typeface="Play"/>
                <a:ea typeface="Play"/>
              </a:rPr>
              <a:t>0.7</a:t>
            </a:r>
            <a:r>
              <a:rPr lang="en-US" sz="2000" b="0" strike="noStrike" spc="-1">
                <a:solidFill>
                  <a:srgbClr val="000000"/>
                </a:solidFill>
                <a:latin typeface="Play"/>
                <a:ea typeface="Play"/>
              </a:rPr>
              <a:t>,</a:t>
            </a:r>
            <a:r>
              <a:rPr lang="en-US" sz="2000" b="0" strike="sngStrike" spc="-1">
                <a:solidFill>
                  <a:srgbClr val="000000"/>
                </a:solidFill>
                <a:latin typeface="Play"/>
                <a:ea typeface="Play"/>
              </a:rPr>
              <a:t> 0.6</a:t>
            </a:r>
            <a:r>
              <a:rPr lang="en-US" sz="2000" b="0" strike="noStrike" spc="-1">
                <a:solidFill>
                  <a:srgbClr val="000000"/>
                </a:solidFill>
                <a:latin typeface="Play"/>
                <a:ea typeface="Play"/>
              </a:rPr>
              <a:t>,</a:t>
            </a:r>
            <a:r>
              <a:rPr lang="en-US" sz="2000" b="0" strike="sngStrike" spc="-1">
                <a:solidFill>
                  <a:srgbClr val="000000"/>
                </a:solidFill>
                <a:latin typeface="Play"/>
                <a:ea typeface="Play"/>
              </a:rPr>
              <a:t> 0.5</a:t>
            </a:r>
            <a:r>
              <a:rPr lang="en-US" sz="2000" b="0" strike="noStrike" spc="-1">
                <a:solidFill>
                  <a:srgbClr val="000000"/>
                </a:solidFill>
                <a:latin typeface="Play"/>
                <a:ea typeface="Play"/>
              </a:rPr>
              <a:t>,</a:t>
            </a:r>
            <a:r>
              <a:rPr lang="en-US" sz="2000" b="0" strike="sngStrike" spc="-1">
                <a:solidFill>
                  <a:srgbClr val="000000"/>
                </a:solidFill>
                <a:latin typeface="Play"/>
                <a:ea typeface="Play"/>
              </a:rPr>
              <a:t> 0.5</a:t>
            </a:r>
            <a:r>
              <a:rPr lang="en-US" sz="2000" b="0" strike="noStrike" spc="-1">
                <a:solidFill>
                  <a:srgbClr val="000000"/>
                </a:solidFill>
                <a:latin typeface="Play"/>
                <a:ea typeface="Play"/>
              </a:rPr>
              <a:t>,0.5,0.4,0.2,0.2,0.1</a:t>
            </a:r>
            <a:endParaRPr lang="en-US" sz="2000" b="0" strike="noStrike" spc="-1">
              <a:solidFill>
                <a:srgbClr val="000000"/>
              </a:solidFill>
              <a:latin typeface="Arial"/>
            </a:endParaRPr>
          </a:p>
        </p:txBody>
      </p:sp>
      <p:sp>
        <p:nvSpPr>
          <p:cNvPr id="825" name="Cylinder 3"/>
          <p:cNvSpPr/>
          <p:nvPr/>
        </p:nvSpPr>
        <p:spPr>
          <a:xfrm>
            <a:off x="1491840" y="296208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26" name="Straight Arrow Connector 4"/>
          <p:cNvSpPr/>
          <p:nvPr/>
        </p:nvSpPr>
        <p:spPr>
          <a:xfrm>
            <a:off x="1099080" y="2961000"/>
            <a:ext cx="1800" cy="1214640"/>
          </a:xfrm>
          <a:custGeom>
            <a:avLst/>
            <a:gdLst/>
            <a:ahLst/>
            <a:cxnLst/>
            <a:rect l="l" t="t" r="r" b="b"/>
            <a:pathLst>
              <a:path w="21600" h="21600">
                <a:moveTo>
                  <a:pt x="0" y="0"/>
                </a:moveTo>
                <a:lnTo>
                  <a:pt x="21600" y="21600"/>
                </a:lnTo>
              </a:path>
            </a:pathLst>
          </a:custGeom>
          <a:noFill/>
          <a:ln>
            <a:solidFill>
              <a:srgbClr val="000000"/>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827" name="TextBox 5"/>
          <p:cNvSpPr/>
          <p:nvPr/>
        </p:nvSpPr>
        <p:spPr>
          <a:xfrm rot="16200000">
            <a:off x="284040" y="3217320"/>
            <a:ext cx="1068480" cy="3042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nSpc>
                <a:spcPct val="100000"/>
              </a:lnSpc>
              <a:buNone/>
            </a:pPr>
            <a:r>
              <a:rPr lang="en-US" sz="1400" b="0" strike="noStrike" spc="-1">
                <a:solidFill>
                  <a:srgbClr val="000000"/>
                </a:solidFill>
                <a:latin typeface="Arial"/>
                <a:ea typeface="Arial"/>
              </a:rPr>
              <a:t>M=1</a:t>
            </a:r>
            <a:endParaRPr lang="en-US" sz="1400" b="0" strike="noStrike" spc="-1">
              <a:latin typeface="Arial"/>
            </a:endParaRPr>
          </a:p>
        </p:txBody>
      </p:sp>
      <p:sp>
        <p:nvSpPr>
          <p:cNvPr id="828" name="Cylinder 9"/>
          <p:cNvSpPr/>
          <p:nvPr/>
        </p:nvSpPr>
        <p:spPr>
          <a:xfrm>
            <a:off x="1491840" y="3327120"/>
            <a:ext cx="911880" cy="847440"/>
          </a:xfrm>
          <a:prstGeom prst="can">
            <a:avLst>
              <a:gd name="adj" fmla="val 25000"/>
            </a:avLst>
          </a:prstGeom>
          <a:solidFill>
            <a:schemeClr val="accent4"/>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0.7</a:t>
            </a:r>
            <a:endParaRPr lang="en-US" sz="1400" b="0" strike="noStrike" spc="-1">
              <a:latin typeface="Arial"/>
            </a:endParaRPr>
          </a:p>
        </p:txBody>
      </p:sp>
      <p:sp>
        <p:nvSpPr>
          <p:cNvPr id="829" name="Cylinder 6"/>
          <p:cNvSpPr/>
          <p:nvPr/>
        </p:nvSpPr>
        <p:spPr>
          <a:xfrm>
            <a:off x="3054960" y="296208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30" name="Cylinder 7"/>
          <p:cNvSpPr/>
          <p:nvPr/>
        </p:nvSpPr>
        <p:spPr>
          <a:xfrm>
            <a:off x="3054960" y="3488040"/>
            <a:ext cx="911880" cy="686520"/>
          </a:xfrm>
          <a:prstGeom prst="can">
            <a:avLst>
              <a:gd name="adj" fmla="val 25000"/>
            </a:avLst>
          </a:prstGeom>
          <a:solidFill>
            <a:srgbClr val="FFC000"/>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0.6</a:t>
            </a:r>
            <a:endParaRPr lang="en-US" sz="1400" b="0" strike="noStrike" spc="-1">
              <a:latin typeface="Arial"/>
            </a:endParaRPr>
          </a:p>
        </p:txBody>
      </p:sp>
      <p:sp>
        <p:nvSpPr>
          <p:cNvPr id="831" name="Cylinder 8"/>
          <p:cNvSpPr/>
          <p:nvPr/>
        </p:nvSpPr>
        <p:spPr>
          <a:xfrm>
            <a:off x="4618080" y="300492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32" name="Cylinder 10"/>
          <p:cNvSpPr/>
          <p:nvPr/>
        </p:nvSpPr>
        <p:spPr>
          <a:xfrm>
            <a:off x="4618080" y="3488040"/>
            <a:ext cx="911880" cy="729360"/>
          </a:xfrm>
          <a:prstGeom prst="can">
            <a:avLst>
              <a:gd name="adj" fmla="val 15454"/>
            </a:avLst>
          </a:prstGeom>
          <a:solidFill>
            <a:schemeClr val="accent6">
              <a:lumMod val="75000"/>
            </a:schemeClr>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0.5</a:t>
            </a:r>
            <a:endParaRPr lang="en-US" sz="1400" b="0" strike="noStrike" spc="-1">
              <a:latin typeface="Arial"/>
            </a:endParaRPr>
          </a:p>
        </p:txBody>
      </p:sp>
      <p:sp>
        <p:nvSpPr>
          <p:cNvPr id="833" name="Cylinder 13"/>
          <p:cNvSpPr/>
          <p:nvPr/>
        </p:nvSpPr>
        <p:spPr>
          <a:xfrm>
            <a:off x="4618080" y="3004920"/>
            <a:ext cx="911880" cy="643680"/>
          </a:xfrm>
          <a:prstGeom prst="can">
            <a:avLst>
              <a:gd name="adj" fmla="val 25000"/>
            </a:avLst>
          </a:prstGeom>
          <a:solidFill>
            <a:schemeClr val="accent4">
              <a:lumMod val="50000"/>
            </a:schemeClr>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0.5</a:t>
            </a:r>
            <a:endParaRPr lang="en-US" sz="14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 name="PlaceHolder 1"/>
          <p:cNvSpPr>
            <a:spLocks noGrp="1"/>
          </p:cNvSpPr>
          <p:nvPr>
            <p:ph type="title"/>
          </p:nvPr>
        </p:nvSpPr>
        <p:spPr>
          <a:xfrm>
            <a:off x="2334240" y="646920"/>
            <a:ext cx="10362960" cy="661320"/>
          </a:xfrm>
          <a:prstGeom prst="rect">
            <a:avLst/>
          </a:prstGeom>
          <a:noFill/>
          <a:ln w="0">
            <a:noFill/>
          </a:ln>
        </p:spPr>
        <p:txBody>
          <a:bodyPr anchor="t">
            <a:normAutofit fontScale="90000"/>
          </a:bodyPr>
          <a:lstStyle/>
          <a:p>
            <a:pPr>
              <a:lnSpc>
                <a:spcPct val="100000"/>
              </a:lnSpc>
              <a:buNone/>
            </a:pPr>
            <a:r>
              <a:rPr lang="en-US" sz="4000" b="1" strike="noStrike" spc="-1">
                <a:solidFill>
                  <a:srgbClr val="000000"/>
                </a:solidFill>
                <a:latin typeface="Play"/>
                <a:ea typeface="Arial"/>
              </a:rPr>
              <a:t>Best Fit  Decreasing Algorithm - Example</a:t>
            </a:r>
            <a:endParaRPr lang="en-US" sz="4000" b="0" strike="noStrike" spc="-1">
              <a:solidFill>
                <a:srgbClr val="000000"/>
              </a:solidFill>
              <a:latin typeface="Arial"/>
            </a:endParaRPr>
          </a:p>
          <a:p>
            <a:pPr>
              <a:lnSpc>
                <a:spcPct val="100000"/>
              </a:lnSpc>
              <a:buNone/>
            </a:pPr>
            <a:endParaRPr lang="en-US" sz="4000" b="0" strike="noStrike" spc="-1">
              <a:solidFill>
                <a:srgbClr val="000000"/>
              </a:solidFill>
              <a:latin typeface="Arial"/>
            </a:endParaRPr>
          </a:p>
        </p:txBody>
      </p:sp>
      <p:sp>
        <p:nvSpPr>
          <p:cNvPr id="835" name="PlaceHolder 2"/>
          <p:cNvSpPr>
            <a:spLocks noGrp="1"/>
          </p:cNvSpPr>
          <p:nvPr>
            <p:ph/>
          </p:nvPr>
        </p:nvSpPr>
        <p:spPr>
          <a:xfrm>
            <a:off x="914400" y="1518120"/>
            <a:ext cx="10362960" cy="634680"/>
          </a:xfrm>
          <a:prstGeom prst="rect">
            <a:avLst/>
          </a:prstGeom>
          <a:noFill/>
          <a:ln w="0">
            <a:noFill/>
          </a:ln>
        </p:spPr>
        <p:txBody>
          <a:bodyPr anchor="t">
            <a:normAutofit/>
          </a:bodyPr>
          <a:lstStyle/>
          <a:p>
            <a:pPr algn="ctr">
              <a:lnSpc>
                <a:spcPct val="120000"/>
              </a:lnSpc>
              <a:spcBef>
                <a:spcPts val="1001"/>
              </a:spcBef>
              <a:buNone/>
              <a:tabLst>
                <a:tab pos="0" algn="l"/>
              </a:tabLst>
            </a:pPr>
            <a:r>
              <a:rPr lang="en-US" sz="2000" b="0" strike="sngStrike" spc="-1">
                <a:solidFill>
                  <a:srgbClr val="000000"/>
                </a:solidFill>
                <a:latin typeface="Play"/>
                <a:ea typeface="Play"/>
              </a:rPr>
              <a:t>0.7</a:t>
            </a:r>
            <a:r>
              <a:rPr lang="en-US" sz="2000" b="0" strike="noStrike" spc="-1">
                <a:solidFill>
                  <a:srgbClr val="000000"/>
                </a:solidFill>
                <a:latin typeface="Play"/>
                <a:ea typeface="Play"/>
              </a:rPr>
              <a:t>,</a:t>
            </a:r>
            <a:r>
              <a:rPr lang="en-US" sz="2000" b="0" strike="sngStrike" spc="-1">
                <a:solidFill>
                  <a:srgbClr val="000000"/>
                </a:solidFill>
                <a:latin typeface="Play"/>
                <a:ea typeface="Play"/>
              </a:rPr>
              <a:t> 0.6</a:t>
            </a:r>
            <a:r>
              <a:rPr lang="en-US" sz="2000" b="0" strike="noStrike" spc="-1">
                <a:solidFill>
                  <a:srgbClr val="000000"/>
                </a:solidFill>
                <a:latin typeface="Play"/>
                <a:ea typeface="Play"/>
              </a:rPr>
              <a:t>,</a:t>
            </a:r>
            <a:r>
              <a:rPr lang="en-US" sz="2000" b="0" strike="sngStrike" spc="-1">
                <a:solidFill>
                  <a:srgbClr val="000000"/>
                </a:solidFill>
                <a:latin typeface="Play"/>
                <a:ea typeface="Play"/>
              </a:rPr>
              <a:t> 0.5</a:t>
            </a:r>
            <a:r>
              <a:rPr lang="en-US" sz="2000" b="0" strike="noStrike" spc="-1">
                <a:solidFill>
                  <a:srgbClr val="000000"/>
                </a:solidFill>
                <a:latin typeface="Play"/>
                <a:ea typeface="Play"/>
              </a:rPr>
              <a:t>,</a:t>
            </a:r>
            <a:r>
              <a:rPr lang="en-US" sz="2000" b="0" strike="sngStrike" spc="-1">
                <a:solidFill>
                  <a:srgbClr val="000000"/>
                </a:solidFill>
                <a:latin typeface="Play"/>
                <a:ea typeface="Play"/>
              </a:rPr>
              <a:t> 0.5</a:t>
            </a:r>
            <a:r>
              <a:rPr lang="en-US" sz="2000" b="0" strike="noStrike" spc="-1">
                <a:solidFill>
                  <a:srgbClr val="000000"/>
                </a:solidFill>
                <a:latin typeface="Play"/>
                <a:ea typeface="Play"/>
              </a:rPr>
              <a:t>,</a:t>
            </a:r>
            <a:r>
              <a:rPr lang="en-US" sz="2000" b="0" strike="noStrike" spc="-1">
                <a:solidFill>
                  <a:srgbClr val="FF0000"/>
                </a:solidFill>
                <a:latin typeface="Play"/>
                <a:ea typeface="Play"/>
              </a:rPr>
              <a:t>0.5</a:t>
            </a:r>
            <a:r>
              <a:rPr lang="en-US" sz="2000" b="0" strike="noStrike" spc="-1">
                <a:solidFill>
                  <a:srgbClr val="000000"/>
                </a:solidFill>
                <a:latin typeface="Play"/>
                <a:ea typeface="Play"/>
              </a:rPr>
              <a:t>,0.4,0.2,0.2,0.1</a:t>
            </a:r>
            <a:endParaRPr lang="en-US" sz="2000" b="0" strike="noStrike" spc="-1">
              <a:solidFill>
                <a:srgbClr val="000000"/>
              </a:solidFill>
              <a:latin typeface="Arial"/>
            </a:endParaRPr>
          </a:p>
        </p:txBody>
      </p:sp>
      <p:sp>
        <p:nvSpPr>
          <p:cNvPr id="836" name="Cylinder 3"/>
          <p:cNvSpPr/>
          <p:nvPr/>
        </p:nvSpPr>
        <p:spPr>
          <a:xfrm>
            <a:off x="1491840" y="296208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37" name="Straight Arrow Connector 4"/>
          <p:cNvSpPr/>
          <p:nvPr/>
        </p:nvSpPr>
        <p:spPr>
          <a:xfrm>
            <a:off x="1099080" y="2961000"/>
            <a:ext cx="1800" cy="1214640"/>
          </a:xfrm>
          <a:custGeom>
            <a:avLst/>
            <a:gdLst/>
            <a:ahLst/>
            <a:cxnLst/>
            <a:rect l="l" t="t" r="r" b="b"/>
            <a:pathLst>
              <a:path w="21600" h="21600">
                <a:moveTo>
                  <a:pt x="0" y="0"/>
                </a:moveTo>
                <a:lnTo>
                  <a:pt x="21600" y="21600"/>
                </a:lnTo>
              </a:path>
            </a:pathLst>
          </a:custGeom>
          <a:noFill/>
          <a:ln>
            <a:solidFill>
              <a:srgbClr val="000000"/>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838" name="TextBox 5"/>
          <p:cNvSpPr/>
          <p:nvPr/>
        </p:nvSpPr>
        <p:spPr>
          <a:xfrm rot="16200000">
            <a:off x="284040" y="3217320"/>
            <a:ext cx="1068480" cy="3042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nSpc>
                <a:spcPct val="100000"/>
              </a:lnSpc>
              <a:buNone/>
            </a:pPr>
            <a:r>
              <a:rPr lang="en-US" sz="1400" b="0" strike="noStrike" spc="-1">
                <a:solidFill>
                  <a:srgbClr val="000000"/>
                </a:solidFill>
                <a:latin typeface="Arial"/>
                <a:ea typeface="Arial"/>
              </a:rPr>
              <a:t>M=1</a:t>
            </a:r>
            <a:endParaRPr lang="en-US" sz="1400" b="0" strike="noStrike" spc="-1">
              <a:latin typeface="Arial"/>
            </a:endParaRPr>
          </a:p>
        </p:txBody>
      </p:sp>
      <p:sp>
        <p:nvSpPr>
          <p:cNvPr id="839" name="Cylinder 9"/>
          <p:cNvSpPr/>
          <p:nvPr/>
        </p:nvSpPr>
        <p:spPr>
          <a:xfrm>
            <a:off x="1491840" y="3327120"/>
            <a:ext cx="911880" cy="847440"/>
          </a:xfrm>
          <a:prstGeom prst="can">
            <a:avLst>
              <a:gd name="adj" fmla="val 25000"/>
            </a:avLst>
          </a:prstGeom>
          <a:solidFill>
            <a:schemeClr val="accent4"/>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0.7</a:t>
            </a:r>
            <a:endParaRPr lang="en-US" sz="1400" b="0" strike="noStrike" spc="-1">
              <a:latin typeface="Arial"/>
            </a:endParaRPr>
          </a:p>
        </p:txBody>
      </p:sp>
      <p:sp>
        <p:nvSpPr>
          <p:cNvPr id="840" name="Cylinder 6"/>
          <p:cNvSpPr/>
          <p:nvPr/>
        </p:nvSpPr>
        <p:spPr>
          <a:xfrm>
            <a:off x="3054960" y="296208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41" name="Cylinder 7"/>
          <p:cNvSpPr/>
          <p:nvPr/>
        </p:nvSpPr>
        <p:spPr>
          <a:xfrm>
            <a:off x="3054960" y="3488040"/>
            <a:ext cx="911880" cy="686520"/>
          </a:xfrm>
          <a:prstGeom prst="can">
            <a:avLst>
              <a:gd name="adj" fmla="val 25000"/>
            </a:avLst>
          </a:prstGeom>
          <a:solidFill>
            <a:srgbClr val="FFC000"/>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0.6</a:t>
            </a:r>
            <a:endParaRPr lang="en-US" sz="1400" b="0" strike="noStrike" spc="-1">
              <a:latin typeface="Arial"/>
            </a:endParaRPr>
          </a:p>
        </p:txBody>
      </p:sp>
      <p:sp>
        <p:nvSpPr>
          <p:cNvPr id="842" name="Cylinder 8"/>
          <p:cNvSpPr/>
          <p:nvPr/>
        </p:nvSpPr>
        <p:spPr>
          <a:xfrm>
            <a:off x="4618080" y="300492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43" name="Cylinder 10"/>
          <p:cNvSpPr/>
          <p:nvPr/>
        </p:nvSpPr>
        <p:spPr>
          <a:xfrm>
            <a:off x="4618080" y="3488040"/>
            <a:ext cx="911880" cy="729360"/>
          </a:xfrm>
          <a:prstGeom prst="can">
            <a:avLst>
              <a:gd name="adj" fmla="val 14261"/>
            </a:avLst>
          </a:prstGeom>
          <a:solidFill>
            <a:schemeClr val="accent6">
              <a:lumMod val="75000"/>
            </a:schemeClr>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0.5</a:t>
            </a:r>
            <a:endParaRPr lang="en-US" sz="1400" b="0" strike="noStrike" spc="-1">
              <a:latin typeface="Arial"/>
            </a:endParaRPr>
          </a:p>
        </p:txBody>
      </p:sp>
      <p:sp>
        <p:nvSpPr>
          <p:cNvPr id="844" name="Cylinder 13"/>
          <p:cNvSpPr/>
          <p:nvPr/>
        </p:nvSpPr>
        <p:spPr>
          <a:xfrm>
            <a:off x="4618080" y="3004920"/>
            <a:ext cx="911880" cy="643680"/>
          </a:xfrm>
          <a:prstGeom prst="can">
            <a:avLst>
              <a:gd name="adj" fmla="val 25000"/>
            </a:avLst>
          </a:prstGeom>
          <a:solidFill>
            <a:schemeClr val="accent4">
              <a:lumMod val="50000"/>
            </a:schemeClr>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0.5</a:t>
            </a:r>
            <a:endParaRPr lang="en-US" sz="1400" b="0" strike="noStrike" spc="-1">
              <a:latin typeface="Arial"/>
            </a:endParaRPr>
          </a:p>
        </p:txBody>
      </p:sp>
      <p:sp>
        <p:nvSpPr>
          <p:cNvPr id="845" name="Cylinder 11"/>
          <p:cNvSpPr/>
          <p:nvPr/>
        </p:nvSpPr>
        <p:spPr>
          <a:xfrm>
            <a:off x="6281640" y="296208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46" name="Cylinder 12"/>
          <p:cNvSpPr/>
          <p:nvPr/>
        </p:nvSpPr>
        <p:spPr>
          <a:xfrm>
            <a:off x="6281640" y="3498840"/>
            <a:ext cx="911880" cy="664920"/>
          </a:xfrm>
          <a:prstGeom prst="can">
            <a:avLst>
              <a:gd name="adj" fmla="val 25000"/>
            </a:avLst>
          </a:prstGeom>
          <a:solidFill>
            <a:srgbClr val="1973EB"/>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0.5</a:t>
            </a:r>
            <a:endParaRPr lang="en-US" sz="14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 name="PlaceHolder 1"/>
          <p:cNvSpPr>
            <a:spLocks noGrp="1"/>
          </p:cNvSpPr>
          <p:nvPr>
            <p:ph type="title"/>
          </p:nvPr>
        </p:nvSpPr>
        <p:spPr>
          <a:xfrm>
            <a:off x="2334240" y="646920"/>
            <a:ext cx="10362960" cy="661320"/>
          </a:xfrm>
          <a:prstGeom prst="rect">
            <a:avLst/>
          </a:prstGeom>
          <a:noFill/>
          <a:ln w="0">
            <a:noFill/>
          </a:ln>
        </p:spPr>
        <p:txBody>
          <a:bodyPr anchor="t">
            <a:normAutofit fontScale="90000"/>
          </a:bodyPr>
          <a:lstStyle/>
          <a:p>
            <a:pPr>
              <a:lnSpc>
                <a:spcPct val="100000"/>
              </a:lnSpc>
              <a:buNone/>
            </a:pPr>
            <a:r>
              <a:rPr lang="en-US" sz="4000" b="1" strike="noStrike" spc="-1">
                <a:solidFill>
                  <a:srgbClr val="000000"/>
                </a:solidFill>
                <a:latin typeface="Play"/>
                <a:ea typeface="Arial"/>
              </a:rPr>
              <a:t>Best Fit  Decreasing Algorithm - Example</a:t>
            </a:r>
            <a:endParaRPr lang="en-US" sz="4000" b="0" strike="noStrike" spc="-1">
              <a:solidFill>
                <a:srgbClr val="000000"/>
              </a:solidFill>
              <a:latin typeface="Arial"/>
            </a:endParaRPr>
          </a:p>
          <a:p>
            <a:pPr>
              <a:lnSpc>
                <a:spcPct val="100000"/>
              </a:lnSpc>
              <a:buNone/>
            </a:pPr>
            <a:endParaRPr lang="en-US" sz="4000" b="0" strike="noStrike" spc="-1">
              <a:solidFill>
                <a:srgbClr val="000000"/>
              </a:solidFill>
              <a:latin typeface="Arial"/>
            </a:endParaRPr>
          </a:p>
        </p:txBody>
      </p:sp>
      <p:sp>
        <p:nvSpPr>
          <p:cNvPr id="848" name="PlaceHolder 2"/>
          <p:cNvSpPr>
            <a:spLocks noGrp="1"/>
          </p:cNvSpPr>
          <p:nvPr>
            <p:ph/>
          </p:nvPr>
        </p:nvSpPr>
        <p:spPr>
          <a:xfrm>
            <a:off x="914400" y="1518120"/>
            <a:ext cx="10362960" cy="634680"/>
          </a:xfrm>
          <a:prstGeom prst="rect">
            <a:avLst/>
          </a:prstGeom>
          <a:noFill/>
          <a:ln w="0">
            <a:noFill/>
          </a:ln>
        </p:spPr>
        <p:txBody>
          <a:bodyPr anchor="t">
            <a:normAutofit/>
          </a:bodyPr>
          <a:lstStyle/>
          <a:p>
            <a:pPr algn="ctr">
              <a:lnSpc>
                <a:spcPct val="120000"/>
              </a:lnSpc>
              <a:spcBef>
                <a:spcPts val="1001"/>
              </a:spcBef>
              <a:buNone/>
              <a:tabLst>
                <a:tab pos="0" algn="l"/>
              </a:tabLst>
            </a:pPr>
            <a:r>
              <a:rPr lang="en-US" sz="2000" b="0" strike="sngStrike" spc="-1">
                <a:solidFill>
                  <a:srgbClr val="000000"/>
                </a:solidFill>
                <a:latin typeface="Play"/>
                <a:ea typeface="Play"/>
              </a:rPr>
              <a:t>0.7</a:t>
            </a:r>
            <a:r>
              <a:rPr lang="en-US" sz="2000" b="0" strike="noStrike" spc="-1">
                <a:solidFill>
                  <a:srgbClr val="000000"/>
                </a:solidFill>
                <a:latin typeface="Play"/>
                <a:ea typeface="Play"/>
              </a:rPr>
              <a:t>,</a:t>
            </a:r>
            <a:r>
              <a:rPr lang="en-US" sz="2000" b="0" strike="sngStrike" spc="-1">
                <a:solidFill>
                  <a:srgbClr val="000000"/>
                </a:solidFill>
                <a:latin typeface="Play"/>
                <a:ea typeface="Play"/>
              </a:rPr>
              <a:t> 0.6</a:t>
            </a:r>
            <a:r>
              <a:rPr lang="en-US" sz="2000" b="0" strike="noStrike" spc="-1">
                <a:solidFill>
                  <a:srgbClr val="000000"/>
                </a:solidFill>
                <a:latin typeface="Play"/>
                <a:ea typeface="Play"/>
              </a:rPr>
              <a:t>,</a:t>
            </a:r>
            <a:r>
              <a:rPr lang="en-US" sz="2000" b="0" strike="sngStrike" spc="-1">
                <a:solidFill>
                  <a:srgbClr val="000000"/>
                </a:solidFill>
                <a:latin typeface="Play"/>
                <a:ea typeface="Play"/>
              </a:rPr>
              <a:t> 0.5</a:t>
            </a:r>
            <a:r>
              <a:rPr lang="en-US" sz="2000" b="0" strike="noStrike" spc="-1">
                <a:solidFill>
                  <a:srgbClr val="000000"/>
                </a:solidFill>
                <a:latin typeface="Play"/>
                <a:ea typeface="Play"/>
              </a:rPr>
              <a:t>,</a:t>
            </a:r>
            <a:r>
              <a:rPr lang="en-US" sz="2000" b="0" strike="sngStrike" spc="-1">
                <a:solidFill>
                  <a:srgbClr val="000000"/>
                </a:solidFill>
                <a:latin typeface="Play"/>
                <a:ea typeface="Play"/>
              </a:rPr>
              <a:t> 0.5</a:t>
            </a:r>
            <a:r>
              <a:rPr lang="en-US" sz="2000" b="0" strike="noStrike" spc="-1">
                <a:solidFill>
                  <a:srgbClr val="000000"/>
                </a:solidFill>
                <a:latin typeface="Play"/>
                <a:ea typeface="Play"/>
              </a:rPr>
              <a:t>,</a:t>
            </a:r>
            <a:r>
              <a:rPr lang="en-US" sz="2000" b="0" strike="sngStrike" spc="-1">
                <a:solidFill>
                  <a:srgbClr val="000000"/>
                </a:solidFill>
                <a:latin typeface="Play"/>
                <a:ea typeface="Play"/>
              </a:rPr>
              <a:t> 0.5</a:t>
            </a:r>
            <a:r>
              <a:rPr lang="en-US" sz="2000" b="0" strike="noStrike" spc="-1">
                <a:solidFill>
                  <a:srgbClr val="000000"/>
                </a:solidFill>
                <a:latin typeface="Play"/>
                <a:ea typeface="Play"/>
              </a:rPr>
              <a:t>,</a:t>
            </a:r>
            <a:r>
              <a:rPr lang="en-US" sz="2000" b="0" strike="noStrike" spc="-1">
                <a:solidFill>
                  <a:srgbClr val="FF0000"/>
                </a:solidFill>
                <a:latin typeface="Play"/>
                <a:ea typeface="Play"/>
              </a:rPr>
              <a:t>0.4</a:t>
            </a:r>
            <a:r>
              <a:rPr lang="en-US" sz="2000" b="0" strike="noStrike" spc="-1">
                <a:solidFill>
                  <a:srgbClr val="000000"/>
                </a:solidFill>
                <a:latin typeface="Play"/>
                <a:ea typeface="Play"/>
              </a:rPr>
              <a:t>,0.2,0.2,0.1</a:t>
            </a:r>
            <a:endParaRPr lang="en-US" sz="2000" b="0" strike="noStrike" spc="-1">
              <a:solidFill>
                <a:srgbClr val="000000"/>
              </a:solidFill>
              <a:latin typeface="Arial"/>
            </a:endParaRPr>
          </a:p>
        </p:txBody>
      </p:sp>
      <p:sp>
        <p:nvSpPr>
          <p:cNvPr id="849" name="Cylinder 3"/>
          <p:cNvSpPr/>
          <p:nvPr/>
        </p:nvSpPr>
        <p:spPr>
          <a:xfrm>
            <a:off x="1491840" y="296208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50" name="Straight Arrow Connector 4"/>
          <p:cNvSpPr/>
          <p:nvPr/>
        </p:nvSpPr>
        <p:spPr>
          <a:xfrm>
            <a:off x="1099080" y="2961000"/>
            <a:ext cx="1800" cy="1214640"/>
          </a:xfrm>
          <a:custGeom>
            <a:avLst/>
            <a:gdLst/>
            <a:ahLst/>
            <a:cxnLst/>
            <a:rect l="l" t="t" r="r" b="b"/>
            <a:pathLst>
              <a:path w="21600" h="21600">
                <a:moveTo>
                  <a:pt x="0" y="0"/>
                </a:moveTo>
                <a:lnTo>
                  <a:pt x="21600" y="21600"/>
                </a:lnTo>
              </a:path>
            </a:pathLst>
          </a:custGeom>
          <a:noFill/>
          <a:ln>
            <a:solidFill>
              <a:srgbClr val="000000"/>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851" name="TextBox 5"/>
          <p:cNvSpPr/>
          <p:nvPr/>
        </p:nvSpPr>
        <p:spPr>
          <a:xfrm rot="16200000">
            <a:off x="284040" y="3217320"/>
            <a:ext cx="1068480" cy="3042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nSpc>
                <a:spcPct val="100000"/>
              </a:lnSpc>
              <a:buNone/>
            </a:pPr>
            <a:r>
              <a:rPr lang="en-US" sz="1400" b="0" strike="noStrike" spc="-1">
                <a:solidFill>
                  <a:srgbClr val="000000"/>
                </a:solidFill>
                <a:latin typeface="Arial"/>
                <a:ea typeface="Arial"/>
              </a:rPr>
              <a:t>M=1</a:t>
            </a:r>
            <a:endParaRPr lang="en-US" sz="1400" b="0" strike="noStrike" spc="-1">
              <a:latin typeface="Arial"/>
            </a:endParaRPr>
          </a:p>
        </p:txBody>
      </p:sp>
      <p:sp>
        <p:nvSpPr>
          <p:cNvPr id="852" name="Cylinder 9"/>
          <p:cNvSpPr/>
          <p:nvPr/>
        </p:nvSpPr>
        <p:spPr>
          <a:xfrm>
            <a:off x="1491840" y="3327120"/>
            <a:ext cx="911880" cy="847440"/>
          </a:xfrm>
          <a:prstGeom prst="can">
            <a:avLst>
              <a:gd name="adj" fmla="val 25000"/>
            </a:avLst>
          </a:prstGeom>
          <a:solidFill>
            <a:schemeClr val="accent4"/>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0.7</a:t>
            </a:r>
            <a:endParaRPr lang="en-US" sz="1400" b="0" strike="noStrike" spc="-1">
              <a:latin typeface="Arial"/>
            </a:endParaRPr>
          </a:p>
        </p:txBody>
      </p:sp>
      <p:sp>
        <p:nvSpPr>
          <p:cNvPr id="853" name="Cylinder 6"/>
          <p:cNvSpPr/>
          <p:nvPr/>
        </p:nvSpPr>
        <p:spPr>
          <a:xfrm>
            <a:off x="3054960" y="296208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54" name="Cylinder 7"/>
          <p:cNvSpPr/>
          <p:nvPr/>
        </p:nvSpPr>
        <p:spPr>
          <a:xfrm>
            <a:off x="3054960" y="3231000"/>
            <a:ext cx="911880" cy="943560"/>
          </a:xfrm>
          <a:prstGeom prst="can">
            <a:avLst>
              <a:gd name="adj" fmla="val 25000"/>
            </a:avLst>
          </a:prstGeom>
          <a:solidFill>
            <a:srgbClr val="FFC000"/>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0.6</a:t>
            </a:r>
            <a:endParaRPr lang="en-US" sz="1400" b="0" strike="noStrike" spc="-1">
              <a:latin typeface="Arial"/>
            </a:endParaRPr>
          </a:p>
        </p:txBody>
      </p:sp>
      <p:sp>
        <p:nvSpPr>
          <p:cNvPr id="855" name="Cylinder 8"/>
          <p:cNvSpPr/>
          <p:nvPr/>
        </p:nvSpPr>
        <p:spPr>
          <a:xfrm>
            <a:off x="4618080" y="300492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56" name="Cylinder 10"/>
          <p:cNvSpPr/>
          <p:nvPr/>
        </p:nvSpPr>
        <p:spPr>
          <a:xfrm>
            <a:off x="4618080" y="3429000"/>
            <a:ext cx="911880" cy="788400"/>
          </a:xfrm>
          <a:prstGeom prst="can">
            <a:avLst>
              <a:gd name="adj" fmla="val 25000"/>
            </a:avLst>
          </a:prstGeom>
          <a:solidFill>
            <a:schemeClr val="accent6">
              <a:lumMod val="75000"/>
            </a:schemeClr>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0.5</a:t>
            </a:r>
            <a:endParaRPr lang="en-US" sz="1400" b="0" strike="noStrike" spc="-1">
              <a:latin typeface="Arial"/>
            </a:endParaRPr>
          </a:p>
        </p:txBody>
      </p:sp>
      <p:sp>
        <p:nvSpPr>
          <p:cNvPr id="857" name="Cylinder 13"/>
          <p:cNvSpPr/>
          <p:nvPr/>
        </p:nvSpPr>
        <p:spPr>
          <a:xfrm>
            <a:off x="4618080" y="3004920"/>
            <a:ext cx="911880" cy="643680"/>
          </a:xfrm>
          <a:prstGeom prst="can">
            <a:avLst>
              <a:gd name="adj" fmla="val 25000"/>
            </a:avLst>
          </a:prstGeom>
          <a:solidFill>
            <a:schemeClr val="accent4">
              <a:lumMod val="50000"/>
            </a:schemeClr>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0.5</a:t>
            </a:r>
            <a:endParaRPr lang="en-US" sz="1400" b="0" strike="noStrike" spc="-1">
              <a:latin typeface="Arial"/>
            </a:endParaRPr>
          </a:p>
        </p:txBody>
      </p:sp>
      <p:sp>
        <p:nvSpPr>
          <p:cNvPr id="858" name="Cylinder 11"/>
          <p:cNvSpPr/>
          <p:nvPr/>
        </p:nvSpPr>
        <p:spPr>
          <a:xfrm>
            <a:off x="6281640" y="296208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59" name="Cylinder 12"/>
          <p:cNvSpPr/>
          <p:nvPr/>
        </p:nvSpPr>
        <p:spPr>
          <a:xfrm>
            <a:off x="6281640" y="3498840"/>
            <a:ext cx="911880" cy="664920"/>
          </a:xfrm>
          <a:prstGeom prst="can">
            <a:avLst>
              <a:gd name="adj" fmla="val 25000"/>
            </a:avLst>
          </a:prstGeom>
          <a:solidFill>
            <a:srgbClr val="1973EB"/>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0.5</a:t>
            </a:r>
            <a:endParaRPr lang="en-US" sz="1400" b="0" strike="noStrike" spc="-1">
              <a:latin typeface="Arial"/>
            </a:endParaRPr>
          </a:p>
        </p:txBody>
      </p:sp>
      <p:sp>
        <p:nvSpPr>
          <p:cNvPr id="860" name="Cylinder 16"/>
          <p:cNvSpPr/>
          <p:nvPr/>
        </p:nvSpPr>
        <p:spPr>
          <a:xfrm>
            <a:off x="3054960" y="2961000"/>
            <a:ext cx="911880" cy="537480"/>
          </a:xfrm>
          <a:prstGeom prst="can">
            <a:avLst>
              <a:gd name="adj" fmla="val 25000"/>
            </a:avLst>
          </a:prstGeom>
          <a:solidFill>
            <a:schemeClr val="accent3">
              <a:lumMod val="50000"/>
            </a:schemeClr>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0.4</a:t>
            </a:r>
            <a:endParaRPr lang="en-US" sz="14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PlaceHolder 1"/>
          <p:cNvSpPr>
            <a:spLocks noGrp="1"/>
          </p:cNvSpPr>
          <p:nvPr>
            <p:ph type="title"/>
          </p:nvPr>
        </p:nvSpPr>
        <p:spPr>
          <a:xfrm>
            <a:off x="2334240" y="646920"/>
            <a:ext cx="10362960" cy="661320"/>
          </a:xfrm>
          <a:prstGeom prst="rect">
            <a:avLst/>
          </a:prstGeom>
          <a:noFill/>
          <a:ln w="0">
            <a:noFill/>
          </a:ln>
        </p:spPr>
        <p:txBody>
          <a:bodyPr anchor="t">
            <a:normAutofit fontScale="90000"/>
          </a:bodyPr>
          <a:lstStyle/>
          <a:p>
            <a:pPr>
              <a:lnSpc>
                <a:spcPct val="100000"/>
              </a:lnSpc>
              <a:buNone/>
            </a:pPr>
            <a:r>
              <a:rPr lang="en-US" sz="4000" b="1" strike="noStrike" spc="-1">
                <a:solidFill>
                  <a:srgbClr val="000000"/>
                </a:solidFill>
                <a:latin typeface="Play"/>
                <a:ea typeface="Arial"/>
              </a:rPr>
              <a:t>Best Fit  Decreasing Algorithm - Example</a:t>
            </a:r>
            <a:endParaRPr lang="en-US" sz="4000" b="0" strike="noStrike" spc="-1">
              <a:solidFill>
                <a:srgbClr val="000000"/>
              </a:solidFill>
              <a:latin typeface="Arial"/>
            </a:endParaRPr>
          </a:p>
          <a:p>
            <a:pPr>
              <a:lnSpc>
                <a:spcPct val="100000"/>
              </a:lnSpc>
              <a:buNone/>
            </a:pPr>
            <a:endParaRPr lang="en-US" sz="4000" b="0" strike="noStrike" spc="-1">
              <a:solidFill>
                <a:srgbClr val="000000"/>
              </a:solidFill>
              <a:latin typeface="Arial"/>
            </a:endParaRPr>
          </a:p>
        </p:txBody>
      </p:sp>
      <p:sp>
        <p:nvSpPr>
          <p:cNvPr id="862" name="PlaceHolder 2"/>
          <p:cNvSpPr>
            <a:spLocks noGrp="1"/>
          </p:cNvSpPr>
          <p:nvPr>
            <p:ph/>
          </p:nvPr>
        </p:nvSpPr>
        <p:spPr>
          <a:xfrm>
            <a:off x="914400" y="1518120"/>
            <a:ext cx="10362960" cy="634680"/>
          </a:xfrm>
          <a:prstGeom prst="rect">
            <a:avLst/>
          </a:prstGeom>
          <a:noFill/>
          <a:ln w="0">
            <a:noFill/>
          </a:ln>
        </p:spPr>
        <p:txBody>
          <a:bodyPr anchor="t">
            <a:normAutofit/>
          </a:bodyPr>
          <a:lstStyle/>
          <a:p>
            <a:pPr algn="ctr">
              <a:lnSpc>
                <a:spcPct val="120000"/>
              </a:lnSpc>
              <a:spcBef>
                <a:spcPts val="1001"/>
              </a:spcBef>
              <a:buNone/>
              <a:tabLst>
                <a:tab pos="0" algn="l"/>
              </a:tabLst>
            </a:pPr>
            <a:r>
              <a:rPr lang="en-US" sz="2000" b="0" strike="sngStrike" spc="-1">
                <a:solidFill>
                  <a:srgbClr val="000000"/>
                </a:solidFill>
                <a:latin typeface="Play"/>
                <a:ea typeface="Play"/>
              </a:rPr>
              <a:t>0.7</a:t>
            </a:r>
            <a:r>
              <a:rPr lang="en-US" sz="2000" b="0" strike="noStrike" spc="-1">
                <a:solidFill>
                  <a:srgbClr val="000000"/>
                </a:solidFill>
                <a:latin typeface="Play"/>
                <a:ea typeface="Play"/>
              </a:rPr>
              <a:t>,</a:t>
            </a:r>
            <a:r>
              <a:rPr lang="en-US" sz="2000" b="0" strike="sngStrike" spc="-1">
                <a:solidFill>
                  <a:srgbClr val="000000"/>
                </a:solidFill>
                <a:latin typeface="Play"/>
                <a:ea typeface="Play"/>
              </a:rPr>
              <a:t> 0.6</a:t>
            </a:r>
            <a:r>
              <a:rPr lang="en-US" sz="2000" b="0" strike="noStrike" spc="-1">
                <a:solidFill>
                  <a:srgbClr val="000000"/>
                </a:solidFill>
                <a:latin typeface="Play"/>
                <a:ea typeface="Play"/>
              </a:rPr>
              <a:t>,</a:t>
            </a:r>
            <a:r>
              <a:rPr lang="en-US" sz="2000" b="0" strike="sngStrike" spc="-1">
                <a:solidFill>
                  <a:srgbClr val="000000"/>
                </a:solidFill>
                <a:latin typeface="Play"/>
                <a:ea typeface="Play"/>
              </a:rPr>
              <a:t> 0.5</a:t>
            </a:r>
            <a:r>
              <a:rPr lang="en-US" sz="2000" b="0" strike="noStrike" spc="-1">
                <a:solidFill>
                  <a:srgbClr val="000000"/>
                </a:solidFill>
                <a:latin typeface="Play"/>
                <a:ea typeface="Play"/>
              </a:rPr>
              <a:t>,</a:t>
            </a:r>
            <a:r>
              <a:rPr lang="en-US" sz="2000" b="0" strike="sngStrike" spc="-1">
                <a:solidFill>
                  <a:srgbClr val="000000"/>
                </a:solidFill>
                <a:latin typeface="Play"/>
                <a:ea typeface="Play"/>
              </a:rPr>
              <a:t> 0.5</a:t>
            </a:r>
            <a:r>
              <a:rPr lang="en-US" sz="2000" b="0" strike="noStrike" spc="-1">
                <a:solidFill>
                  <a:srgbClr val="000000"/>
                </a:solidFill>
                <a:latin typeface="Play"/>
                <a:ea typeface="Play"/>
              </a:rPr>
              <a:t>,</a:t>
            </a:r>
            <a:r>
              <a:rPr lang="en-US" sz="2000" b="0" strike="sngStrike" spc="-1">
                <a:solidFill>
                  <a:srgbClr val="000000"/>
                </a:solidFill>
                <a:latin typeface="Play"/>
                <a:ea typeface="Play"/>
              </a:rPr>
              <a:t> 0.5</a:t>
            </a:r>
            <a:r>
              <a:rPr lang="en-US" sz="2000" b="0" strike="noStrike" spc="-1">
                <a:solidFill>
                  <a:srgbClr val="000000"/>
                </a:solidFill>
                <a:latin typeface="Play"/>
                <a:ea typeface="Play"/>
              </a:rPr>
              <a:t>,</a:t>
            </a:r>
            <a:r>
              <a:rPr lang="en-US" sz="2000" b="0" strike="sngStrike" spc="-1">
                <a:solidFill>
                  <a:srgbClr val="000000"/>
                </a:solidFill>
                <a:latin typeface="Play"/>
                <a:ea typeface="Play"/>
              </a:rPr>
              <a:t> 0.4</a:t>
            </a:r>
            <a:r>
              <a:rPr lang="en-US" sz="2000" b="0" strike="noStrike" spc="-1">
                <a:solidFill>
                  <a:srgbClr val="000000"/>
                </a:solidFill>
                <a:latin typeface="Play"/>
                <a:ea typeface="Play"/>
              </a:rPr>
              <a:t>,</a:t>
            </a:r>
            <a:r>
              <a:rPr lang="en-US" sz="2000" b="0" strike="noStrike" spc="-1">
                <a:solidFill>
                  <a:srgbClr val="FF0000"/>
                </a:solidFill>
                <a:latin typeface="Play"/>
                <a:ea typeface="Play"/>
              </a:rPr>
              <a:t>0.2</a:t>
            </a:r>
            <a:r>
              <a:rPr lang="en-US" sz="2000" b="0" strike="noStrike" spc="-1">
                <a:solidFill>
                  <a:srgbClr val="000000"/>
                </a:solidFill>
                <a:latin typeface="Play"/>
                <a:ea typeface="Play"/>
              </a:rPr>
              <a:t>,0.2,0.1</a:t>
            </a:r>
            <a:endParaRPr lang="en-US" sz="2000" b="0" strike="noStrike" spc="-1">
              <a:solidFill>
                <a:srgbClr val="000000"/>
              </a:solidFill>
              <a:latin typeface="Arial"/>
            </a:endParaRPr>
          </a:p>
        </p:txBody>
      </p:sp>
      <p:sp>
        <p:nvSpPr>
          <p:cNvPr id="863" name="Cylinder 3"/>
          <p:cNvSpPr/>
          <p:nvPr/>
        </p:nvSpPr>
        <p:spPr>
          <a:xfrm>
            <a:off x="1491840" y="296208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64" name="Straight Arrow Connector 4"/>
          <p:cNvSpPr/>
          <p:nvPr/>
        </p:nvSpPr>
        <p:spPr>
          <a:xfrm>
            <a:off x="1099080" y="2961000"/>
            <a:ext cx="1800" cy="1214640"/>
          </a:xfrm>
          <a:custGeom>
            <a:avLst/>
            <a:gdLst/>
            <a:ahLst/>
            <a:cxnLst/>
            <a:rect l="l" t="t" r="r" b="b"/>
            <a:pathLst>
              <a:path w="21600" h="21600">
                <a:moveTo>
                  <a:pt x="0" y="0"/>
                </a:moveTo>
                <a:lnTo>
                  <a:pt x="21600" y="21600"/>
                </a:lnTo>
              </a:path>
            </a:pathLst>
          </a:custGeom>
          <a:noFill/>
          <a:ln>
            <a:solidFill>
              <a:srgbClr val="000000"/>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865" name="TextBox 5"/>
          <p:cNvSpPr/>
          <p:nvPr/>
        </p:nvSpPr>
        <p:spPr>
          <a:xfrm rot="16200000">
            <a:off x="284040" y="3217320"/>
            <a:ext cx="1068480" cy="3042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nSpc>
                <a:spcPct val="100000"/>
              </a:lnSpc>
              <a:buNone/>
            </a:pPr>
            <a:r>
              <a:rPr lang="en-US" sz="1400" b="0" strike="noStrike" spc="-1">
                <a:solidFill>
                  <a:srgbClr val="000000"/>
                </a:solidFill>
                <a:latin typeface="Arial"/>
                <a:ea typeface="Arial"/>
              </a:rPr>
              <a:t>M=1</a:t>
            </a:r>
            <a:endParaRPr lang="en-US" sz="1400" b="0" strike="noStrike" spc="-1">
              <a:latin typeface="Arial"/>
            </a:endParaRPr>
          </a:p>
        </p:txBody>
      </p:sp>
      <p:sp>
        <p:nvSpPr>
          <p:cNvPr id="866" name="Cylinder 9"/>
          <p:cNvSpPr/>
          <p:nvPr/>
        </p:nvSpPr>
        <p:spPr>
          <a:xfrm>
            <a:off x="1491840" y="3327120"/>
            <a:ext cx="911880" cy="847440"/>
          </a:xfrm>
          <a:prstGeom prst="can">
            <a:avLst>
              <a:gd name="adj" fmla="val 25000"/>
            </a:avLst>
          </a:prstGeom>
          <a:solidFill>
            <a:schemeClr val="accent4"/>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0.7</a:t>
            </a:r>
            <a:endParaRPr lang="en-US" sz="1400" b="0" strike="noStrike" spc="-1">
              <a:latin typeface="Arial"/>
            </a:endParaRPr>
          </a:p>
        </p:txBody>
      </p:sp>
      <p:sp>
        <p:nvSpPr>
          <p:cNvPr id="867" name="Cylinder 6"/>
          <p:cNvSpPr/>
          <p:nvPr/>
        </p:nvSpPr>
        <p:spPr>
          <a:xfrm>
            <a:off x="3054960" y="296208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68" name="Cylinder 7"/>
          <p:cNvSpPr/>
          <p:nvPr/>
        </p:nvSpPr>
        <p:spPr>
          <a:xfrm>
            <a:off x="3054960" y="3231000"/>
            <a:ext cx="911880" cy="943560"/>
          </a:xfrm>
          <a:prstGeom prst="can">
            <a:avLst>
              <a:gd name="adj" fmla="val 25000"/>
            </a:avLst>
          </a:prstGeom>
          <a:solidFill>
            <a:srgbClr val="FFC000"/>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0.6</a:t>
            </a:r>
            <a:endParaRPr lang="en-US" sz="1400" b="0" strike="noStrike" spc="-1">
              <a:latin typeface="Arial"/>
            </a:endParaRPr>
          </a:p>
        </p:txBody>
      </p:sp>
      <p:sp>
        <p:nvSpPr>
          <p:cNvPr id="869" name="Cylinder 8"/>
          <p:cNvSpPr/>
          <p:nvPr/>
        </p:nvSpPr>
        <p:spPr>
          <a:xfrm>
            <a:off x="4618080" y="300492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70" name="Cylinder 10"/>
          <p:cNvSpPr/>
          <p:nvPr/>
        </p:nvSpPr>
        <p:spPr>
          <a:xfrm>
            <a:off x="4618080" y="3488040"/>
            <a:ext cx="911880" cy="729360"/>
          </a:xfrm>
          <a:prstGeom prst="can">
            <a:avLst>
              <a:gd name="adj" fmla="val 15454"/>
            </a:avLst>
          </a:prstGeom>
          <a:solidFill>
            <a:schemeClr val="accent6">
              <a:lumMod val="75000"/>
            </a:schemeClr>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0.5</a:t>
            </a:r>
            <a:endParaRPr lang="en-US" sz="1400" b="0" strike="noStrike" spc="-1">
              <a:latin typeface="Arial"/>
            </a:endParaRPr>
          </a:p>
        </p:txBody>
      </p:sp>
      <p:sp>
        <p:nvSpPr>
          <p:cNvPr id="871" name="Cylinder 13"/>
          <p:cNvSpPr/>
          <p:nvPr/>
        </p:nvSpPr>
        <p:spPr>
          <a:xfrm>
            <a:off x="4618080" y="2961000"/>
            <a:ext cx="911880" cy="643680"/>
          </a:xfrm>
          <a:prstGeom prst="can">
            <a:avLst>
              <a:gd name="adj" fmla="val 25000"/>
            </a:avLst>
          </a:prstGeom>
          <a:solidFill>
            <a:schemeClr val="accent4">
              <a:lumMod val="50000"/>
            </a:schemeClr>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0.5</a:t>
            </a:r>
            <a:endParaRPr lang="en-US" sz="1400" b="0" strike="noStrike" spc="-1">
              <a:latin typeface="Arial"/>
            </a:endParaRPr>
          </a:p>
        </p:txBody>
      </p:sp>
      <p:sp>
        <p:nvSpPr>
          <p:cNvPr id="872" name="Cylinder 11"/>
          <p:cNvSpPr/>
          <p:nvPr/>
        </p:nvSpPr>
        <p:spPr>
          <a:xfrm>
            <a:off x="6281640" y="296208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73" name="Cylinder 12"/>
          <p:cNvSpPr/>
          <p:nvPr/>
        </p:nvSpPr>
        <p:spPr>
          <a:xfrm>
            <a:off x="6281640" y="3498840"/>
            <a:ext cx="911880" cy="664920"/>
          </a:xfrm>
          <a:prstGeom prst="can">
            <a:avLst>
              <a:gd name="adj" fmla="val 25000"/>
            </a:avLst>
          </a:prstGeom>
          <a:solidFill>
            <a:srgbClr val="1973EB"/>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0.5</a:t>
            </a:r>
            <a:endParaRPr lang="en-US" sz="1400" b="0" strike="noStrike" spc="-1">
              <a:latin typeface="Arial"/>
            </a:endParaRPr>
          </a:p>
        </p:txBody>
      </p:sp>
      <p:sp>
        <p:nvSpPr>
          <p:cNvPr id="874" name="Cylinder 16"/>
          <p:cNvSpPr/>
          <p:nvPr/>
        </p:nvSpPr>
        <p:spPr>
          <a:xfrm>
            <a:off x="3054960" y="2961000"/>
            <a:ext cx="911880" cy="537480"/>
          </a:xfrm>
          <a:prstGeom prst="can">
            <a:avLst>
              <a:gd name="adj" fmla="val 25000"/>
            </a:avLst>
          </a:prstGeom>
          <a:solidFill>
            <a:schemeClr val="accent3">
              <a:lumMod val="50000"/>
            </a:schemeClr>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0.4</a:t>
            </a:r>
            <a:endParaRPr lang="en-US" sz="1400" b="0" strike="noStrike" spc="-1">
              <a:latin typeface="Arial"/>
            </a:endParaRPr>
          </a:p>
        </p:txBody>
      </p:sp>
      <p:sp>
        <p:nvSpPr>
          <p:cNvPr id="875" name="Cylinder 14"/>
          <p:cNvSpPr/>
          <p:nvPr/>
        </p:nvSpPr>
        <p:spPr>
          <a:xfrm>
            <a:off x="1491840" y="3087360"/>
            <a:ext cx="911880" cy="461160"/>
          </a:xfrm>
          <a:prstGeom prst="can">
            <a:avLst>
              <a:gd name="adj" fmla="val 50000"/>
            </a:avLst>
          </a:prstGeom>
          <a:solidFill>
            <a:schemeClr val="accent5">
              <a:lumMod val="75000"/>
            </a:schemeClr>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90000" rIns="90000" bIns="90000" anchor="ctr">
            <a:noAutofit/>
          </a:bodyPr>
          <a:lstStyle/>
          <a:p>
            <a:pPr algn="ctr">
              <a:lnSpc>
                <a:spcPct val="100000"/>
              </a:lnSpc>
              <a:buNone/>
            </a:pPr>
            <a:r>
              <a:rPr lang="en-US" sz="1400" b="0" strike="noStrike" spc="-1">
                <a:solidFill>
                  <a:srgbClr val="FFFFFF"/>
                </a:solidFill>
                <a:latin typeface="Arial"/>
                <a:ea typeface="Arial"/>
              </a:rPr>
              <a:t>0.2</a:t>
            </a:r>
            <a:endParaRPr lang="en-US" sz="14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00E21FF-ACD1-44F9-4BF8-A30C3A437E94}"/>
              </a:ext>
            </a:extLst>
          </p:cNvPr>
          <p:cNvSpPr>
            <a:spLocks noGrp="1"/>
          </p:cNvSpPr>
          <p:nvPr>
            <p:ph type="subTitle" idx="4294967295"/>
          </p:nvPr>
        </p:nvSpPr>
        <p:spPr>
          <a:xfrm>
            <a:off x="1158948" y="1604963"/>
            <a:ext cx="9813851" cy="3976687"/>
          </a:xfrm>
        </p:spPr>
        <p:txBody>
          <a:bodyPr>
            <a:normAutofit lnSpcReduction="10000"/>
          </a:bodyPr>
          <a:lstStyle/>
          <a:p>
            <a:pPr marL="0" indent="0" algn="l">
              <a:buNone/>
            </a:pPr>
            <a:r>
              <a:rPr lang="en-US" b="1" i="0" dirty="0">
                <a:solidFill>
                  <a:srgbClr val="1F1F1F"/>
                </a:solidFill>
                <a:effectLst/>
                <a:latin typeface="Google Sans"/>
              </a:rPr>
              <a:t>Sets:</a:t>
            </a:r>
            <a:endParaRPr lang="en-US" b="0" i="0" dirty="0">
              <a:solidFill>
                <a:srgbClr val="1F1F1F"/>
              </a:solidFill>
              <a:effectLst/>
              <a:latin typeface="Google Sans"/>
            </a:endParaRPr>
          </a:p>
          <a:p>
            <a:pPr algn="l">
              <a:buFont typeface="Arial" panose="020B0604020202020204" pitchFamily="34" charset="0"/>
              <a:buChar char="•"/>
            </a:pPr>
            <a:r>
              <a:rPr lang="en-US" b="1" i="0" dirty="0">
                <a:solidFill>
                  <a:srgbClr val="1F1F1F"/>
                </a:solidFill>
                <a:effectLst/>
                <a:latin typeface="Google Sans"/>
              </a:rPr>
              <a:t>N</a:t>
            </a:r>
            <a:r>
              <a:rPr lang="en-US" b="0" i="0" dirty="0">
                <a:solidFill>
                  <a:srgbClr val="1F1F1F"/>
                </a:solidFill>
                <a:effectLst/>
                <a:latin typeface="Google Sans"/>
              </a:rPr>
              <a:t>: Set of items (1, 2, ..., n)</a:t>
            </a:r>
          </a:p>
          <a:p>
            <a:pPr algn="l">
              <a:buFont typeface="Arial" panose="020B0604020202020204" pitchFamily="34" charset="0"/>
              <a:buChar char="•"/>
            </a:pPr>
            <a:r>
              <a:rPr lang="en-US" b="1" i="0" dirty="0">
                <a:solidFill>
                  <a:srgbClr val="1F1F1F"/>
                </a:solidFill>
                <a:effectLst/>
                <a:latin typeface="Google Sans"/>
              </a:rPr>
              <a:t>B</a:t>
            </a:r>
            <a:r>
              <a:rPr lang="en-US" b="0" i="0" dirty="0">
                <a:solidFill>
                  <a:srgbClr val="1F1F1F"/>
                </a:solidFill>
                <a:effectLst/>
                <a:latin typeface="Google Sans"/>
              </a:rPr>
              <a:t>: Set of bins (1, 2, ..., b)</a:t>
            </a:r>
          </a:p>
          <a:p>
            <a:pPr marL="0" indent="0" algn="l">
              <a:buNone/>
            </a:pPr>
            <a:r>
              <a:rPr lang="en-US" b="1" i="0" dirty="0">
                <a:solidFill>
                  <a:srgbClr val="1F1F1F"/>
                </a:solidFill>
                <a:effectLst/>
                <a:latin typeface="Google Sans"/>
              </a:rPr>
              <a:t>Parameters:</a:t>
            </a:r>
            <a:endParaRPr lang="en-US" b="0" i="0" dirty="0">
              <a:solidFill>
                <a:srgbClr val="1F1F1F"/>
              </a:solidFill>
              <a:effectLst/>
              <a:latin typeface="Google Sans"/>
            </a:endParaRPr>
          </a:p>
          <a:p>
            <a:pPr algn="l">
              <a:buFont typeface="Arial" panose="020B0604020202020204" pitchFamily="34" charset="0"/>
              <a:buChar char="•"/>
            </a:pPr>
            <a:r>
              <a:rPr lang="en-US" b="1" i="0" dirty="0">
                <a:solidFill>
                  <a:srgbClr val="1F1F1F"/>
                </a:solidFill>
                <a:effectLst/>
                <a:latin typeface="Google Sans"/>
              </a:rPr>
              <a:t>c</a:t>
            </a:r>
            <a:r>
              <a:rPr lang="en-US" b="0" i="0" dirty="0">
                <a:solidFill>
                  <a:srgbClr val="1F1F1F"/>
                </a:solidFill>
                <a:effectLst/>
                <a:latin typeface="Google Sans"/>
              </a:rPr>
              <a:t>: Capacity of each bin</a:t>
            </a:r>
          </a:p>
          <a:p>
            <a:pPr algn="l">
              <a:buFont typeface="Arial" panose="020B0604020202020204" pitchFamily="34" charset="0"/>
              <a:buChar char="•"/>
            </a:pPr>
            <a:r>
              <a:rPr lang="en-US" b="1" i="0" dirty="0" err="1">
                <a:solidFill>
                  <a:srgbClr val="1F1F1F"/>
                </a:solidFill>
                <a:effectLst/>
                <a:latin typeface="Google Sans"/>
              </a:rPr>
              <a:t>w_i</a:t>
            </a:r>
            <a:r>
              <a:rPr lang="en-US" b="0" i="0" dirty="0">
                <a:solidFill>
                  <a:srgbClr val="1F1F1F"/>
                </a:solidFill>
                <a:effectLst/>
                <a:latin typeface="Google Sans"/>
              </a:rPr>
              <a:t>: Weight (size) of item </a:t>
            </a:r>
            <a:r>
              <a:rPr lang="en-US" b="0" i="0" dirty="0" err="1">
                <a:solidFill>
                  <a:srgbClr val="1F1F1F"/>
                </a:solidFill>
                <a:effectLst/>
                <a:latin typeface="Google Sans"/>
              </a:rPr>
              <a:t>i</a:t>
            </a:r>
            <a:r>
              <a:rPr lang="en-US" b="0" i="0" dirty="0">
                <a:solidFill>
                  <a:srgbClr val="1F1F1F"/>
                </a:solidFill>
                <a:effectLst/>
                <a:latin typeface="Google Sans"/>
              </a:rPr>
              <a:t> (where </a:t>
            </a:r>
            <a:r>
              <a:rPr lang="en-US" b="0" i="0" dirty="0" err="1">
                <a:solidFill>
                  <a:srgbClr val="1F1F1F"/>
                </a:solidFill>
                <a:effectLst/>
                <a:latin typeface="Google Sans"/>
              </a:rPr>
              <a:t>i</a:t>
            </a:r>
            <a:r>
              <a:rPr lang="en-US" b="0" i="0" dirty="0">
                <a:solidFill>
                  <a:srgbClr val="1F1F1F"/>
                </a:solidFill>
                <a:effectLst/>
                <a:latin typeface="Google Sans"/>
              </a:rPr>
              <a:t> ∈ N)</a:t>
            </a:r>
          </a:p>
          <a:p>
            <a:pPr marL="0" indent="0" algn="l">
              <a:buNone/>
            </a:pPr>
            <a:r>
              <a:rPr lang="en-US" b="1" i="0" dirty="0">
                <a:solidFill>
                  <a:srgbClr val="1F1F1F"/>
                </a:solidFill>
                <a:effectLst/>
                <a:latin typeface="Google Sans"/>
              </a:rPr>
              <a:t>Decision Variables:</a:t>
            </a:r>
            <a:endParaRPr lang="en-US" b="0" i="0" dirty="0">
              <a:solidFill>
                <a:srgbClr val="1F1F1F"/>
              </a:solidFill>
              <a:effectLst/>
              <a:latin typeface="Google Sans"/>
            </a:endParaRPr>
          </a:p>
          <a:p>
            <a:pPr algn="l">
              <a:buFont typeface="Arial" panose="020B0604020202020204" pitchFamily="34" charset="0"/>
              <a:buChar char="•"/>
            </a:pPr>
            <a:r>
              <a:rPr lang="en-US" b="1" i="0" dirty="0" err="1">
                <a:solidFill>
                  <a:srgbClr val="1F1F1F"/>
                </a:solidFill>
                <a:effectLst/>
                <a:latin typeface="Google Sans"/>
              </a:rPr>
              <a:t>x_ij</a:t>
            </a:r>
            <a:r>
              <a:rPr lang="en-US" b="0" i="0" dirty="0">
                <a:solidFill>
                  <a:srgbClr val="1F1F1F"/>
                </a:solidFill>
                <a:effectLst/>
                <a:latin typeface="Google Sans"/>
              </a:rPr>
              <a:t>: Binary variable that takes a value of 1 if item </a:t>
            </a:r>
            <a:r>
              <a:rPr lang="en-US" b="0" i="0" dirty="0" err="1">
                <a:solidFill>
                  <a:srgbClr val="1F1F1F"/>
                </a:solidFill>
                <a:effectLst/>
                <a:latin typeface="Google Sans"/>
              </a:rPr>
              <a:t>i</a:t>
            </a:r>
            <a:r>
              <a:rPr lang="en-US" b="0" i="0" dirty="0">
                <a:solidFill>
                  <a:srgbClr val="1F1F1F"/>
                </a:solidFill>
                <a:effectLst/>
                <a:latin typeface="Google Sans"/>
              </a:rPr>
              <a:t> is assigned to bin j, and 0 otherwise (</a:t>
            </a:r>
            <a:r>
              <a:rPr lang="en-US" b="0" i="0" dirty="0" err="1">
                <a:solidFill>
                  <a:srgbClr val="1F1F1F"/>
                </a:solidFill>
                <a:effectLst/>
                <a:latin typeface="Google Sans"/>
              </a:rPr>
              <a:t>i</a:t>
            </a:r>
            <a:r>
              <a:rPr lang="en-US" b="0" i="0" dirty="0">
                <a:solidFill>
                  <a:srgbClr val="1F1F1F"/>
                </a:solidFill>
                <a:effectLst/>
                <a:latin typeface="Google Sans"/>
              </a:rPr>
              <a:t> ∈ N, j ∈ B)</a:t>
            </a:r>
          </a:p>
          <a:p>
            <a:endParaRPr lang="en-US" dirty="0"/>
          </a:p>
        </p:txBody>
      </p:sp>
    </p:spTree>
    <p:extLst>
      <p:ext uri="{BB962C8B-B14F-4D97-AF65-F5344CB8AC3E}">
        <p14:creationId xmlns:p14="http://schemas.microsoft.com/office/powerpoint/2010/main" val="28452878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PlaceHolder 1"/>
          <p:cNvSpPr>
            <a:spLocks noGrp="1"/>
          </p:cNvSpPr>
          <p:nvPr>
            <p:ph type="title"/>
          </p:nvPr>
        </p:nvSpPr>
        <p:spPr>
          <a:xfrm>
            <a:off x="2334240" y="646920"/>
            <a:ext cx="10362960" cy="661320"/>
          </a:xfrm>
          <a:prstGeom prst="rect">
            <a:avLst/>
          </a:prstGeom>
          <a:noFill/>
          <a:ln w="0">
            <a:noFill/>
          </a:ln>
        </p:spPr>
        <p:txBody>
          <a:bodyPr anchor="t">
            <a:normAutofit fontScale="90000"/>
          </a:bodyPr>
          <a:lstStyle/>
          <a:p>
            <a:pPr>
              <a:lnSpc>
                <a:spcPct val="100000"/>
              </a:lnSpc>
              <a:buNone/>
            </a:pPr>
            <a:r>
              <a:rPr lang="en-US" sz="4000" b="1" strike="noStrike" spc="-1">
                <a:solidFill>
                  <a:srgbClr val="000000"/>
                </a:solidFill>
                <a:latin typeface="Play"/>
                <a:ea typeface="Arial"/>
              </a:rPr>
              <a:t>Best Fit  Decreasing Algorithm - Example</a:t>
            </a:r>
            <a:endParaRPr lang="en-US" sz="4000" b="0" strike="noStrike" spc="-1">
              <a:solidFill>
                <a:srgbClr val="000000"/>
              </a:solidFill>
              <a:latin typeface="Arial"/>
            </a:endParaRPr>
          </a:p>
          <a:p>
            <a:pPr>
              <a:lnSpc>
                <a:spcPct val="100000"/>
              </a:lnSpc>
              <a:buNone/>
            </a:pPr>
            <a:endParaRPr lang="en-US" sz="4000" b="0" strike="noStrike" spc="-1">
              <a:solidFill>
                <a:srgbClr val="000000"/>
              </a:solidFill>
              <a:latin typeface="Arial"/>
            </a:endParaRPr>
          </a:p>
        </p:txBody>
      </p:sp>
      <p:sp>
        <p:nvSpPr>
          <p:cNvPr id="877" name="PlaceHolder 2"/>
          <p:cNvSpPr>
            <a:spLocks noGrp="1"/>
          </p:cNvSpPr>
          <p:nvPr>
            <p:ph/>
          </p:nvPr>
        </p:nvSpPr>
        <p:spPr>
          <a:xfrm>
            <a:off x="914400" y="1518120"/>
            <a:ext cx="10362960" cy="634680"/>
          </a:xfrm>
          <a:prstGeom prst="rect">
            <a:avLst/>
          </a:prstGeom>
          <a:noFill/>
          <a:ln w="0">
            <a:noFill/>
          </a:ln>
        </p:spPr>
        <p:txBody>
          <a:bodyPr anchor="t">
            <a:normAutofit/>
          </a:bodyPr>
          <a:lstStyle/>
          <a:p>
            <a:pPr algn="ctr">
              <a:lnSpc>
                <a:spcPct val="120000"/>
              </a:lnSpc>
              <a:spcBef>
                <a:spcPts val="1001"/>
              </a:spcBef>
              <a:buNone/>
              <a:tabLst>
                <a:tab pos="0" algn="l"/>
              </a:tabLst>
            </a:pPr>
            <a:r>
              <a:rPr lang="en-US" sz="2000" b="0" strike="sngStrike" spc="-1">
                <a:solidFill>
                  <a:srgbClr val="000000"/>
                </a:solidFill>
                <a:latin typeface="Play"/>
                <a:ea typeface="Play"/>
              </a:rPr>
              <a:t>0.7</a:t>
            </a:r>
            <a:r>
              <a:rPr lang="en-US" sz="2000" b="0" strike="noStrike" spc="-1">
                <a:solidFill>
                  <a:srgbClr val="000000"/>
                </a:solidFill>
                <a:latin typeface="Play"/>
                <a:ea typeface="Play"/>
              </a:rPr>
              <a:t>,</a:t>
            </a:r>
            <a:r>
              <a:rPr lang="en-US" sz="2000" b="0" strike="sngStrike" spc="-1">
                <a:solidFill>
                  <a:srgbClr val="000000"/>
                </a:solidFill>
                <a:latin typeface="Play"/>
                <a:ea typeface="Play"/>
              </a:rPr>
              <a:t> 0.6</a:t>
            </a:r>
            <a:r>
              <a:rPr lang="en-US" sz="2000" b="0" strike="noStrike" spc="-1">
                <a:solidFill>
                  <a:srgbClr val="000000"/>
                </a:solidFill>
                <a:latin typeface="Play"/>
                <a:ea typeface="Play"/>
              </a:rPr>
              <a:t>,</a:t>
            </a:r>
            <a:r>
              <a:rPr lang="en-US" sz="2000" b="0" strike="sngStrike" spc="-1">
                <a:solidFill>
                  <a:srgbClr val="000000"/>
                </a:solidFill>
                <a:latin typeface="Play"/>
                <a:ea typeface="Play"/>
              </a:rPr>
              <a:t> 0.5</a:t>
            </a:r>
            <a:r>
              <a:rPr lang="en-US" sz="2000" b="0" strike="noStrike" spc="-1">
                <a:solidFill>
                  <a:srgbClr val="000000"/>
                </a:solidFill>
                <a:latin typeface="Play"/>
                <a:ea typeface="Play"/>
              </a:rPr>
              <a:t>,</a:t>
            </a:r>
            <a:r>
              <a:rPr lang="en-US" sz="2000" b="0" strike="sngStrike" spc="-1">
                <a:solidFill>
                  <a:srgbClr val="000000"/>
                </a:solidFill>
                <a:latin typeface="Play"/>
                <a:ea typeface="Play"/>
              </a:rPr>
              <a:t> 0.5</a:t>
            </a:r>
            <a:r>
              <a:rPr lang="en-US" sz="2000" b="0" strike="noStrike" spc="-1">
                <a:solidFill>
                  <a:srgbClr val="000000"/>
                </a:solidFill>
                <a:latin typeface="Play"/>
                <a:ea typeface="Play"/>
              </a:rPr>
              <a:t>,</a:t>
            </a:r>
            <a:r>
              <a:rPr lang="en-US" sz="2000" b="0" strike="sngStrike" spc="-1">
                <a:solidFill>
                  <a:srgbClr val="000000"/>
                </a:solidFill>
                <a:latin typeface="Play"/>
                <a:ea typeface="Play"/>
              </a:rPr>
              <a:t> 0.5</a:t>
            </a:r>
            <a:r>
              <a:rPr lang="en-US" sz="2000" b="0" strike="noStrike" spc="-1">
                <a:solidFill>
                  <a:srgbClr val="000000"/>
                </a:solidFill>
                <a:latin typeface="Play"/>
                <a:ea typeface="Play"/>
              </a:rPr>
              <a:t>,</a:t>
            </a:r>
            <a:r>
              <a:rPr lang="en-US" sz="2000" b="0" strike="sngStrike" spc="-1">
                <a:solidFill>
                  <a:srgbClr val="000000"/>
                </a:solidFill>
                <a:latin typeface="Play"/>
                <a:ea typeface="Play"/>
              </a:rPr>
              <a:t> 0.5</a:t>
            </a:r>
            <a:r>
              <a:rPr lang="en-US" sz="2000" b="0" strike="noStrike" spc="-1">
                <a:solidFill>
                  <a:srgbClr val="000000"/>
                </a:solidFill>
                <a:latin typeface="Play"/>
                <a:ea typeface="Play"/>
              </a:rPr>
              <a:t>,</a:t>
            </a:r>
            <a:r>
              <a:rPr lang="en-US" sz="2000" b="0" strike="sngStrike" spc="-1">
                <a:solidFill>
                  <a:srgbClr val="000000"/>
                </a:solidFill>
                <a:latin typeface="Play"/>
                <a:ea typeface="Play"/>
              </a:rPr>
              <a:t> 0.2</a:t>
            </a:r>
            <a:r>
              <a:rPr lang="en-US" sz="2000" b="0" strike="noStrike" spc="-1">
                <a:solidFill>
                  <a:srgbClr val="000000"/>
                </a:solidFill>
                <a:latin typeface="Play"/>
                <a:ea typeface="Play"/>
              </a:rPr>
              <a:t>,</a:t>
            </a:r>
            <a:r>
              <a:rPr lang="en-US" sz="2000" b="0" strike="noStrike" spc="-1">
                <a:solidFill>
                  <a:srgbClr val="FF0000"/>
                </a:solidFill>
                <a:latin typeface="Play"/>
                <a:ea typeface="Play"/>
              </a:rPr>
              <a:t>0.2</a:t>
            </a:r>
            <a:r>
              <a:rPr lang="en-US" sz="2000" b="0" strike="noStrike" spc="-1">
                <a:solidFill>
                  <a:srgbClr val="000000"/>
                </a:solidFill>
                <a:latin typeface="Play"/>
                <a:ea typeface="Play"/>
              </a:rPr>
              <a:t>,0.1</a:t>
            </a:r>
            <a:endParaRPr lang="en-US" sz="2000" b="0" strike="noStrike" spc="-1">
              <a:solidFill>
                <a:srgbClr val="000000"/>
              </a:solidFill>
              <a:latin typeface="Arial"/>
            </a:endParaRPr>
          </a:p>
        </p:txBody>
      </p:sp>
      <p:sp>
        <p:nvSpPr>
          <p:cNvPr id="878" name="Cylinder 3"/>
          <p:cNvSpPr/>
          <p:nvPr/>
        </p:nvSpPr>
        <p:spPr>
          <a:xfrm>
            <a:off x="1491840" y="2863440"/>
            <a:ext cx="911880" cy="131112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79" name="Straight Arrow Connector 4"/>
          <p:cNvSpPr/>
          <p:nvPr/>
        </p:nvSpPr>
        <p:spPr>
          <a:xfrm>
            <a:off x="1099080" y="2961000"/>
            <a:ext cx="1800" cy="1214640"/>
          </a:xfrm>
          <a:custGeom>
            <a:avLst/>
            <a:gdLst/>
            <a:ahLst/>
            <a:cxnLst/>
            <a:rect l="l" t="t" r="r" b="b"/>
            <a:pathLst>
              <a:path w="21600" h="21600">
                <a:moveTo>
                  <a:pt x="0" y="0"/>
                </a:moveTo>
                <a:lnTo>
                  <a:pt x="21600" y="21600"/>
                </a:lnTo>
              </a:path>
            </a:pathLst>
          </a:custGeom>
          <a:noFill/>
          <a:ln>
            <a:solidFill>
              <a:srgbClr val="000000"/>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880" name="TextBox 5"/>
          <p:cNvSpPr/>
          <p:nvPr/>
        </p:nvSpPr>
        <p:spPr>
          <a:xfrm rot="16200000">
            <a:off x="284040" y="3217320"/>
            <a:ext cx="1068480" cy="3042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nSpc>
                <a:spcPct val="100000"/>
              </a:lnSpc>
              <a:buNone/>
            </a:pPr>
            <a:r>
              <a:rPr lang="en-US" sz="1400" b="0" strike="noStrike" spc="-1">
                <a:solidFill>
                  <a:srgbClr val="000000"/>
                </a:solidFill>
                <a:latin typeface="Arial"/>
                <a:ea typeface="Arial"/>
              </a:rPr>
              <a:t>M=1</a:t>
            </a:r>
            <a:endParaRPr lang="en-US" sz="1400" b="0" strike="noStrike" spc="-1">
              <a:latin typeface="Arial"/>
            </a:endParaRPr>
          </a:p>
        </p:txBody>
      </p:sp>
      <p:sp>
        <p:nvSpPr>
          <p:cNvPr id="881" name="Cylinder 9"/>
          <p:cNvSpPr/>
          <p:nvPr/>
        </p:nvSpPr>
        <p:spPr>
          <a:xfrm>
            <a:off x="1491840" y="3327120"/>
            <a:ext cx="911880" cy="847440"/>
          </a:xfrm>
          <a:prstGeom prst="can">
            <a:avLst>
              <a:gd name="adj" fmla="val 25000"/>
            </a:avLst>
          </a:prstGeom>
          <a:solidFill>
            <a:schemeClr val="accent4"/>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0.7</a:t>
            </a:r>
            <a:endParaRPr lang="en-US" sz="1400" b="0" strike="noStrike" spc="-1">
              <a:latin typeface="Arial"/>
            </a:endParaRPr>
          </a:p>
        </p:txBody>
      </p:sp>
      <p:sp>
        <p:nvSpPr>
          <p:cNvPr id="882" name="Cylinder 6"/>
          <p:cNvSpPr/>
          <p:nvPr/>
        </p:nvSpPr>
        <p:spPr>
          <a:xfrm>
            <a:off x="3054960" y="296208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83" name="Cylinder 7"/>
          <p:cNvSpPr/>
          <p:nvPr/>
        </p:nvSpPr>
        <p:spPr>
          <a:xfrm>
            <a:off x="3054960" y="3231000"/>
            <a:ext cx="911880" cy="943560"/>
          </a:xfrm>
          <a:prstGeom prst="can">
            <a:avLst>
              <a:gd name="adj" fmla="val 25000"/>
            </a:avLst>
          </a:prstGeom>
          <a:solidFill>
            <a:srgbClr val="FFC000"/>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0.6</a:t>
            </a:r>
            <a:endParaRPr lang="en-US" sz="1400" b="0" strike="noStrike" spc="-1">
              <a:latin typeface="Arial"/>
            </a:endParaRPr>
          </a:p>
        </p:txBody>
      </p:sp>
      <p:sp>
        <p:nvSpPr>
          <p:cNvPr id="884" name="Cylinder 8"/>
          <p:cNvSpPr/>
          <p:nvPr/>
        </p:nvSpPr>
        <p:spPr>
          <a:xfrm>
            <a:off x="4618080" y="300492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85" name="Cylinder 10"/>
          <p:cNvSpPr/>
          <p:nvPr/>
        </p:nvSpPr>
        <p:spPr>
          <a:xfrm>
            <a:off x="4618080" y="3488040"/>
            <a:ext cx="911880" cy="729360"/>
          </a:xfrm>
          <a:prstGeom prst="can">
            <a:avLst>
              <a:gd name="adj" fmla="val 15454"/>
            </a:avLst>
          </a:prstGeom>
          <a:solidFill>
            <a:schemeClr val="accent6">
              <a:lumMod val="75000"/>
            </a:schemeClr>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0.5</a:t>
            </a:r>
            <a:endParaRPr lang="en-US" sz="1400" b="0" strike="noStrike" spc="-1">
              <a:latin typeface="Arial"/>
            </a:endParaRPr>
          </a:p>
        </p:txBody>
      </p:sp>
      <p:sp>
        <p:nvSpPr>
          <p:cNvPr id="886" name="Cylinder 13"/>
          <p:cNvSpPr/>
          <p:nvPr/>
        </p:nvSpPr>
        <p:spPr>
          <a:xfrm>
            <a:off x="4618080" y="2863440"/>
            <a:ext cx="911880" cy="740880"/>
          </a:xfrm>
          <a:prstGeom prst="can">
            <a:avLst>
              <a:gd name="adj" fmla="val 25000"/>
            </a:avLst>
          </a:prstGeom>
          <a:solidFill>
            <a:schemeClr val="accent4">
              <a:lumMod val="50000"/>
            </a:schemeClr>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0.5</a:t>
            </a:r>
            <a:endParaRPr lang="en-US" sz="1400" b="0" strike="noStrike" spc="-1">
              <a:latin typeface="Arial"/>
            </a:endParaRPr>
          </a:p>
        </p:txBody>
      </p:sp>
      <p:sp>
        <p:nvSpPr>
          <p:cNvPr id="887" name="Cylinder 11"/>
          <p:cNvSpPr/>
          <p:nvPr/>
        </p:nvSpPr>
        <p:spPr>
          <a:xfrm>
            <a:off x="6281640" y="296208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sngStrike" spc="-1">
                <a:solidFill>
                  <a:srgbClr val="FFFFFF"/>
                </a:solidFill>
                <a:latin typeface="Arial"/>
                <a:ea typeface="Arial"/>
              </a:rPr>
              <a:t>0.5</a:t>
            </a:r>
            <a:endParaRPr lang="en-US" sz="1400" b="0" strike="noStrike" spc="-1">
              <a:latin typeface="Arial"/>
            </a:endParaRPr>
          </a:p>
        </p:txBody>
      </p:sp>
      <p:sp>
        <p:nvSpPr>
          <p:cNvPr id="888" name="Cylinder 12"/>
          <p:cNvSpPr/>
          <p:nvPr/>
        </p:nvSpPr>
        <p:spPr>
          <a:xfrm>
            <a:off x="6281640" y="3498840"/>
            <a:ext cx="911880" cy="664920"/>
          </a:xfrm>
          <a:prstGeom prst="can">
            <a:avLst>
              <a:gd name="adj" fmla="val 25000"/>
            </a:avLst>
          </a:prstGeom>
          <a:solidFill>
            <a:srgbClr val="1973EB"/>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0.5</a:t>
            </a:r>
            <a:endParaRPr lang="en-US" sz="1400" b="0" strike="noStrike" spc="-1">
              <a:latin typeface="Arial"/>
            </a:endParaRPr>
          </a:p>
        </p:txBody>
      </p:sp>
      <p:sp>
        <p:nvSpPr>
          <p:cNvPr id="889" name="Cylinder 16"/>
          <p:cNvSpPr/>
          <p:nvPr/>
        </p:nvSpPr>
        <p:spPr>
          <a:xfrm>
            <a:off x="3054960" y="2863440"/>
            <a:ext cx="911880" cy="634680"/>
          </a:xfrm>
          <a:prstGeom prst="can">
            <a:avLst>
              <a:gd name="adj" fmla="val 25000"/>
            </a:avLst>
          </a:prstGeom>
          <a:solidFill>
            <a:schemeClr val="accent3">
              <a:lumMod val="50000"/>
            </a:schemeClr>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0.4</a:t>
            </a:r>
            <a:endParaRPr lang="en-US" sz="1400" b="0" strike="noStrike" spc="-1">
              <a:latin typeface="Arial"/>
            </a:endParaRPr>
          </a:p>
        </p:txBody>
      </p:sp>
      <p:sp>
        <p:nvSpPr>
          <p:cNvPr id="890" name="Cylinder 14"/>
          <p:cNvSpPr/>
          <p:nvPr/>
        </p:nvSpPr>
        <p:spPr>
          <a:xfrm>
            <a:off x="1491840" y="3108960"/>
            <a:ext cx="911880" cy="439560"/>
          </a:xfrm>
          <a:prstGeom prst="can">
            <a:avLst>
              <a:gd name="adj" fmla="val 50000"/>
            </a:avLst>
          </a:prstGeom>
          <a:solidFill>
            <a:schemeClr val="accent5">
              <a:lumMod val="75000"/>
            </a:schemeClr>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90000" rIns="90000" bIns="90000" anchor="ctr">
            <a:noAutofit/>
          </a:bodyPr>
          <a:lstStyle/>
          <a:p>
            <a:pPr algn="ctr">
              <a:lnSpc>
                <a:spcPct val="100000"/>
              </a:lnSpc>
              <a:buNone/>
            </a:pPr>
            <a:r>
              <a:rPr lang="en-US" sz="1400" b="0" strike="noStrike" spc="-1">
                <a:solidFill>
                  <a:srgbClr val="FFFFFF"/>
                </a:solidFill>
                <a:latin typeface="Arial"/>
                <a:ea typeface="Arial"/>
              </a:rPr>
              <a:t>0.2</a:t>
            </a:r>
            <a:endParaRPr lang="en-US" sz="1400" b="0" strike="noStrike" spc="-1">
              <a:latin typeface="Arial"/>
            </a:endParaRPr>
          </a:p>
        </p:txBody>
      </p:sp>
      <p:sp>
        <p:nvSpPr>
          <p:cNvPr id="891" name="Cylinder 13"/>
          <p:cNvSpPr/>
          <p:nvPr/>
        </p:nvSpPr>
        <p:spPr>
          <a:xfrm>
            <a:off x="6281640" y="3231000"/>
            <a:ext cx="911880" cy="452520"/>
          </a:xfrm>
          <a:prstGeom prst="can">
            <a:avLst>
              <a:gd name="adj" fmla="val 43787"/>
            </a:avLst>
          </a:prstGeom>
          <a:solidFill>
            <a:schemeClr val="bg1">
              <a:lumMod val="50000"/>
            </a:schemeClr>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90000" rIns="90000" bIns="90000" anchor="ctr">
            <a:noAutofit/>
          </a:bodyPr>
          <a:lstStyle/>
          <a:p>
            <a:pPr algn="ctr">
              <a:lnSpc>
                <a:spcPct val="100000"/>
              </a:lnSpc>
              <a:buNone/>
            </a:pPr>
            <a:r>
              <a:rPr lang="en-US" sz="1400" b="0" strike="noStrike" spc="-1">
                <a:solidFill>
                  <a:srgbClr val="FFFFFF"/>
                </a:solidFill>
                <a:latin typeface="Arial"/>
                <a:ea typeface="Arial"/>
              </a:rPr>
              <a:t>0.2</a:t>
            </a:r>
            <a:endParaRPr lang="en-US" sz="1400" b="0" strike="noStrike" spc="-1">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 name="PlaceHolder 1"/>
          <p:cNvSpPr>
            <a:spLocks noGrp="1"/>
          </p:cNvSpPr>
          <p:nvPr>
            <p:ph type="title"/>
          </p:nvPr>
        </p:nvSpPr>
        <p:spPr>
          <a:xfrm>
            <a:off x="1947960" y="628560"/>
            <a:ext cx="10362960" cy="661320"/>
          </a:xfrm>
          <a:prstGeom prst="rect">
            <a:avLst/>
          </a:prstGeom>
          <a:noFill/>
          <a:ln w="0">
            <a:noFill/>
          </a:ln>
        </p:spPr>
        <p:txBody>
          <a:bodyPr anchor="t">
            <a:normAutofit fontScale="90000"/>
          </a:bodyPr>
          <a:lstStyle/>
          <a:p>
            <a:pPr>
              <a:lnSpc>
                <a:spcPct val="100000"/>
              </a:lnSpc>
              <a:buNone/>
            </a:pPr>
            <a:r>
              <a:rPr lang="en-US" sz="4000" b="1" strike="noStrike" spc="-1">
                <a:solidFill>
                  <a:srgbClr val="000000"/>
                </a:solidFill>
                <a:latin typeface="Play"/>
                <a:ea typeface="Arial"/>
              </a:rPr>
              <a:t>Best Fit  Decreasing Algorithm - Example</a:t>
            </a:r>
            <a:endParaRPr lang="en-US" sz="4000" b="0" strike="noStrike" spc="-1">
              <a:solidFill>
                <a:srgbClr val="000000"/>
              </a:solidFill>
              <a:latin typeface="Arial"/>
            </a:endParaRPr>
          </a:p>
          <a:p>
            <a:pPr>
              <a:lnSpc>
                <a:spcPct val="100000"/>
              </a:lnSpc>
              <a:buNone/>
            </a:pPr>
            <a:endParaRPr lang="en-US" sz="4000" b="0" strike="noStrike" spc="-1">
              <a:solidFill>
                <a:srgbClr val="000000"/>
              </a:solidFill>
              <a:latin typeface="Arial"/>
            </a:endParaRPr>
          </a:p>
        </p:txBody>
      </p:sp>
      <p:sp>
        <p:nvSpPr>
          <p:cNvPr id="893" name="PlaceHolder 2"/>
          <p:cNvSpPr>
            <a:spLocks noGrp="1"/>
          </p:cNvSpPr>
          <p:nvPr>
            <p:ph/>
          </p:nvPr>
        </p:nvSpPr>
        <p:spPr>
          <a:xfrm>
            <a:off x="914400" y="1518120"/>
            <a:ext cx="10362960" cy="634680"/>
          </a:xfrm>
          <a:prstGeom prst="rect">
            <a:avLst/>
          </a:prstGeom>
          <a:noFill/>
          <a:ln w="0">
            <a:noFill/>
          </a:ln>
        </p:spPr>
        <p:txBody>
          <a:bodyPr anchor="t">
            <a:normAutofit/>
          </a:bodyPr>
          <a:lstStyle/>
          <a:p>
            <a:pPr algn="ctr">
              <a:lnSpc>
                <a:spcPct val="120000"/>
              </a:lnSpc>
              <a:spcBef>
                <a:spcPts val="1001"/>
              </a:spcBef>
              <a:buNone/>
              <a:tabLst>
                <a:tab pos="0" algn="l"/>
              </a:tabLst>
            </a:pPr>
            <a:r>
              <a:rPr lang="en-US" sz="2000" b="0" strike="sngStrike" spc="-1">
                <a:solidFill>
                  <a:srgbClr val="000000"/>
                </a:solidFill>
                <a:latin typeface="Play"/>
                <a:ea typeface="Play"/>
              </a:rPr>
              <a:t>0.7</a:t>
            </a:r>
            <a:r>
              <a:rPr lang="en-US" sz="2000" b="0" strike="noStrike" spc="-1">
                <a:solidFill>
                  <a:srgbClr val="000000"/>
                </a:solidFill>
                <a:latin typeface="Play"/>
                <a:ea typeface="Play"/>
              </a:rPr>
              <a:t>,</a:t>
            </a:r>
            <a:r>
              <a:rPr lang="en-US" sz="2000" b="0" strike="sngStrike" spc="-1">
                <a:solidFill>
                  <a:srgbClr val="000000"/>
                </a:solidFill>
                <a:latin typeface="Play"/>
                <a:ea typeface="Play"/>
              </a:rPr>
              <a:t> 0.6</a:t>
            </a:r>
            <a:r>
              <a:rPr lang="en-US" sz="2000" b="0" strike="noStrike" spc="-1">
                <a:solidFill>
                  <a:srgbClr val="000000"/>
                </a:solidFill>
                <a:latin typeface="Play"/>
                <a:ea typeface="Play"/>
              </a:rPr>
              <a:t>,</a:t>
            </a:r>
            <a:r>
              <a:rPr lang="en-US" sz="2000" b="0" strike="sngStrike" spc="-1">
                <a:solidFill>
                  <a:srgbClr val="000000"/>
                </a:solidFill>
                <a:latin typeface="Play"/>
                <a:ea typeface="Play"/>
              </a:rPr>
              <a:t> 0.5</a:t>
            </a:r>
            <a:r>
              <a:rPr lang="en-US" sz="2000" b="0" strike="noStrike" spc="-1">
                <a:solidFill>
                  <a:srgbClr val="000000"/>
                </a:solidFill>
                <a:latin typeface="Play"/>
                <a:ea typeface="Play"/>
              </a:rPr>
              <a:t>,</a:t>
            </a:r>
            <a:r>
              <a:rPr lang="en-US" sz="2000" b="0" strike="sngStrike" spc="-1">
                <a:solidFill>
                  <a:srgbClr val="000000"/>
                </a:solidFill>
                <a:latin typeface="Play"/>
                <a:ea typeface="Play"/>
              </a:rPr>
              <a:t> 0.5</a:t>
            </a:r>
            <a:r>
              <a:rPr lang="en-US" sz="2000" b="0" strike="noStrike" spc="-1">
                <a:solidFill>
                  <a:srgbClr val="000000"/>
                </a:solidFill>
                <a:latin typeface="Play"/>
                <a:ea typeface="Play"/>
              </a:rPr>
              <a:t>,</a:t>
            </a:r>
            <a:r>
              <a:rPr lang="en-US" sz="2000" b="0" strike="sngStrike" spc="-1">
                <a:solidFill>
                  <a:srgbClr val="000000"/>
                </a:solidFill>
                <a:latin typeface="Play"/>
                <a:ea typeface="Play"/>
              </a:rPr>
              <a:t> 0.5</a:t>
            </a:r>
            <a:r>
              <a:rPr lang="en-US" sz="2000" b="0" strike="noStrike" spc="-1">
                <a:solidFill>
                  <a:srgbClr val="000000"/>
                </a:solidFill>
                <a:latin typeface="Play"/>
                <a:ea typeface="Play"/>
              </a:rPr>
              <a:t>,</a:t>
            </a:r>
            <a:r>
              <a:rPr lang="en-US" sz="2000" b="0" strike="sngStrike" spc="-1">
                <a:solidFill>
                  <a:srgbClr val="000000"/>
                </a:solidFill>
                <a:latin typeface="Play"/>
                <a:ea typeface="Play"/>
              </a:rPr>
              <a:t> 0.5</a:t>
            </a:r>
            <a:r>
              <a:rPr lang="en-US" sz="2000" b="0" strike="noStrike" spc="-1">
                <a:solidFill>
                  <a:srgbClr val="000000"/>
                </a:solidFill>
                <a:latin typeface="Play"/>
                <a:ea typeface="Play"/>
              </a:rPr>
              <a:t>,</a:t>
            </a:r>
            <a:r>
              <a:rPr lang="en-US" sz="2000" b="0" strike="sngStrike" spc="-1">
                <a:solidFill>
                  <a:srgbClr val="000000"/>
                </a:solidFill>
                <a:latin typeface="Play"/>
                <a:ea typeface="Play"/>
              </a:rPr>
              <a:t> 0.2</a:t>
            </a:r>
            <a:r>
              <a:rPr lang="en-US" sz="2000" b="0" strike="noStrike" spc="-1">
                <a:solidFill>
                  <a:srgbClr val="000000"/>
                </a:solidFill>
                <a:latin typeface="Play"/>
                <a:ea typeface="Play"/>
              </a:rPr>
              <a:t>,</a:t>
            </a:r>
            <a:r>
              <a:rPr lang="en-US" sz="2000" b="0" strike="sngStrike" spc="-1">
                <a:solidFill>
                  <a:srgbClr val="000000"/>
                </a:solidFill>
                <a:latin typeface="Play"/>
                <a:ea typeface="Play"/>
              </a:rPr>
              <a:t> 0.2</a:t>
            </a:r>
            <a:r>
              <a:rPr lang="en-US" sz="2000" b="0" strike="noStrike" spc="-1">
                <a:solidFill>
                  <a:srgbClr val="000000"/>
                </a:solidFill>
                <a:latin typeface="Play"/>
                <a:ea typeface="Play"/>
              </a:rPr>
              <a:t>,</a:t>
            </a:r>
            <a:r>
              <a:rPr lang="en-US" sz="2000" b="0" strike="noStrike" spc="-1">
                <a:solidFill>
                  <a:srgbClr val="FF0000"/>
                </a:solidFill>
                <a:latin typeface="Play"/>
                <a:ea typeface="Play"/>
              </a:rPr>
              <a:t>0.1</a:t>
            </a:r>
            <a:endParaRPr lang="en-US" sz="2000" b="0" strike="noStrike" spc="-1">
              <a:solidFill>
                <a:srgbClr val="000000"/>
              </a:solidFill>
              <a:latin typeface="Arial"/>
            </a:endParaRPr>
          </a:p>
        </p:txBody>
      </p:sp>
      <p:sp>
        <p:nvSpPr>
          <p:cNvPr id="894" name="Cylinder 3"/>
          <p:cNvSpPr/>
          <p:nvPr/>
        </p:nvSpPr>
        <p:spPr>
          <a:xfrm>
            <a:off x="1491840" y="2863440"/>
            <a:ext cx="911880" cy="131112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95" name="Straight Arrow Connector 4"/>
          <p:cNvSpPr/>
          <p:nvPr/>
        </p:nvSpPr>
        <p:spPr>
          <a:xfrm>
            <a:off x="1099080" y="2961000"/>
            <a:ext cx="1800" cy="1214640"/>
          </a:xfrm>
          <a:custGeom>
            <a:avLst/>
            <a:gdLst/>
            <a:ahLst/>
            <a:cxnLst/>
            <a:rect l="l" t="t" r="r" b="b"/>
            <a:pathLst>
              <a:path w="21600" h="21600">
                <a:moveTo>
                  <a:pt x="0" y="0"/>
                </a:moveTo>
                <a:lnTo>
                  <a:pt x="21600" y="21600"/>
                </a:lnTo>
              </a:path>
            </a:pathLst>
          </a:custGeom>
          <a:noFill/>
          <a:ln>
            <a:solidFill>
              <a:srgbClr val="000000"/>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896" name="TextBox 5"/>
          <p:cNvSpPr/>
          <p:nvPr/>
        </p:nvSpPr>
        <p:spPr>
          <a:xfrm rot="16200000">
            <a:off x="284040" y="3217320"/>
            <a:ext cx="1068480" cy="3042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nSpc>
                <a:spcPct val="100000"/>
              </a:lnSpc>
              <a:buNone/>
            </a:pPr>
            <a:r>
              <a:rPr lang="en-US" sz="1400" b="0" strike="noStrike" spc="-1">
                <a:solidFill>
                  <a:srgbClr val="000000"/>
                </a:solidFill>
                <a:latin typeface="Arial"/>
                <a:ea typeface="Arial"/>
              </a:rPr>
              <a:t>M=1</a:t>
            </a:r>
            <a:endParaRPr lang="en-US" sz="1400" b="0" strike="noStrike" spc="-1">
              <a:latin typeface="Arial"/>
            </a:endParaRPr>
          </a:p>
        </p:txBody>
      </p:sp>
      <p:sp>
        <p:nvSpPr>
          <p:cNvPr id="897" name="Cylinder 9"/>
          <p:cNvSpPr/>
          <p:nvPr/>
        </p:nvSpPr>
        <p:spPr>
          <a:xfrm>
            <a:off x="1491840" y="3327120"/>
            <a:ext cx="911880" cy="847440"/>
          </a:xfrm>
          <a:prstGeom prst="can">
            <a:avLst>
              <a:gd name="adj" fmla="val 25000"/>
            </a:avLst>
          </a:prstGeom>
          <a:solidFill>
            <a:schemeClr val="accent4"/>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0.7</a:t>
            </a:r>
            <a:endParaRPr lang="en-US" sz="1400" b="0" strike="noStrike" spc="-1">
              <a:latin typeface="Arial"/>
            </a:endParaRPr>
          </a:p>
        </p:txBody>
      </p:sp>
      <p:sp>
        <p:nvSpPr>
          <p:cNvPr id="898" name="Cylinder 6"/>
          <p:cNvSpPr/>
          <p:nvPr/>
        </p:nvSpPr>
        <p:spPr>
          <a:xfrm>
            <a:off x="3054960" y="296208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899" name="Cylinder 7"/>
          <p:cNvSpPr/>
          <p:nvPr/>
        </p:nvSpPr>
        <p:spPr>
          <a:xfrm>
            <a:off x="3054960" y="3231000"/>
            <a:ext cx="911880" cy="943560"/>
          </a:xfrm>
          <a:prstGeom prst="can">
            <a:avLst>
              <a:gd name="adj" fmla="val 25000"/>
            </a:avLst>
          </a:prstGeom>
          <a:solidFill>
            <a:srgbClr val="FFC000"/>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0.6</a:t>
            </a:r>
            <a:endParaRPr lang="en-US" sz="1400" b="0" strike="noStrike" spc="-1">
              <a:latin typeface="Arial"/>
            </a:endParaRPr>
          </a:p>
        </p:txBody>
      </p:sp>
      <p:sp>
        <p:nvSpPr>
          <p:cNvPr id="900" name="Cylinder 8"/>
          <p:cNvSpPr/>
          <p:nvPr/>
        </p:nvSpPr>
        <p:spPr>
          <a:xfrm>
            <a:off x="4618080" y="3004920"/>
            <a:ext cx="911880" cy="121248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sp>
      <p:sp>
        <p:nvSpPr>
          <p:cNvPr id="901" name="Cylinder 10"/>
          <p:cNvSpPr/>
          <p:nvPr/>
        </p:nvSpPr>
        <p:spPr>
          <a:xfrm>
            <a:off x="4618080" y="3488040"/>
            <a:ext cx="911880" cy="729360"/>
          </a:xfrm>
          <a:prstGeom prst="can">
            <a:avLst>
              <a:gd name="adj" fmla="val 15454"/>
            </a:avLst>
          </a:prstGeom>
          <a:solidFill>
            <a:schemeClr val="accent6">
              <a:lumMod val="75000"/>
            </a:schemeClr>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0.5</a:t>
            </a:r>
            <a:endParaRPr lang="en-US" sz="1400" b="0" strike="noStrike" spc="-1">
              <a:latin typeface="Arial"/>
            </a:endParaRPr>
          </a:p>
        </p:txBody>
      </p:sp>
      <p:sp>
        <p:nvSpPr>
          <p:cNvPr id="902" name="Cylinder 13"/>
          <p:cNvSpPr/>
          <p:nvPr/>
        </p:nvSpPr>
        <p:spPr>
          <a:xfrm>
            <a:off x="4618080" y="2863440"/>
            <a:ext cx="911880" cy="740880"/>
          </a:xfrm>
          <a:prstGeom prst="can">
            <a:avLst>
              <a:gd name="adj" fmla="val 25000"/>
            </a:avLst>
          </a:prstGeom>
          <a:solidFill>
            <a:schemeClr val="accent4">
              <a:lumMod val="50000"/>
            </a:schemeClr>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0.5</a:t>
            </a:r>
            <a:endParaRPr lang="en-US" sz="1400" b="0" strike="noStrike" spc="-1">
              <a:latin typeface="Arial"/>
            </a:endParaRPr>
          </a:p>
        </p:txBody>
      </p:sp>
      <p:sp>
        <p:nvSpPr>
          <p:cNvPr id="903" name="Cylinder 11"/>
          <p:cNvSpPr/>
          <p:nvPr/>
        </p:nvSpPr>
        <p:spPr>
          <a:xfrm>
            <a:off x="6281640" y="2877120"/>
            <a:ext cx="911880" cy="1297440"/>
          </a:xfrm>
          <a:prstGeom prst="can">
            <a:avLst>
              <a:gd name="adj" fmla="val 25000"/>
            </a:avLst>
          </a:prstGeom>
          <a:solidFill>
            <a:schemeClr val="bg2"/>
          </a:solidFill>
          <a:ln>
            <a:solidFill>
              <a:srgbClr val="000000"/>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sngStrike" spc="-1">
                <a:solidFill>
                  <a:srgbClr val="FFFFFF"/>
                </a:solidFill>
                <a:latin typeface="Arial"/>
                <a:ea typeface="Arial"/>
              </a:rPr>
              <a:t>0.5</a:t>
            </a:r>
            <a:endParaRPr lang="en-US" sz="1400" b="0" strike="noStrike" spc="-1">
              <a:latin typeface="Arial"/>
            </a:endParaRPr>
          </a:p>
        </p:txBody>
      </p:sp>
      <p:sp>
        <p:nvSpPr>
          <p:cNvPr id="904" name="Cylinder 12"/>
          <p:cNvSpPr/>
          <p:nvPr/>
        </p:nvSpPr>
        <p:spPr>
          <a:xfrm>
            <a:off x="6281640" y="3498840"/>
            <a:ext cx="911880" cy="664920"/>
          </a:xfrm>
          <a:prstGeom prst="can">
            <a:avLst>
              <a:gd name="adj" fmla="val 25000"/>
            </a:avLst>
          </a:prstGeom>
          <a:solidFill>
            <a:srgbClr val="1973EB"/>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0.5</a:t>
            </a:r>
            <a:endParaRPr lang="en-US" sz="1400" b="0" strike="noStrike" spc="-1">
              <a:latin typeface="Arial"/>
            </a:endParaRPr>
          </a:p>
        </p:txBody>
      </p:sp>
      <p:sp>
        <p:nvSpPr>
          <p:cNvPr id="905" name="Cylinder 16"/>
          <p:cNvSpPr/>
          <p:nvPr/>
        </p:nvSpPr>
        <p:spPr>
          <a:xfrm>
            <a:off x="3054960" y="2863440"/>
            <a:ext cx="911880" cy="634680"/>
          </a:xfrm>
          <a:prstGeom prst="can">
            <a:avLst>
              <a:gd name="adj" fmla="val 25000"/>
            </a:avLst>
          </a:prstGeom>
          <a:solidFill>
            <a:schemeClr val="accent3">
              <a:lumMod val="50000"/>
            </a:schemeClr>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0.4</a:t>
            </a:r>
            <a:endParaRPr lang="en-US" sz="1400" b="0" strike="noStrike" spc="-1">
              <a:latin typeface="Arial"/>
            </a:endParaRPr>
          </a:p>
        </p:txBody>
      </p:sp>
      <p:sp>
        <p:nvSpPr>
          <p:cNvPr id="906" name="Cylinder 14"/>
          <p:cNvSpPr/>
          <p:nvPr/>
        </p:nvSpPr>
        <p:spPr>
          <a:xfrm>
            <a:off x="1491840" y="3108960"/>
            <a:ext cx="911880" cy="439560"/>
          </a:xfrm>
          <a:prstGeom prst="can">
            <a:avLst>
              <a:gd name="adj" fmla="val 20310"/>
            </a:avLst>
          </a:prstGeom>
          <a:solidFill>
            <a:schemeClr val="accent5">
              <a:lumMod val="75000"/>
            </a:schemeClr>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0.2</a:t>
            </a:r>
            <a:endParaRPr lang="en-US" sz="1400" b="0" strike="noStrike" spc="-1">
              <a:latin typeface="Arial"/>
            </a:endParaRPr>
          </a:p>
        </p:txBody>
      </p:sp>
      <p:sp>
        <p:nvSpPr>
          <p:cNvPr id="907" name="Cylinder 13"/>
          <p:cNvSpPr/>
          <p:nvPr/>
        </p:nvSpPr>
        <p:spPr>
          <a:xfrm>
            <a:off x="6281640" y="3231000"/>
            <a:ext cx="911880" cy="452520"/>
          </a:xfrm>
          <a:prstGeom prst="can">
            <a:avLst>
              <a:gd name="adj" fmla="val 43787"/>
            </a:avLst>
          </a:prstGeom>
          <a:solidFill>
            <a:schemeClr val="bg1">
              <a:lumMod val="50000"/>
            </a:schemeClr>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90000" rIns="90000" bIns="90000" anchor="ctr">
            <a:noAutofit/>
          </a:bodyPr>
          <a:lstStyle/>
          <a:p>
            <a:pPr algn="ctr">
              <a:lnSpc>
                <a:spcPct val="100000"/>
              </a:lnSpc>
              <a:buNone/>
            </a:pPr>
            <a:r>
              <a:rPr lang="en-US" sz="1400" b="0" strike="noStrike" spc="-1">
                <a:solidFill>
                  <a:srgbClr val="FFFFFF"/>
                </a:solidFill>
                <a:latin typeface="Arial"/>
                <a:ea typeface="Arial"/>
              </a:rPr>
              <a:t>0.2</a:t>
            </a:r>
            <a:endParaRPr lang="en-US" sz="1400" b="0" strike="noStrike" spc="-1">
              <a:latin typeface="Arial"/>
            </a:endParaRPr>
          </a:p>
        </p:txBody>
      </p:sp>
      <p:sp>
        <p:nvSpPr>
          <p:cNvPr id="908" name="Cylinder 19"/>
          <p:cNvSpPr/>
          <p:nvPr/>
        </p:nvSpPr>
        <p:spPr>
          <a:xfrm>
            <a:off x="1491840" y="2877120"/>
            <a:ext cx="911880" cy="353160"/>
          </a:xfrm>
          <a:prstGeom prst="can">
            <a:avLst>
              <a:gd name="adj" fmla="val 25000"/>
            </a:avLst>
          </a:prstGeom>
          <a:solidFill>
            <a:srgbClr val="00B0F0"/>
          </a:solidFill>
          <a:ln>
            <a:solidFill>
              <a:srgbClr val="0A3266"/>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FFFFFF"/>
                </a:solidFill>
                <a:latin typeface="Arial"/>
                <a:ea typeface="Arial"/>
              </a:rPr>
              <a:t>0.1</a:t>
            </a:r>
            <a:endParaRPr lang="en-US" sz="1400" b="0" strike="noStrike" spc="-1">
              <a:latin typeface="Arial"/>
            </a:endParaRPr>
          </a:p>
        </p:txBody>
      </p:sp>
      <p:sp>
        <p:nvSpPr>
          <p:cNvPr id="909" name="TextBox 20"/>
          <p:cNvSpPr/>
          <p:nvPr/>
        </p:nvSpPr>
        <p:spPr>
          <a:xfrm>
            <a:off x="3352680" y="5373360"/>
            <a:ext cx="228996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1" i="1" u="sng" strike="noStrike" spc="-1">
                <a:solidFill>
                  <a:srgbClr val="000000"/>
                </a:solidFill>
                <a:uFillTx/>
                <a:latin typeface="Arial"/>
                <a:ea typeface="Arial"/>
              </a:rPr>
              <a:t>Total Bin Number = 4</a:t>
            </a:r>
            <a:endParaRPr lang="en-US" sz="1400" b="0" strike="noStrike" spc="-1">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2DB362-D518-A692-0E7F-8BA4846EEA04}"/>
              </a:ext>
            </a:extLst>
          </p:cNvPr>
          <p:cNvSpPr txBox="1"/>
          <p:nvPr/>
        </p:nvSpPr>
        <p:spPr>
          <a:xfrm>
            <a:off x="3951514" y="692129"/>
            <a:ext cx="9760688" cy="5755422"/>
          </a:xfrm>
          <a:prstGeom prst="rect">
            <a:avLst/>
          </a:prstGeom>
          <a:noFill/>
        </p:spPr>
        <p:txBody>
          <a:bodyPr wrap="square">
            <a:spAutoFit/>
          </a:bodyPr>
          <a:lstStyle/>
          <a:p>
            <a:r>
              <a:rPr lang="en-US" sz="1600" b="1" dirty="0">
                <a:solidFill>
                  <a:srgbClr val="0070C0"/>
                </a:solidFill>
                <a:effectLst/>
                <a:latin typeface="Consolas" panose="020B0609020204030204" pitchFamily="49" charset="0"/>
              </a:rPr>
              <a:t>def</a:t>
            </a:r>
            <a:r>
              <a:rPr lang="en-US" sz="1600" b="0" dirty="0">
                <a:effectLst/>
                <a:latin typeface="Consolas" panose="020B0609020204030204" pitchFamily="49" charset="0"/>
              </a:rPr>
              <a:t> </a:t>
            </a:r>
            <a:r>
              <a:rPr lang="en-US" sz="1600" b="0" dirty="0" err="1">
                <a:effectLst/>
                <a:latin typeface="Consolas" panose="020B0609020204030204" pitchFamily="49" charset="0"/>
              </a:rPr>
              <a:t>best_fit_decreasing</a:t>
            </a:r>
            <a:r>
              <a:rPr lang="en-US" sz="1600" b="0" dirty="0">
                <a:effectLst/>
                <a:latin typeface="Consolas" panose="020B0609020204030204" pitchFamily="49" charset="0"/>
              </a:rPr>
              <a:t>(items, </a:t>
            </a:r>
            <a:r>
              <a:rPr lang="en-US" sz="1600" b="0" dirty="0" err="1">
                <a:effectLst/>
                <a:latin typeface="Consolas" panose="020B0609020204030204" pitchFamily="49" charset="0"/>
              </a:rPr>
              <a:t>bin_capacity</a:t>
            </a:r>
            <a:r>
              <a:rPr lang="en-US" sz="1600" b="0" dirty="0">
                <a:effectLst/>
                <a:latin typeface="Consolas" panose="020B0609020204030204" pitchFamily="49" charset="0"/>
              </a:rPr>
              <a:t>):</a:t>
            </a:r>
          </a:p>
          <a:p>
            <a:r>
              <a:rPr lang="en-US" sz="1600" b="0" dirty="0">
                <a:solidFill>
                  <a:srgbClr val="00B050"/>
                </a:solidFill>
                <a:effectLst/>
                <a:latin typeface="Consolas" panose="020B0609020204030204" pitchFamily="49" charset="0"/>
              </a:rPr>
              <a:t>  # Sort items in decreasing order</a:t>
            </a:r>
          </a:p>
          <a:p>
            <a:r>
              <a:rPr lang="en-US" sz="1600" b="0" dirty="0">
                <a:effectLst/>
                <a:latin typeface="Consolas" panose="020B0609020204030204" pitchFamily="49" charset="0"/>
              </a:rPr>
              <a:t>  </a:t>
            </a:r>
            <a:r>
              <a:rPr lang="en-US" sz="1600" b="0" dirty="0" err="1">
                <a:effectLst/>
                <a:latin typeface="Consolas" panose="020B0609020204030204" pitchFamily="49" charset="0"/>
              </a:rPr>
              <a:t>items.sort</a:t>
            </a:r>
            <a:r>
              <a:rPr lang="en-US" sz="1600" b="0" dirty="0">
                <a:effectLst/>
                <a:latin typeface="Consolas" panose="020B0609020204030204" pitchFamily="49" charset="0"/>
              </a:rPr>
              <a:t>(reverse=True)</a:t>
            </a:r>
          </a:p>
          <a:p>
            <a:br>
              <a:rPr lang="en-US" sz="1600" b="0" dirty="0">
                <a:effectLst/>
                <a:latin typeface="Consolas" panose="020B0609020204030204" pitchFamily="49" charset="0"/>
              </a:rPr>
            </a:br>
            <a:r>
              <a:rPr lang="en-US" sz="1600" b="0" dirty="0">
                <a:effectLst/>
                <a:latin typeface="Consolas" panose="020B0609020204030204" pitchFamily="49" charset="0"/>
              </a:rPr>
              <a:t>  </a:t>
            </a:r>
            <a:r>
              <a:rPr lang="en-US" sz="1600" b="0" dirty="0">
                <a:solidFill>
                  <a:srgbClr val="00B050"/>
                </a:solidFill>
                <a:effectLst/>
                <a:latin typeface="Consolas" panose="020B0609020204030204" pitchFamily="49" charset="0"/>
              </a:rPr>
              <a:t># Initialize empty bins</a:t>
            </a:r>
          </a:p>
          <a:p>
            <a:r>
              <a:rPr lang="en-US" sz="1600" b="0" dirty="0">
                <a:effectLst/>
                <a:latin typeface="Consolas" panose="020B0609020204030204" pitchFamily="49" charset="0"/>
              </a:rPr>
              <a:t>  bins = []</a:t>
            </a:r>
          </a:p>
          <a:p>
            <a:br>
              <a:rPr lang="en-US" sz="1600" b="0" dirty="0">
                <a:effectLst/>
                <a:latin typeface="Consolas" panose="020B0609020204030204" pitchFamily="49" charset="0"/>
              </a:rPr>
            </a:br>
            <a:r>
              <a:rPr lang="en-US" sz="1600" b="0" dirty="0">
                <a:effectLst/>
                <a:latin typeface="Consolas" panose="020B0609020204030204" pitchFamily="49" charset="0"/>
              </a:rPr>
              <a:t>  </a:t>
            </a:r>
            <a:r>
              <a:rPr lang="en-US" sz="1600" b="0" dirty="0">
                <a:solidFill>
                  <a:srgbClr val="00B050"/>
                </a:solidFill>
                <a:effectLst/>
                <a:latin typeface="Consolas" panose="020B0609020204030204" pitchFamily="49" charset="0"/>
              </a:rPr>
              <a:t># Loop through each item</a:t>
            </a:r>
          </a:p>
          <a:p>
            <a:r>
              <a:rPr lang="en-US" sz="1600" b="0" dirty="0">
                <a:effectLst/>
                <a:latin typeface="Consolas" panose="020B0609020204030204" pitchFamily="49" charset="0"/>
              </a:rPr>
              <a:t>  for item in items:</a:t>
            </a:r>
          </a:p>
          <a:p>
            <a:r>
              <a:rPr lang="en-US" sz="1600" b="0" dirty="0">
                <a:effectLst/>
                <a:latin typeface="Consolas" panose="020B0609020204030204" pitchFamily="49" charset="0"/>
              </a:rPr>
              <a:t>    </a:t>
            </a:r>
            <a:r>
              <a:rPr lang="en-US" sz="1600" b="0" dirty="0" err="1">
                <a:effectLst/>
                <a:latin typeface="Consolas" panose="020B0609020204030204" pitchFamily="49" charset="0"/>
              </a:rPr>
              <a:t>found_bin</a:t>
            </a:r>
            <a:r>
              <a:rPr lang="en-US" sz="1600" b="0" dirty="0">
                <a:effectLst/>
                <a:latin typeface="Consolas" panose="020B0609020204030204" pitchFamily="49" charset="0"/>
              </a:rPr>
              <a:t> = False</a:t>
            </a:r>
          </a:p>
          <a:p>
            <a:r>
              <a:rPr lang="en-US" sz="1600" b="0" dirty="0">
                <a:effectLst/>
                <a:latin typeface="Consolas" panose="020B0609020204030204" pitchFamily="49" charset="0"/>
              </a:rPr>
              <a:t>    </a:t>
            </a:r>
            <a:r>
              <a:rPr lang="en-US" sz="1600" b="0" dirty="0">
                <a:solidFill>
                  <a:srgbClr val="00B050"/>
                </a:solidFill>
                <a:effectLst/>
                <a:latin typeface="Consolas" panose="020B0609020204030204" pitchFamily="49" charset="0"/>
              </a:rPr>
              <a:t># Iterate through existing bins</a:t>
            </a:r>
          </a:p>
          <a:p>
            <a:r>
              <a:rPr lang="en-US" sz="1600" b="0" dirty="0">
                <a:effectLst/>
                <a:latin typeface="Consolas" panose="020B0609020204030204" pitchFamily="49" charset="0"/>
              </a:rPr>
              <a:t>    for bin in bins:</a:t>
            </a:r>
          </a:p>
          <a:p>
            <a:r>
              <a:rPr lang="en-US" sz="1600" b="0" dirty="0">
                <a:solidFill>
                  <a:srgbClr val="00B050"/>
                </a:solidFill>
                <a:effectLst/>
                <a:latin typeface="Consolas" panose="020B0609020204030204" pitchFamily="49" charset="0"/>
              </a:rPr>
              <a:t>      # Check if item fits in the current bin</a:t>
            </a:r>
          </a:p>
          <a:p>
            <a:r>
              <a:rPr lang="en-US" sz="1600" b="0" dirty="0">
                <a:effectLst/>
                <a:latin typeface="Consolas" panose="020B0609020204030204" pitchFamily="49" charset="0"/>
              </a:rPr>
              <a:t>      if item &lt;= </a:t>
            </a:r>
            <a:r>
              <a:rPr lang="en-US" sz="1600" b="0" dirty="0" err="1">
                <a:effectLst/>
                <a:latin typeface="Consolas" panose="020B0609020204030204" pitchFamily="49" charset="0"/>
              </a:rPr>
              <a:t>bin_capacity</a:t>
            </a:r>
            <a:r>
              <a:rPr lang="en-US" sz="1600" b="0" dirty="0">
                <a:effectLst/>
                <a:latin typeface="Consolas" panose="020B0609020204030204" pitchFamily="49" charset="0"/>
              </a:rPr>
              <a:t> - sum(bin):</a:t>
            </a:r>
          </a:p>
          <a:p>
            <a:r>
              <a:rPr lang="en-US" sz="1600" b="0" dirty="0">
                <a:effectLst/>
                <a:latin typeface="Consolas" panose="020B0609020204030204" pitchFamily="49" charset="0"/>
              </a:rPr>
              <a:t>        </a:t>
            </a:r>
            <a:r>
              <a:rPr lang="en-US" sz="1600" b="0" dirty="0" err="1">
                <a:effectLst/>
                <a:latin typeface="Consolas" panose="020B0609020204030204" pitchFamily="49" charset="0"/>
              </a:rPr>
              <a:t>bin.append</a:t>
            </a:r>
            <a:r>
              <a:rPr lang="en-US" sz="1600" b="0" dirty="0">
                <a:effectLst/>
                <a:latin typeface="Consolas" panose="020B0609020204030204" pitchFamily="49" charset="0"/>
              </a:rPr>
              <a:t>(item)</a:t>
            </a:r>
          </a:p>
          <a:p>
            <a:r>
              <a:rPr lang="en-US" sz="1600" b="0" dirty="0">
                <a:effectLst/>
                <a:latin typeface="Consolas" panose="020B0609020204030204" pitchFamily="49" charset="0"/>
              </a:rPr>
              <a:t>        </a:t>
            </a:r>
            <a:r>
              <a:rPr lang="en-US" sz="1600" b="0" dirty="0" err="1">
                <a:effectLst/>
                <a:latin typeface="Consolas" panose="020B0609020204030204" pitchFamily="49" charset="0"/>
              </a:rPr>
              <a:t>found_bin</a:t>
            </a:r>
            <a:r>
              <a:rPr lang="en-US" sz="1600" b="0" dirty="0">
                <a:effectLst/>
                <a:latin typeface="Consolas" panose="020B0609020204030204" pitchFamily="49" charset="0"/>
              </a:rPr>
              <a:t> = True</a:t>
            </a:r>
          </a:p>
          <a:p>
            <a:r>
              <a:rPr lang="en-US" sz="1600" b="0" dirty="0">
                <a:effectLst/>
                <a:latin typeface="Consolas" panose="020B0609020204030204" pitchFamily="49" charset="0"/>
              </a:rPr>
              <a:t>        break</a:t>
            </a:r>
          </a:p>
          <a:p>
            <a:br>
              <a:rPr lang="en-US" sz="1600" b="0" dirty="0">
                <a:effectLst/>
                <a:latin typeface="Consolas" panose="020B0609020204030204" pitchFamily="49" charset="0"/>
              </a:rPr>
            </a:br>
            <a:r>
              <a:rPr lang="en-US" sz="1600" b="0" dirty="0">
                <a:effectLst/>
                <a:latin typeface="Consolas" panose="020B0609020204030204" pitchFamily="49" charset="0"/>
              </a:rPr>
              <a:t>    </a:t>
            </a:r>
            <a:r>
              <a:rPr lang="en-US" sz="1600" b="0" dirty="0">
                <a:solidFill>
                  <a:srgbClr val="00B050"/>
                </a:solidFill>
                <a:effectLst/>
                <a:latin typeface="Consolas" panose="020B0609020204030204" pitchFamily="49" charset="0"/>
              </a:rPr>
              <a:t># If no existing bin fits the item, create a new bin</a:t>
            </a:r>
          </a:p>
          <a:p>
            <a:r>
              <a:rPr lang="en-US" sz="1600" b="0" dirty="0">
                <a:effectLst/>
                <a:latin typeface="Consolas" panose="020B0609020204030204" pitchFamily="49" charset="0"/>
              </a:rPr>
              <a:t>    if not </a:t>
            </a:r>
            <a:r>
              <a:rPr lang="en-US" sz="1600" b="0" dirty="0" err="1">
                <a:effectLst/>
                <a:latin typeface="Consolas" panose="020B0609020204030204" pitchFamily="49" charset="0"/>
              </a:rPr>
              <a:t>found_bin</a:t>
            </a:r>
            <a:r>
              <a:rPr lang="en-US" sz="1600" b="0" dirty="0">
                <a:effectLst/>
                <a:latin typeface="Consolas" panose="020B0609020204030204" pitchFamily="49" charset="0"/>
              </a:rPr>
              <a:t>:</a:t>
            </a:r>
          </a:p>
          <a:p>
            <a:r>
              <a:rPr lang="en-US" sz="1600" b="0" dirty="0">
                <a:effectLst/>
                <a:latin typeface="Consolas" panose="020B0609020204030204" pitchFamily="49" charset="0"/>
              </a:rPr>
              <a:t>      </a:t>
            </a:r>
            <a:r>
              <a:rPr lang="en-US" sz="1600" b="0" dirty="0" err="1">
                <a:effectLst/>
                <a:latin typeface="Consolas" panose="020B0609020204030204" pitchFamily="49" charset="0"/>
              </a:rPr>
              <a:t>bins.append</a:t>
            </a:r>
            <a:r>
              <a:rPr lang="en-US" sz="1600" b="0" dirty="0">
                <a:effectLst/>
                <a:latin typeface="Consolas" panose="020B0609020204030204" pitchFamily="49" charset="0"/>
              </a:rPr>
              <a:t>([item])</a:t>
            </a:r>
          </a:p>
          <a:p>
            <a:br>
              <a:rPr lang="en-US" sz="1600" b="0" dirty="0">
                <a:effectLst/>
                <a:latin typeface="Consolas" panose="020B0609020204030204" pitchFamily="49" charset="0"/>
              </a:rPr>
            </a:br>
            <a:r>
              <a:rPr lang="en-US" sz="1600" b="0" dirty="0">
                <a:effectLst/>
                <a:latin typeface="Consolas" panose="020B0609020204030204" pitchFamily="49" charset="0"/>
              </a:rPr>
              <a:t>  return </a:t>
            </a:r>
            <a:r>
              <a:rPr lang="en-US" sz="1600" b="0" dirty="0">
                <a:solidFill>
                  <a:schemeClr val="accent5"/>
                </a:solidFill>
                <a:effectLst/>
                <a:latin typeface="Consolas" panose="020B0609020204030204" pitchFamily="49" charset="0"/>
              </a:rPr>
              <a:t>bins</a:t>
            </a:r>
          </a:p>
        </p:txBody>
      </p:sp>
    </p:spTree>
    <p:extLst>
      <p:ext uri="{BB962C8B-B14F-4D97-AF65-F5344CB8AC3E}">
        <p14:creationId xmlns:p14="http://schemas.microsoft.com/office/powerpoint/2010/main" val="3989677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 name="PlaceHolder 1"/>
          <p:cNvSpPr>
            <a:spLocks noGrp="1"/>
          </p:cNvSpPr>
          <p:nvPr>
            <p:ph type="title"/>
          </p:nvPr>
        </p:nvSpPr>
        <p:spPr>
          <a:xfrm>
            <a:off x="892800" y="137520"/>
            <a:ext cx="5285520" cy="1207800"/>
          </a:xfrm>
          <a:prstGeom prst="rect">
            <a:avLst/>
          </a:prstGeom>
          <a:noFill/>
          <a:ln w="0">
            <a:noFill/>
          </a:ln>
        </p:spPr>
        <p:txBody>
          <a:bodyPr anchor="t">
            <a:normAutofit/>
          </a:bodyPr>
          <a:lstStyle/>
          <a:p>
            <a:pPr>
              <a:lnSpc>
                <a:spcPct val="100000"/>
              </a:lnSpc>
              <a:buNone/>
            </a:pPr>
            <a:r>
              <a:rPr lang="en-US" sz="4000" b="0" strike="noStrike" spc="-1">
                <a:solidFill>
                  <a:srgbClr val="000000"/>
                </a:solidFill>
                <a:latin typeface="Play"/>
                <a:ea typeface="Play"/>
              </a:rPr>
              <a:t>Complexity</a:t>
            </a:r>
            <a:endParaRPr lang="en-US" sz="4000" b="0" strike="noStrike" spc="-1">
              <a:solidFill>
                <a:srgbClr val="000000"/>
              </a:solidFill>
              <a:latin typeface="Arial"/>
            </a:endParaRPr>
          </a:p>
        </p:txBody>
      </p:sp>
      <p:sp>
        <p:nvSpPr>
          <p:cNvPr id="911" name="PlaceHolder 2"/>
          <p:cNvSpPr>
            <a:spLocks noGrp="1"/>
          </p:cNvSpPr>
          <p:nvPr>
            <p:ph/>
          </p:nvPr>
        </p:nvSpPr>
        <p:spPr>
          <a:xfrm>
            <a:off x="592560" y="1361520"/>
            <a:ext cx="6975000" cy="4690440"/>
          </a:xfrm>
          <a:prstGeom prst="rect">
            <a:avLst/>
          </a:prstGeom>
          <a:noFill/>
          <a:ln w="0">
            <a:noFill/>
          </a:ln>
        </p:spPr>
        <p:txBody>
          <a:bodyPr anchor="t">
            <a:noAutofit/>
          </a:bodyPr>
          <a:lstStyle/>
          <a:p>
            <a:pPr marL="457200" indent="-327960">
              <a:lnSpc>
                <a:spcPct val="110000"/>
              </a:lnSpc>
              <a:spcBef>
                <a:spcPts val="1001"/>
              </a:spcBef>
              <a:buClr>
                <a:srgbClr val="000000"/>
              </a:buClr>
              <a:buFont typeface="Arial"/>
              <a:buChar char="•"/>
            </a:pPr>
            <a:r>
              <a:rPr lang="en-US" sz="1400" b="0" strike="noStrike" spc="-1">
                <a:solidFill>
                  <a:srgbClr val="374151"/>
                </a:solidFill>
                <a:latin typeface="Söhne"/>
                <a:ea typeface="Play"/>
              </a:rPr>
              <a:t>Sorting the items in non-increasing order of size is typically done using efficient sorting algorithms like quicksort or merge sort. The time complexity for sorting a list of n items is O(n log n).</a:t>
            </a:r>
            <a:endParaRPr lang="en-US" sz="1400" b="0" strike="noStrike" spc="-1">
              <a:solidFill>
                <a:srgbClr val="000000"/>
              </a:solidFill>
              <a:latin typeface="Arial"/>
            </a:endParaRPr>
          </a:p>
          <a:p>
            <a:pPr>
              <a:lnSpc>
                <a:spcPct val="110000"/>
              </a:lnSpc>
              <a:spcBef>
                <a:spcPts val="1001"/>
              </a:spcBef>
              <a:buNone/>
            </a:pPr>
            <a:endParaRPr lang="en-US" sz="1400" b="0" strike="noStrike" spc="-1">
              <a:solidFill>
                <a:srgbClr val="000000"/>
              </a:solidFill>
              <a:latin typeface="Arial"/>
            </a:endParaRPr>
          </a:p>
          <a:p>
            <a:pPr marL="457200" indent="-327960">
              <a:lnSpc>
                <a:spcPct val="110000"/>
              </a:lnSpc>
              <a:spcBef>
                <a:spcPts val="1001"/>
              </a:spcBef>
              <a:buClr>
                <a:srgbClr val="000000"/>
              </a:buClr>
              <a:buFont typeface="Arial"/>
              <a:buChar char="•"/>
            </a:pPr>
            <a:r>
              <a:rPr lang="en-US" sz="1400" b="0" strike="noStrike" spc="-1">
                <a:solidFill>
                  <a:srgbClr val="374151"/>
                </a:solidFill>
                <a:latin typeface="Söhne"/>
                <a:ea typeface="Play"/>
              </a:rPr>
              <a:t>After sorting, the algorithm iterates through the sorted list once, attempting to place each item into the bins. In the worst case, each iteration may involve checking each bin, resulting in a time complexity of O(n) for the iteration</a:t>
            </a:r>
            <a:r>
              <a:rPr lang="en-US" sz="1400" b="0" strike="noStrike" spc="-1">
                <a:solidFill>
                  <a:srgbClr val="374151"/>
                </a:solidFill>
                <a:latin typeface="Aptos Narrow"/>
                <a:ea typeface="Play"/>
              </a:rPr>
              <a:t>. </a:t>
            </a:r>
            <a:r>
              <a:rPr lang="en-US" sz="1400" b="0" strike="noStrike" spc="-1">
                <a:solidFill>
                  <a:srgbClr val="374151"/>
                </a:solidFill>
                <a:latin typeface="Söhne"/>
                <a:ea typeface="Play"/>
              </a:rPr>
              <a:t>Therefore, the overall time complexity of the First Fit Decreasing algorithm is dominated by the sorting step, making it O(n log n), where n is the number of items.</a:t>
            </a:r>
            <a:endParaRPr lang="en-US" sz="1400" b="0" strike="noStrike" spc="-1">
              <a:solidFill>
                <a:srgbClr val="000000"/>
              </a:solidFill>
              <a:latin typeface="Arial"/>
            </a:endParaRPr>
          </a:p>
          <a:p>
            <a:pPr marL="457200" indent="-327960">
              <a:lnSpc>
                <a:spcPct val="110000"/>
              </a:lnSpc>
              <a:spcBef>
                <a:spcPts val="1001"/>
              </a:spcBef>
              <a:buClr>
                <a:srgbClr val="000000"/>
              </a:buClr>
              <a:buFont typeface="Arial"/>
              <a:buChar char="•"/>
            </a:pPr>
            <a:r>
              <a:rPr lang="en-US" sz="1400" b="0" strike="noStrike" spc="-1">
                <a:solidFill>
                  <a:srgbClr val="000000"/>
                </a:solidFill>
                <a:latin typeface="Söhne"/>
                <a:ea typeface="Play"/>
              </a:rPr>
              <a:t>This version of the algorithm performs much better with a waste function of W(A) = 0.0011*n + 0.5. This is because the algorithm deals with all of the largest values first and then can more efficiently pack in the smaller values that will follow. Once the algorithm reaches values of half the bin capacity size, it can start packing those values into already created bins. This “order of operations” makes the packing much less wasteful</a:t>
            </a:r>
            <a:endParaRPr lang="en-US" sz="1400" b="0" strike="noStrike" spc="-1">
              <a:solidFill>
                <a:srgbClr val="000000"/>
              </a:solidFill>
              <a:latin typeface="Arial"/>
            </a:endParaRPr>
          </a:p>
          <a:p>
            <a:pPr marL="457200" indent="-327960">
              <a:lnSpc>
                <a:spcPct val="110000"/>
              </a:lnSpc>
              <a:spcBef>
                <a:spcPts val="1001"/>
              </a:spcBef>
              <a:buClr>
                <a:srgbClr val="000000"/>
              </a:buClr>
              <a:buFont typeface="Arial"/>
              <a:buChar char="•"/>
            </a:pPr>
            <a:r>
              <a:rPr lang="en-US" sz="1200" b="0" strike="noStrike" spc="-1">
                <a:solidFill>
                  <a:srgbClr val="FFFFFF"/>
                </a:solidFill>
                <a:latin typeface="proxima-nova"/>
                <a:ea typeface="Play"/>
              </a:rPr>
              <a:t>. </a:t>
            </a:r>
            <a:r>
              <a:rPr lang="en-US" sz="1400" b="0" strike="noStrike" spc="-1">
                <a:solidFill>
                  <a:srgbClr val="374151"/>
                </a:solidFill>
                <a:latin typeface="Söhne"/>
                <a:ea typeface="Play"/>
              </a:rPr>
              <a:t>The space needed to store the input items and bins is O(n + m), where n is the number of items, and m is the number of bins. This is because we need space to store the sizes of n items and the capacities of m bins.</a:t>
            </a:r>
            <a:endParaRPr lang="en-US" sz="1400" b="0" strike="noStrike" spc="-1">
              <a:solidFill>
                <a:srgbClr val="000000"/>
              </a:solidFill>
              <a:latin typeface="Arial"/>
            </a:endParaRPr>
          </a:p>
          <a:p>
            <a:pPr>
              <a:lnSpc>
                <a:spcPct val="110000"/>
              </a:lnSpc>
              <a:spcBef>
                <a:spcPts val="1001"/>
              </a:spcBef>
              <a:buNone/>
            </a:pPr>
            <a:endParaRPr lang="en-US" sz="2000" b="0" strike="noStrike" spc="-1">
              <a:solidFill>
                <a:srgbClr val="000000"/>
              </a:solidFill>
              <a:latin typeface="Arial"/>
            </a:endParaRPr>
          </a:p>
        </p:txBody>
      </p:sp>
      <p:pic>
        <p:nvPicPr>
          <p:cNvPr id="912" name="Picture 5"/>
          <p:cNvPicPr/>
          <p:nvPr/>
        </p:nvPicPr>
        <p:blipFill>
          <a:blip r:embed="rId2"/>
          <a:stretch/>
        </p:blipFill>
        <p:spPr>
          <a:xfrm>
            <a:off x="7478640" y="1181520"/>
            <a:ext cx="4514400" cy="3571560"/>
          </a:xfrm>
          <a:prstGeom prst="rect">
            <a:avLst/>
          </a:prstGeom>
          <a:ln w="0">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7" name="Google Shape;720;p57"/>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sp>
        <p:nvSpPr>
          <p:cNvPr id="918" name="Google Shape;721;p 2"/>
          <p:cNvSpPr/>
          <p:nvPr/>
        </p:nvSpPr>
        <p:spPr>
          <a:xfrm>
            <a:off x="0" y="0"/>
            <a:ext cx="12191760" cy="6857640"/>
          </a:xfrm>
          <a:prstGeom prst="rect">
            <a:avLst/>
          </a:prstGeom>
          <a:solidFill>
            <a:schemeClr val="lt1"/>
          </a:solidFill>
          <a:ln w="0">
            <a:noFill/>
          </a:ln>
        </p:spPr>
        <p:style>
          <a:lnRef idx="0">
            <a:scrgbClr r="0" g="0" b="0"/>
          </a:lnRef>
          <a:fillRef idx="0">
            <a:scrgbClr r="0" g="0" b="0"/>
          </a:fillRef>
          <a:effectRef idx="0">
            <a:scrgbClr r="0" g="0" b="0"/>
          </a:effectRef>
          <a:fontRef idx="minor"/>
        </p:style>
      </p:sp>
      <p:sp>
        <p:nvSpPr>
          <p:cNvPr id="919" name="PlaceHolder 1"/>
          <p:cNvSpPr>
            <a:spLocks noGrp="1"/>
          </p:cNvSpPr>
          <p:nvPr>
            <p:ph type="title"/>
          </p:nvPr>
        </p:nvSpPr>
        <p:spPr>
          <a:xfrm>
            <a:off x="4992840" y="5051160"/>
            <a:ext cx="7513560" cy="780120"/>
          </a:xfrm>
          <a:prstGeom prst="rect">
            <a:avLst/>
          </a:prstGeom>
          <a:noFill/>
          <a:ln w="0">
            <a:noFill/>
          </a:ln>
        </p:spPr>
        <p:txBody>
          <a:bodyPr anchor="t">
            <a:noAutofit/>
          </a:bodyPr>
          <a:lstStyle/>
          <a:p>
            <a:pPr>
              <a:lnSpc>
                <a:spcPct val="100000"/>
              </a:lnSpc>
              <a:buNone/>
              <a:tabLst>
                <a:tab pos="0" algn="l"/>
              </a:tabLst>
            </a:pPr>
            <a:r>
              <a:rPr lang="en-US" sz="3400" b="0" strike="noStrike" spc="-1" dirty="0">
                <a:solidFill>
                  <a:srgbClr val="000000"/>
                </a:solidFill>
                <a:latin typeface="Arial"/>
              </a:rPr>
              <a:t>Comparison of the two algorithms</a:t>
            </a:r>
          </a:p>
        </p:txBody>
      </p:sp>
      <p:sp>
        <p:nvSpPr>
          <p:cNvPr id="920" name="PlaceHolder 2"/>
          <p:cNvSpPr>
            <a:spLocks noGrp="1"/>
          </p:cNvSpPr>
          <p:nvPr>
            <p:ph type="subTitle"/>
          </p:nvPr>
        </p:nvSpPr>
        <p:spPr>
          <a:xfrm>
            <a:off x="4992840" y="3969360"/>
            <a:ext cx="6923520" cy="1692720"/>
          </a:xfrm>
          <a:prstGeom prst="rect">
            <a:avLst/>
          </a:prstGeom>
          <a:noFill/>
          <a:ln w="0">
            <a:noFill/>
          </a:ln>
        </p:spPr>
        <p:txBody>
          <a:bodyPr anchor="b">
            <a:normAutofit fontScale="93500" lnSpcReduction="10000"/>
          </a:bodyPr>
          <a:lstStyle/>
          <a:p>
            <a:pPr>
              <a:lnSpc>
                <a:spcPct val="120000"/>
              </a:lnSpc>
              <a:buNone/>
              <a:tabLst>
                <a:tab pos="0" algn="l"/>
              </a:tabLst>
            </a:pPr>
            <a:endParaRPr lang="en-US" sz="1800" b="0" strike="noStrike" spc="-1">
              <a:latin typeface="Arial"/>
            </a:endParaRPr>
          </a:p>
          <a:p>
            <a:pPr>
              <a:lnSpc>
                <a:spcPct val="120000"/>
              </a:lnSpc>
              <a:spcBef>
                <a:spcPts val="1001"/>
              </a:spcBef>
              <a:buNone/>
              <a:tabLst>
                <a:tab pos="0" algn="l"/>
              </a:tabLst>
            </a:pPr>
            <a:r>
              <a:rPr lang="en-US" sz="1800" b="1" strike="noStrike" spc="-1">
                <a:solidFill>
                  <a:srgbClr val="000000"/>
                </a:solidFill>
                <a:latin typeface="Play"/>
                <a:ea typeface="Play"/>
              </a:rPr>
              <a:t>CSE462 - ALGORITHM ENGINEERING SESSIONAL</a:t>
            </a:r>
            <a:endParaRPr lang="en-US" sz="1800" b="0" strike="noStrike" spc="-1">
              <a:latin typeface="Arial"/>
            </a:endParaRPr>
          </a:p>
          <a:p>
            <a:pPr>
              <a:lnSpc>
                <a:spcPct val="120000"/>
              </a:lnSpc>
              <a:spcBef>
                <a:spcPts val="1001"/>
              </a:spcBef>
              <a:buNone/>
              <a:tabLst>
                <a:tab pos="0" algn="l"/>
              </a:tabLst>
            </a:pPr>
            <a:br>
              <a:rPr sz="1800"/>
            </a:br>
            <a:br>
              <a:rPr sz="1800"/>
            </a:br>
            <a:endParaRPr lang="en-US" sz="1800" b="0" strike="noStrike" spc="-1">
              <a:latin typeface="Arial"/>
            </a:endParaRPr>
          </a:p>
        </p:txBody>
      </p:sp>
      <p:sp>
        <p:nvSpPr>
          <p:cNvPr id="921" name="Google Shape;724;p 2"/>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pic>
        <p:nvPicPr>
          <p:cNvPr id="923" name="Google Shape;726;p 2" descr="A card game with a card in the middle of a brick wall&#10;&#10;Description automatically generated"/>
          <p:cNvPicPr/>
          <p:nvPr/>
        </p:nvPicPr>
        <p:blipFill>
          <a:blip r:embed="rId2"/>
          <a:stretch/>
        </p:blipFill>
        <p:spPr>
          <a:xfrm>
            <a:off x="2160" y="1800"/>
            <a:ext cx="12187440" cy="3967200"/>
          </a:xfrm>
          <a:prstGeom prst="rect">
            <a:avLst/>
          </a:prstGeom>
          <a:ln w="0">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814FC4-A368-165D-723A-73FA14FFBE58}"/>
              </a:ext>
            </a:extLst>
          </p:cNvPr>
          <p:cNvPicPr>
            <a:picLocks noChangeAspect="1"/>
          </p:cNvPicPr>
          <p:nvPr/>
        </p:nvPicPr>
        <p:blipFill>
          <a:blip r:embed="rId2"/>
          <a:stretch>
            <a:fillRect/>
          </a:stretch>
        </p:blipFill>
        <p:spPr>
          <a:xfrm>
            <a:off x="1818167" y="1838325"/>
            <a:ext cx="7406795" cy="3786298"/>
          </a:xfrm>
          <a:prstGeom prst="rect">
            <a:avLst/>
          </a:prstGeom>
        </p:spPr>
      </p:pic>
    </p:spTree>
    <p:extLst>
      <p:ext uri="{BB962C8B-B14F-4D97-AF65-F5344CB8AC3E}">
        <p14:creationId xmlns:p14="http://schemas.microsoft.com/office/powerpoint/2010/main" val="7986918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2D51C9-3491-5AF2-D2BE-029DF29C1766}"/>
              </a:ext>
            </a:extLst>
          </p:cNvPr>
          <p:cNvSpPr txBox="1"/>
          <p:nvPr/>
        </p:nvSpPr>
        <p:spPr>
          <a:xfrm>
            <a:off x="1187745" y="1242651"/>
            <a:ext cx="9816510" cy="4893647"/>
          </a:xfrm>
          <a:prstGeom prst="rect">
            <a:avLst/>
          </a:prstGeom>
          <a:noFill/>
        </p:spPr>
        <p:txBody>
          <a:bodyPr wrap="square">
            <a:spAutoFit/>
          </a:bodyPr>
          <a:lstStyle/>
          <a:p>
            <a:pPr algn="l"/>
            <a:r>
              <a:rPr lang="en-US" sz="2400" b="1" i="0" dirty="0">
                <a:solidFill>
                  <a:srgbClr val="1F1F1F"/>
                </a:solidFill>
                <a:effectLst/>
                <a:latin typeface="Google Sans"/>
              </a:rPr>
              <a:t>Time Complexity:</a:t>
            </a:r>
            <a:endParaRPr lang="en-US" sz="2400" b="0" i="0" dirty="0">
              <a:solidFill>
                <a:srgbClr val="1F1F1F"/>
              </a:solidFill>
              <a:effectLst/>
              <a:latin typeface="Google Sans"/>
            </a:endParaRPr>
          </a:p>
          <a:p>
            <a:pPr marL="742950" lvl="1" indent="-285750" algn="l">
              <a:buFont typeface="Arial" panose="020B0604020202020204" pitchFamily="34" charset="0"/>
              <a:buChar char="•"/>
            </a:pPr>
            <a:r>
              <a:rPr lang="en-US" sz="2400" b="0" i="0" dirty="0">
                <a:solidFill>
                  <a:srgbClr val="1F1F1F"/>
                </a:solidFill>
                <a:effectLst/>
                <a:latin typeface="Google Sans"/>
              </a:rPr>
              <a:t>FF iterates through items one by one, placing each item in the first bin that can accommodate it. This worst-case complexity is O(n * B), where n is the number of items and B is the number of bins used.</a:t>
            </a:r>
          </a:p>
          <a:p>
            <a:pPr marL="742950" lvl="1" indent="-285750" algn="l">
              <a:buFont typeface="Arial" panose="020B0604020202020204" pitchFamily="34" charset="0"/>
              <a:buChar char="•"/>
            </a:pPr>
            <a:r>
              <a:rPr lang="en-US" sz="2400" b="0" i="0" dirty="0">
                <a:solidFill>
                  <a:srgbClr val="1F1F1F"/>
                </a:solidFill>
                <a:effectLst/>
                <a:latin typeface="Google Sans"/>
              </a:rPr>
              <a:t>BFD sorts the items in descending order first, then iterates through them, placing each item in the bin with the </a:t>
            </a:r>
            <a:r>
              <a:rPr lang="en-US" sz="2400" b="1" i="0" dirty="0">
                <a:solidFill>
                  <a:srgbClr val="1F1F1F"/>
                </a:solidFill>
                <a:effectLst/>
                <a:latin typeface="Google Sans"/>
              </a:rPr>
              <a:t>least</a:t>
            </a:r>
            <a:r>
              <a:rPr lang="en-US" sz="2400" b="0" i="0" dirty="0">
                <a:solidFill>
                  <a:srgbClr val="1F1F1F"/>
                </a:solidFill>
                <a:effectLst/>
                <a:latin typeface="Google Sans"/>
              </a:rPr>
              <a:t> remaining capacity that can hold it. This sorting step adds a log n term, resulting in a total complexity of O(n * log n), which is generally lower than FF's for larger datasets.</a:t>
            </a:r>
          </a:p>
          <a:p>
            <a:pPr lvl="1" algn="l"/>
            <a:endParaRPr lang="en-US" sz="2400" dirty="0">
              <a:solidFill>
                <a:srgbClr val="1F1F1F"/>
              </a:solidFill>
              <a:latin typeface="Google Sans"/>
            </a:endParaRPr>
          </a:p>
          <a:p>
            <a:pPr lvl="1" algn="l"/>
            <a:r>
              <a:rPr lang="en-US" sz="2400" b="1" i="0" dirty="0">
                <a:solidFill>
                  <a:srgbClr val="1F1F1F"/>
                </a:solidFill>
                <a:effectLst/>
                <a:latin typeface="Google Sans"/>
              </a:rPr>
              <a:t>Space Complexity:</a:t>
            </a:r>
          </a:p>
          <a:p>
            <a:pPr marL="742950" lvl="1" indent="-285750" algn="l">
              <a:buFont typeface="Arial" panose="020B0604020202020204" pitchFamily="34" charset="0"/>
              <a:buChar char="•"/>
            </a:pPr>
            <a:r>
              <a:rPr lang="en-US" sz="2400" b="0" i="0" dirty="0">
                <a:solidFill>
                  <a:srgbClr val="1F1F1F"/>
                </a:solidFill>
                <a:effectLst/>
                <a:latin typeface="Google Sans"/>
              </a:rPr>
              <a:t>Both algorithms use similar space complexity, O(n), to store information about the items and potentially the bins used.</a:t>
            </a:r>
          </a:p>
        </p:txBody>
      </p:sp>
    </p:spTree>
    <p:extLst>
      <p:ext uri="{BB962C8B-B14F-4D97-AF65-F5344CB8AC3E}">
        <p14:creationId xmlns:p14="http://schemas.microsoft.com/office/powerpoint/2010/main" val="1509930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1AA20-AEB9-A0CB-9A6B-2AAB420BE185}"/>
              </a:ext>
            </a:extLst>
          </p:cNvPr>
          <p:cNvSpPr txBox="1"/>
          <p:nvPr/>
        </p:nvSpPr>
        <p:spPr>
          <a:xfrm>
            <a:off x="839973" y="1306447"/>
            <a:ext cx="10334846" cy="3785652"/>
          </a:xfrm>
          <a:prstGeom prst="rect">
            <a:avLst/>
          </a:prstGeom>
          <a:noFill/>
        </p:spPr>
        <p:txBody>
          <a:bodyPr wrap="square">
            <a:spAutoFit/>
          </a:bodyPr>
          <a:lstStyle/>
          <a:p>
            <a:pPr algn="l"/>
            <a:r>
              <a:rPr lang="en-US" sz="2400" b="1" i="0" dirty="0">
                <a:solidFill>
                  <a:srgbClr val="1F1F1F"/>
                </a:solidFill>
                <a:effectLst/>
                <a:latin typeface="Google Sans"/>
              </a:rPr>
              <a:t>Implementation:</a:t>
            </a:r>
            <a:endParaRPr lang="en-US" sz="2400" b="0" i="0" dirty="0">
              <a:solidFill>
                <a:srgbClr val="1F1F1F"/>
              </a:solidFill>
              <a:effectLst/>
              <a:latin typeface="Google Sans"/>
            </a:endParaRPr>
          </a:p>
          <a:p>
            <a:pPr marL="742950" lvl="1" indent="-285750" algn="l">
              <a:buFont typeface="Arial" panose="020B0604020202020204" pitchFamily="34" charset="0"/>
              <a:buChar char="•"/>
            </a:pPr>
            <a:r>
              <a:rPr lang="en-US" sz="2400" b="0" i="0" dirty="0">
                <a:solidFill>
                  <a:srgbClr val="1F1F1F"/>
                </a:solidFill>
                <a:effectLst/>
                <a:latin typeface="Google Sans"/>
              </a:rPr>
              <a:t>FF is generally simpler to implement due to its straightforward iteration process.</a:t>
            </a:r>
          </a:p>
          <a:p>
            <a:pPr marL="742950" lvl="1" indent="-285750" algn="l">
              <a:buFont typeface="Arial" panose="020B0604020202020204" pitchFamily="34" charset="0"/>
              <a:buChar char="•"/>
            </a:pPr>
            <a:r>
              <a:rPr lang="en-US" sz="2400" b="0" i="0" dirty="0">
                <a:solidFill>
                  <a:srgbClr val="1F1F1F"/>
                </a:solidFill>
                <a:effectLst/>
                <a:latin typeface="Google Sans"/>
              </a:rPr>
              <a:t>BFD requires additional complexity for sorting the items before bin packing.</a:t>
            </a:r>
          </a:p>
          <a:p>
            <a:pPr marL="742950" lvl="1" indent="-285750" algn="l">
              <a:buFont typeface="Arial" panose="020B0604020202020204" pitchFamily="34" charset="0"/>
              <a:buChar char="•"/>
            </a:pPr>
            <a:endParaRPr lang="en-US" sz="2400" b="0" i="0" dirty="0">
              <a:solidFill>
                <a:srgbClr val="1F1F1F"/>
              </a:solidFill>
              <a:effectLst/>
              <a:latin typeface="Google Sans"/>
            </a:endParaRPr>
          </a:p>
          <a:p>
            <a:pPr algn="l"/>
            <a:r>
              <a:rPr lang="en-US" sz="2400" b="1" i="0" dirty="0">
                <a:solidFill>
                  <a:srgbClr val="1F1F1F"/>
                </a:solidFill>
                <a:effectLst/>
                <a:latin typeface="Google Sans"/>
              </a:rPr>
              <a:t>Space Utilization:</a:t>
            </a:r>
            <a:endParaRPr lang="en-US" sz="2400" b="0" i="0" dirty="0">
              <a:solidFill>
                <a:srgbClr val="1F1F1F"/>
              </a:solidFill>
              <a:effectLst/>
              <a:latin typeface="Google Sans"/>
            </a:endParaRPr>
          </a:p>
          <a:p>
            <a:pPr marL="742950" lvl="1" indent="-285750" algn="l">
              <a:buFont typeface="Arial" panose="020B0604020202020204" pitchFamily="34" charset="0"/>
              <a:buChar char="•"/>
            </a:pPr>
            <a:r>
              <a:rPr lang="en-US" sz="2400" b="0" i="0" dirty="0">
                <a:solidFill>
                  <a:srgbClr val="1F1F1F"/>
                </a:solidFill>
                <a:effectLst/>
                <a:latin typeface="Google Sans"/>
              </a:rPr>
              <a:t>FF might not always utilize the available bin capacity optimally.</a:t>
            </a:r>
          </a:p>
          <a:p>
            <a:pPr marL="742950" lvl="1" indent="-285750" algn="l">
              <a:buFont typeface="Arial" panose="020B0604020202020204" pitchFamily="34" charset="0"/>
              <a:buChar char="•"/>
            </a:pPr>
            <a:r>
              <a:rPr lang="en-US" sz="2400" b="0" i="0" dirty="0">
                <a:solidFill>
                  <a:srgbClr val="1F1F1F"/>
                </a:solidFill>
                <a:effectLst/>
                <a:latin typeface="Google Sans"/>
              </a:rPr>
              <a:t>BFD generally leads to better space utilization by placing items in bins with less remaining capacity, potentially reducing the total number of bins needed.</a:t>
            </a:r>
          </a:p>
        </p:txBody>
      </p:sp>
    </p:spTree>
    <p:extLst>
      <p:ext uri="{BB962C8B-B14F-4D97-AF65-F5344CB8AC3E}">
        <p14:creationId xmlns:p14="http://schemas.microsoft.com/office/powerpoint/2010/main" val="23770395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86D9494-9A2E-192D-81E2-ECDFF97D6BE1}"/>
              </a:ext>
            </a:extLst>
          </p:cNvPr>
          <p:cNvSpPr>
            <a:spLocks noGrp="1"/>
          </p:cNvSpPr>
          <p:nvPr>
            <p:ph type="subTitle" idx="4294967295"/>
          </p:nvPr>
        </p:nvSpPr>
        <p:spPr>
          <a:xfrm>
            <a:off x="1020726" y="1604963"/>
            <a:ext cx="9952074" cy="3976687"/>
          </a:xfrm>
        </p:spPr>
        <p:txBody>
          <a:bodyPr/>
          <a:lstStyle/>
          <a:p>
            <a:pPr marL="0" indent="0" algn="l">
              <a:buNone/>
            </a:pPr>
            <a:r>
              <a:rPr lang="en-US" b="1" i="0" dirty="0">
                <a:solidFill>
                  <a:srgbClr val="1F1F1F"/>
                </a:solidFill>
                <a:effectLst/>
                <a:latin typeface="Google Sans"/>
              </a:rPr>
              <a:t>Choice Between FF and BFD:</a:t>
            </a:r>
            <a:endParaRPr lang="en-US" b="0" i="0" dirty="0">
              <a:solidFill>
                <a:srgbClr val="1F1F1F"/>
              </a:solidFill>
              <a:effectLst/>
              <a:latin typeface="Google Sans"/>
            </a:endParaRPr>
          </a:p>
          <a:p>
            <a:pPr marL="0" indent="0" algn="l">
              <a:buNone/>
            </a:pPr>
            <a:r>
              <a:rPr lang="en-US" b="0" i="0" dirty="0">
                <a:solidFill>
                  <a:srgbClr val="1F1F1F"/>
                </a:solidFill>
                <a:effectLst/>
                <a:latin typeface="Google Sans"/>
              </a:rPr>
              <a:t>The choice between FF and BFD depends on the specific requirements of your application:</a:t>
            </a:r>
          </a:p>
          <a:p>
            <a:pPr algn="l">
              <a:buFont typeface="Arial" panose="020B0604020202020204" pitchFamily="34" charset="0"/>
              <a:buChar char="•"/>
            </a:pPr>
            <a:r>
              <a:rPr lang="en-US" b="1" i="0" dirty="0">
                <a:solidFill>
                  <a:srgbClr val="1F1F1F"/>
                </a:solidFill>
                <a:effectLst/>
                <a:latin typeface="Google Sans"/>
              </a:rPr>
              <a:t>For large datasets or applications where performance is critical</a:t>
            </a:r>
            <a:r>
              <a:rPr lang="en-US" b="0" i="0" dirty="0">
                <a:solidFill>
                  <a:srgbClr val="1F1F1F"/>
                </a:solidFill>
                <a:effectLst/>
                <a:latin typeface="Google Sans"/>
              </a:rPr>
              <a:t>, BFD is generally the better choice due to its lower time complexity.</a:t>
            </a:r>
          </a:p>
          <a:p>
            <a:pPr algn="l">
              <a:buFont typeface="Arial" panose="020B0604020202020204" pitchFamily="34" charset="0"/>
              <a:buChar char="•"/>
            </a:pPr>
            <a:r>
              <a:rPr lang="en-US" b="1" i="0" dirty="0">
                <a:solidFill>
                  <a:srgbClr val="1F1F1F"/>
                </a:solidFill>
                <a:effectLst/>
                <a:latin typeface="Google Sans"/>
              </a:rPr>
              <a:t>For simple implementations or situations where space utilization </a:t>
            </a:r>
            <a:r>
              <a:rPr lang="en-US" i="0" dirty="0">
                <a:solidFill>
                  <a:srgbClr val="1F1F1F"/>
                </a:solidFill>
                <a:effectLst/>
                <a:latin typeface="Google Sans"/>
              </a:rPr>
              <a:t>is not a major concern, FF might be sufficient</a:t>
            </a:r>
            <a:r>
              <a:rPr lang="en-US" b="1" i="0" dirty="0">
                <a:solidFill>
                  <a:srgbClr val="1F1F1F"/>
                </a:solidFill>
                <a:effectLst/>
                <a:latin typeface="Google Sans"/>
              </a:rPr>
              <a:t>.</a:t>
            </a:r>
            <a:endParaRPr lang="en-US" b="0" i="0" dirty="0">
              <a:solidFill>
                <a:srgbClr val="1F1F1F"/>
              </a:solidFill>
              <a:effectLst/>
              <a:latin typeface="Google Sans"/>
            </a:endParaRPr>
          </a:p>
          <a:p>
            <a:endParaRPr lang="en-US" dirty="0"/>
          </a:p>
        </p:txBody>
      </p:sp>
    </p:spTree>
    <p:extLst>
      <p:ext uri="{BB962C8B-B14F-4D97-AF65-F5344CB8AC3E}">
        <p14:creationId xmlns:p14="http://schemas.microsoft.com/office/powerpoint/2010/main" val="14803673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4" name="Picture 6"/>
          <p:cNvPicPr/>
          <p:nvPr/>
        </p:nvPicPr>
        <p:blipFill>
          <a:blip r:embed="rId3">
            <a:extLst>
              <a:ext uri="{28A0092B-C50C-407E-A947-70E740481C1C}">
                <a14:useLocalDpi xmlns:a14="http://schemas.microsoft.com/office/drawing/2010/main" val="0"/>
              </a:ext>
            </a:extLst>
          </a:blip>
          <a:srcRect/>
          <a:stretch/>
        </p:blipFill>
        <p:spPr>
          <a:xfrm>
            <a:off x="0" y="986827"/>
            <a:ext cx="9027352" cy="6188148"/>
          </a:xfrm>
          <a:prstGeom prst="rect">
            <a:avLst/>
          </a:prstGeom>
          <a:ln w="0">
            <a:noFill/>
          </a:ln>
        </p:spPr>
      </p:pic>
      <p:sp>
        <p:nvSpPr>
          <p:cNvPr id="915" name="TextBox 8"/>
          <p:cNvSpPr/>
          <p:nvPr/>
        </p:nvSpPr>
        <p:spPr>
          <a:xfrm>
            <a:off x="1105920" y="1698120"/>
            <a:ext cx="184320" cy="369000"/>
          </a:xfrm>
          <a:prstGeom prst="rect">
            <a:avLst/>
          </a:prstGeom>
          <a:noFill/>
          <a:ln w="0">
            <a:noFill/>
          </a:ln>
        </p:spPr>
        <p:style>
          <a:lnRef idx="0">
            <a:scrgbClr r="0" g="0" b="0"/>
          </a:lnRef>
          <a:fillRef idx="0">
            <a:scrgbClr r="0" g="0" b="0"/>
          </a:fillRef>
          <a:effectRef idx="0">
            <a:scrgbClr r="0" g="0" b="0"/>
          </a:effectRef>
          <a:fontRef idx="minor"/>
        </p:style>
      </p:sp>
      <p:sp>
        <p:nvSpPr>
          <p:cNvPr id="916" name="TextBox 10"/>
          <p:cNvSpPr/>
          <p:nvPr/>
        </p:nvSpPr>
        <p:spPr>
          <a:xfrm>
            <a:off x="8623005" y="1589040"/>
            <a:ext cx="3568995" cy="466136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2700" b="0" strike="noStrike" spc="-1" dirty="0">
                <a:solidFill>
                  <a:srgbClr val="000000"/>
                </a:solidFill>
                <a:latin typeface="Söhne"/>
                <a:ea typeface="Arial"/>
              </a:rPr>
              <a:t>Best Fit Decreasing and First Fit Decreasing both perform at the nearly same level with identical regression slopes. </a:t>
            </a:r>
            <a:endParaRPr lang="en-US" sz="2700" b="0" strike="noStrike" spc="-1" dirty="0">
              <a:latin typeface="Arial"/>
            </a:endParaRPr>
          </a:p>
          <a:p>
            <a:pPr>
              <a:lnSpc>
                <a:spcPct val="100000"/>
              </a:lnSpc>
              <a:buNone/>
            </a:pPr>
            <a:r>
              <a:rPr lang="en-US" sz="2700" b="0" strike="noStrike" spc="-1" dirty="0">
                <a:solidFill>
                  <a:srgbClr val="000000"/>
                </a:solidFill>
                <a:latin typeface="Söhne"/>
                <a:ea typeface="Arial"/>
              </a:rPr>
              <a:t>First Fit performs fairly well and put a good attempt towards keeping up with its decreasing counterpart. </a:t>
            </a:r>
            <a:endParaRPr lang="en-US" sz="27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A57B2-01C2-CABC-9A26-86658C87EBF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06E2B4D-6518-1118-2E6B-420E9EDC458D}"/>
              </a:ext>
            </a:extLst>
          </p:cNvPr>
          <p:cNvSpPr txBox="1"/>
          <p:nvPr/>
        </p:nvSpPr>
        <p:spPr>
          <a:xfrm>
            <a:off x="669851" y="1997839"/>
            <a:ext cx="8476807" cy="4401205"/>
          </a:xfrm>
          <a:prstGeom prst="rect">
            <a:avLst/>
          </a:prstGeom>
          <a:noFill/>
        </p:spPr>
        <p:txBody>
          <a:bodyPr wrap="square">
            <a:spAutoFit/>
          </a:bodyPr>
          <a:lstStyle/>
          <a:p>
            <a:pPr algn="l"/>
            <a:r>
              <a:rPr lang="en-US" sz="2800" b="1" i="0" dirty="0">
                <a:solidFill>
                  <a:srgbClr val="1F1F1F"/>
                </a:solidFill>
                <a:effectLst/>
                <a:latin typeface="Google Sans"/>
              </a:rPr>
              <a:t>Objective Function:</a:t>
            </a:r>
            <a:endParaRPr lang="en-US" sz="2800" b="0" i="0" dirty="0">
              <a:solidFill>
                <a:srgbClr val="1F1F1F"/>
              </a:solidFill>
              <a:effectLst/>
              <a:latin typeface="Google Sans"/>
            </a:endParaRPr>
          </a:p>
          <a:p>
            <a:pPr algn="l"/>
            <a:r>
              <a:rPr lang="en-US" sz="2800" b="0" i="0" dirty="0">
                <a:solidFill>
                  <a:srgbClr val="1F1F1F"/>
                </a:solidFill>
                <a:effectLst/>
                <a:latin typeface="Google Sans"/>
              </a:rPr>
              <a:t>Minimize: ∑_(j ∈ B) 1 (Minimize the number of used bins)</a:t>
            </a:r>
          </a:p>
          <a:p>
            <a:pPr algn="l"/>
            <a:r>
              <a:rPr lang="en-US" sz="2800" b="1" i="0" dirty="0">
                <a:solidFill>
                  <a:srgbClr val="1F1F1F"/>
                </a:solidFill>
                <a:effectLst/>
                <a:latin typeface="Google Sans"/>
              </a:rPr>
              <a:t>Constraints:</a:t>
            </a:r>
            <a:endParaRPr lang="en-US" sz="2800" b="0" i="0" dirty="0">
              <a:solidFill>
                <a:srgbClr val="1F1F1F"/>
              </a:solidFill>
              <a:effectLst/>
              <a:latin typeface="Google Sans"/>
            </a:endParaRPr>
          </a:p>
          <a:p>
            <a:pPr algn="l">
              <a:buFont typeface="+mj-lt"/>
              <a:buAutoNum type="arabicPeriod"/>
            </a:pPr>
            <a:r>
              <a:rPr lang="en-US" sz="2800" b="1" i="0" dirty="0">
                <a:solidFill>
                  <a:srgbClr val="1F1F1F"/>
                </a:solidFill>
                <a:effectLst/>
                <a:latin typeface="Google Sans"/>
              </a:rPr>
              <a:t>Capacity constraint</a:t>
            </a:r>
            <a:r>
              <a:rPr lang="en-US" sz="2800" b="0" i="0" dirty="0">
                <a:solidFill>
                  <a:srgbClr val="1F1F1F"/>
                </a:solidFill>
                <a:effectLst/>
                <a:latin typeface="Google Sans"/>
              </a:rPr>
              <a:t>: The total weight of items assigned to any bin cannot exceed its capacity.</a:t>
            </a:r>
          </a:p>
          <a:p>
            <a:pPr marL="742950" lvl="1" indent="-285750" algn="l">
              <a:buFont typeface="+mj-lt"/>
              <a:buAutoNum type="arabicPeriod"/>
            </a:pPr>
            <a:r>
              <a:rPr lang="en-US" sz="2800" b="0" i="0" dirty="0">
                <a:solidFill>
                  <a:srgbClr val="1F1F1F"/>
                </a:solidFill>
                <a:effectLst/>
                <a:latin typeface="Google Sans"/>
              </a:rPr>
              <a:t>∑_(</a:t>
            </a:r>
            <a:r>
              <a:rPr lang="en-US" sz="2800" b="0" i="0" dirty="0" err="1">
                <a:solidFill>
                  <a:srgbClr val="1F1F1F"/>
                </a:solidFill>
                <a:effectLst/>
                <a:latin typeface="Google Sans"/>
              </a:rPr>
              <a:t>i</a:t>
            </a:r>
            <a:r>
              <a:rPr lang="en-US" sz="2800" b="0" i="0" dirty="0">
                <a:solidFill>
                  <a:srgbClr val="1F1F1F"/>
                </a:solidFill>
                <a:effectLst/>
                <a:latin typeface="Google Sans"/>
              </a:rPr>
              <a:t> ∈ N) </a:t>
            </a:r>
            <a:r>
              <a:rPr lang="en-US" sz="2800" b="0" i="0" dirty="0" err="1">
                <a:solidFill>
                  <a:srgbClr val="1F1F1F"/>
                </a:solidFill>
                <a:effectLst/>
                <a:latin typeface="Google Sans"/>
              </a:rPr>
              <a:t>w_i</a:t>
            </a:r>
            <a:r>
              <a:rPr lang="en-US" sz="2800" b="0" i="0" dirty="0">
                <a:solidFill>
                  <a:srgbClr val="1F1F1F"/>
                </a:solidFill>
                <a:effectLst/>
                <a:latin typeface="Google Sans"/>
              </a:rPr>
              <a:t> * </a:t>
            </a:r>
            <a:r>
              <a:rPr lang="en-US" sz="2800" b="0" i="0" dirty="0" err="1">
                <a:solidFill>
                  <a:srgbClr val="1F1F1F"/>
                </a:solidFill>
                <a:effectLst/>
                <a:latin typeface="Google Sans"/>
              </a:rPr>
              <a:t>x_ij</a:t>
            </a:r>
            <a:r>
              <a:rPr lang="en-US" sz="2800" b="0" i="0" dirty="0">
                <a:solidFill>
                  <a:srgbClr val="1F1F1F"/>
                </a:solidFill>
                <a:effectLst/>
                <a:latin typeface="Google Sans"/>
              </a:rPr>
              <a:t> ≤ c (for all j ∈ B)</a:t>
            </a:r>
          </a:p>
          <a:p>
            <a:pPr algn="l">
              <a:buFont typeface="+mj-lt"/>
              <a:buAutoNum type="arabicPeriod"/>
            </a:pPr>
            <a:r>
              <a:rPr lang="en-US" sz="2800" b="1" i="0" dirty="0">
                <a:solidFill>
                  <a:srgbClr val="1F1F1F"/>
                </a:solidFill>
                <a:effectLst/>
                <a:latin typeface="Google Sans"/>
              </a:rPr>
              <a:t>Each item is assigned to one bin</a:t>
            </a:r>
            <a:r>
              <a:rPr lang="en-US" sz="2800" b="0" i="0" dirty="0">
                <a:solidFill>
                  <a:srgbClr val="1F1F1F"/>
                </a:solidFill>
                <a:effectLst/>
                <a:latin typeface="Google Sans"/>
              </a:rPr>
              <a:t>:</a:t>
            </a:r>
          </a:p>
          <a:p>
            <a:pPr marL="742950" lvl="1" indent="-285750" algn="l">
              <a:buFont typeface="+mj-lt"/>
              <a:buAutoNum type="arabicPeriod"/>
            </a:pPr>
            <a:r>
              <a:rPr lang="en-US" sz="2800" b="0" i="0" dirty="0">
                <a:solidFill>
                  <a:srgbClr val="1F1F1F"/>
                </a:solidFill>
                <a:effectLst/>
                <a:latin typeface="Google Sans"/>
              </a:rPr>
              <a:t>∑_(j ∈ B) </a:t>
            </a:r>
            <a:r>
              <a:rPr lang="en-US" sz="2800" b="0" i="0" dirty="0" err="1">
                <a:solidFill>
                  <a:srgbClr val="1F1F1F"/>
                </a:solidFill>
                <a:effectLst/>
                <a:latin typeface="Google Sans"/>
              </a:rPr>
              <a:t>x_ij</a:t>
            </a:r>
            <a:r>
              <a:rPr lang="en-US" sz="2800" b="0" i="0" dirty="0">
                <a:solidFill>
                  <a:srgbClr val="1F1F1F"/>
                </a:solidFill>
                <a:effectLst/>
                <a:latin typeface="Google Sans"/>
              </a:rPr>
              <a:t> = 1 (for all </a:t>
            </a:r>
            <a:r>
              <a:rPr lang="en-US" sz="2800" b="0" i="0" dirty="0" err="1">
                <a:solidFill>
                  <a:srgbClr val="1F1F1F"/>
                </a:solidFill>
                <a:effectLst/>
                <a:latin typeface="Google Sans"/>
              </a:rPr>
              <a:t>i</a:t>
            </a:r>
            <a:r>
              <a:rPr lang="en-US" sz="2800" b="0" i="0" dirty="0">
                <a:solidFill>
                  <a:srgbClr val="1F1F1F"/>
                </a:solidFill>
                <a:effectLst/>
                <a:latin typeface="Google Sans"/>
              </a:rPr>
              <a:t> ∈ N)</a:t>
            </a:r>
          </a:p>
          <a:p>
            <a:pPr algn="l">
              <a:buFont typeface="+mj-lt"/>
              <a:buAutoNum type="arabicPeriod"/>
            </a:pPr>
            <a:r>
              <a:rPr lang="en-US" sz="2800" b="1" i="0" dirty="0">
                <a:solidFill>
                  <a:srgbClr val="1F1F1F"/>
                </a:solidFill>
                <a:effectLst/>
                <a:latin typeface="Google Sans"/>
              </a:rPr>
              <a:t>Item assignment</a:t>
            </a:r>
            <a:r>
              <a:rPr lang="en-US" sz="2800" b="0" i="0" dirty="0">
                <a:solidFill>
                  <a:srgbClr val="1F1F1F"/>
                </a:solidFill>
                <a:effectLst/>
                <a:latin typeface="Google Sans"/>
              </a:rPr>
              <a:t>: </a:t>
            </a:r>
            <a:r>
              <a:rPr lang="en-US" sz="2800" b="0" i="0" dirty="0" err="1">
                <a:solidFill>
                  <a:srgbClr val="1F1F1F"/>
                </a:solidFill>
                <a:effectLst/>
                <a:latin typeface="Google Sans"/>
              </a:rPr>
              <a:t>x_ij</a:t>
            </a:r>
            <a:r>
              <a:rPr lang="en-US" sz="2800" b="0" i="0" dirty="0">
                <a:solidFill>
                  <a:srgbClr val="1F1F1F"/>
                </a:solidFill>
                <a:effectLst/>
                <a:latin typeface="Google Sans"/>
              </a:rPr>
              <a:t> can only be 0 or 1.</a:t>
            </a:r>
          </a:p>
          <a:p>
            <a:pPr marL="742950" lvl="1" indent="-285750" algn="l">
              <a:buFont typeface="+mj-lt"/>
              <a:buAutoNum type="arabicPeriod"/>
            </a:pPr>
            <a:r>
              <a:rPr lang="en-US" sz="2800" b="0" i="0" dirty="0" err="1">
                <a:solidFill>
                  <a:srgbClr val="1F1F1F"/>
                </a:solidFill>
                <a:effectLst/>
                <a:latin typeface="Google Sans"/>
              </a:rPr>
              <a:t>x_ij</a:t>
            </a:r>
            <a:r>
              <a:rPr lang="en-US" sz="2800" b="0" i="0" dirty="0">
                <a:solidFill>
                  <a:srgbClr val="1F1F1F"/>
                </a:solidFill>
                <a:effectLst/>
                <a:latin typeface="Google Sans"/>
              </a:rPr>
              <a:t> ∈ {0, 1} (for all </a:t>
            </a:r>
            <a:r>
              <a:rPr lang="en-US" sz="2800" b="0" i="0" dirty="0" err="1">
                <a:solidFill>
                  <a:srgbClr val="1F1F1F"/>
                </a:solidFill>
                <a:effectLst/>
                <a:latin typeface="Google Sans"/>
              </a:rPr>
              <a:t>i</a:t>
            </a:r>
            <a:r>
              <a:rPr lang="en-US" sz="2800" b="0" i="0" dirty="0">
                <a:solidFill>
                  <a:srgbClr val="1F1F1F"/>
                </a:solidFill>
                <a:effectLst/>
                <a:latin typeface="Google Sans"/>
              </a:rPr>
              <a:t> ∈ N, j ∈ B)</a:t>
            </a:r>
          </a:p>
        </p:txBody>
      </p:sp>
    </p:spTree>
    <p:extLst>
      <p:ext uri="{BB962C8B-B14F-4D97-AF65-F5344CB8AC3E}">
        <p14:creationId xmlns:p14="http://schemas.microsoft.com/office/powerpoint/2010/main" val="30640833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ABD28-9411-B69C-1D1E-53757CCDEFF9}"/>
            </a:ext>
          </a:extLst>
        </p:cNvPr>
        <p:cNvGrpSpPr/>
        <p:nvPr/>
      </p:nvGrpSpPr>
      <p:grpSpPr>
        <a:xfrm>
          <a:off x="0" y="0"/>
          <a:ext cx="0" cy="0"/>
          <a:chOff x="0" y="0"/>
          <a:chExt cx="0" cy="0"/>
        </a:xfrm>
      </p:grpSpPr>
      <p:sp>
        <p:nvSpPr>
          <p:cNvPr id="917" name="Google Shape;720;p57">
            <a:extLst>
              <a:ext uri="{FF2B5EF4-FFF2-40B4-BE49-F238E27FC236}">
                <a16:creationId xmlns:a16="http://schemas.microsoft.com/office/drawing/2014/main" id="{DC29D9B7-4B63-9DB2-FE8A-7A7A6D3140CD}"/>
              </a:ext>
            </a:extLst>
          </p:cNvPr>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sp>
        <p:nvSpPr>
          <p:cNvPr id="918" name="Google Shape;721;p 2">
            <a:extLst>
              <a:ext uri="{FF2B5EF4-FFF2-40B4-BE49-F238E27FC236}">
                <a16:creationId xmlns:a16="http://schemas.microsoft.com/office/drawing/2014/main" id="{FE4CCE80-2962-E34D-43EA-58CEA8E7D25E}"/>
              </a:ext>
            </a:extLst>
          </p:cNvPr>
          <p:cNvSpPr/>
          <p:nvPr/>
        </p:nvSpPr>
        <p:spPr>
          <a:xfrm>
            <a:off x="240" y="46649"/>
            <a:ext cx="12191760" cy="6857640"/>
          </a:xfrm>
          <a:prstGeom prst="rect">
            <a:avLst/>
          </a:prstGeom>
          <a:solidFill>
            <a:schemeClr val="lt1"/>
          </a:solidFill>
          <a:ln w="0">
            <a:noFill/>
          </a:ln>
        </p:spPr>
        <p:style>
          <a:lnRef idx="0">
            <a:scrgbClr r="0" g="0" b="0"/>
          </a:lnRef>
          <a:fillRef idx="0">
            <a:scrgbClr r="0" g="0" b="0"/>
          </a:fillRef>
          <a:effectRef idx="0">
            <a:scrgbClr r="0" g="0" b="0"/>
          </a:effectRef>
          <a:fontRef idx="minor"/>
        </p:style>
      </p:sp>
      <p:sp>
        <p:nvSpPr>
          <p:cNvPr id="919" name="PlaceHolder 1">
            <a:extLst>
              <a:ext uri="{FF2B5EF4-FFF2-40B4-BE49-F238E27FC236}">
                <a16:creationId xmlns:a16="http://schemas.microsoft.com/office/drawing/2014/main" id="{A2D3A917-3635-C98C-5047-C7B3E174A6B4}"/>
              </a:ext>
            </a:extLst>
          </p:cNvPr>
          <p:cNvSpPr>
            <a:spLocks noGrp="1"/>
          </p:cNvSpPr>
          <p:nvPr>
            <p:ph type="title"/>
          </p:nvPr>
        </p:nvSpPr>
        <p:spPr>
          <a:xfrm>
            <a:off x="4992840" y="5051160"/>
            <a:ext cx="7513560" cy="780120"/>
          </a:xfrm>
          <a:prstGeom prst="rect">
            <a:avLst/>
          </a:prstGeom>
          <a:noFill/>
          <a:ln w="0">
            <a:noFill/>
          </a:ln>
        </p:spPr>
        <p:txBody>
          <a:bodyPr anchor="t">
            <a:noAutofit/>
          </a:bodyPr>
          <a:lstStyle/>
          <a:p>
            <a:pPr>
              <a:lnSpc>
                <a:spcPct val="100000"/>
              </a:lnSpc>
              <a:buNone/>
              <a:tabLst>
                <a:tab pos="0" algn="l"/>
              </a:tabLst>
            </a:pPr>
            <a:r>
              <a:rPr lang="en-US" sz="3400" b="0" strike="noStrike" spc="-1" dirty="0">
                <a:solidFill>
                  <a:srgbClr val="000000"/>
                </a:solidFill>
                <a:latin typeface="Arial"/>
              </a:rPr>
              <a:t>THANK YOU</a:t>
            </a:r>
          </a:p>
        </p:txBody>
      </p:sp>
      <p:sp>
        <p:nvSpPr>
          <p:cNvPr id="921" name="Google Shape;724;p 2">
            <a:extLst>
              <a:ext uri="{FF2B5EF4-FFF2-40B4-BE49-F238E27FC236}">
                <a16:creationId xmlns:a16="http://schemas.microsoft.com/office/drawing/2014/main" id="{793EDC78-8711-CBBF-4220-E6D4578DDAE7}"/>
              </a:ext>
            </a:extLst>
          </p:cNvPr>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pic>
        <p:nvPicPr>
          <p:cNvPr id="923" name="Google Shape;726;p 2" descr="A card game with a card in the middle of a brick wall&#10;&#10;Description automatically generated">
            <a:extLst>
              <a:ext uri="{FF2B5EF4-FFF2-40B4-BE49-F238E27FC236}">
                <a16:creationId xmlns:a16="http://schemas.microsoft.com/office/drawing/2014/main" id="{7DE66F52-0D41-16CC-3888-CD40244CAA68}"/>
              </a:ext>
            </a:extLst>
          </p:cNvPr>
          <p:cNvPicPr/>
          <p:nvPr/>
        </p:nvPicPr>
        <p:blipFill>
          <a:blip r:embed="rId3"/>
          <a:stretch/>
        </p:blipFill>
        <p:spPr>
          <a:xfrm>
            <a:off x="2160" y="1800"/>
            <a:ext cx="12187440" cy="3967200"/>
          </a:xfrm>
          <a:prstGeom prst="rect">
            <a:avLst/>
          </a:prstGeom>
          <a:ln w="0">
            <a:noFill/>
          </a:ln>
        </p:spPr>
      </p:pic>
    </p:spTree>
    <p:extLst>
      <p:ext uri="{BB962C8B-B14F-4D97-AF65-F5344CB8AC3E}">
        <p14:creationId xmlns:p14="http://schemas.microsoft.com/office/powerpoint/2010/main" val="3942396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093FF4A-A34D-FF4C-199B-8184B1FA9A6A}"/>
            </a:ext>
          </a:extLst>
        </p:cNvPr>
        <p:cNvGrpSpPr/>
        <p:nvPr/>
      </p:nvGrpSpPr>
      <p:grpSpPr>
        <a:xfrm>
          <a:off x="0" y="0"/>
          <a:ext cx="0" cy="0"/>
          <a:chOff x="0" y="0"/>
          <a:chExt cx="0" cy="0"/>
        </a:xfrm>
      </p:grpSpPr>
      <p:sp>
        <p:nvSpPr>
          <p:cNvPr id="210" name="Google Shape;85;p13">
            <a:extLst>
              <a:ext uri="{FF2B5EF4-FFF2-40B4-BE49-F238E27FC236}">
                <a16:creationId xmlns:a16="http://schemas.microsoft.com/office/drawing/2014/main" id="{E8BA5683-12CB-EB70-48F0-939941A08244}"/>
              </a:ext>
            </a:extLst>
          </p:cNvPr>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sp>
        <p:nvSpPr>
          <p:cNvPr id="211" name="Google Shape;86;p13">
            <a:extLst>
              <a:ext uri="{FF2B5EF4-FFF2-40B4-BE49-F238E27FC236}">
                <a16:creationId xmlns:a16="http://schemas.microsoft.com/office/drawing/2014/main" id="{8D7AF398-50B0-22D3-431E-4420E884A0FF}"/>
              </a:ext>
            </a:extLst>
          </p:cNvPr>
          <p:cNvSpPr/>
          <p:nvPr/>
        </p:nvSpPr>
        <p:spPr>
          <a:xfrm>
            <a:off x="1479960" y="-191386"/>
            <a:ext cx="12191760" cy="6857640"/>
          </a:xfrm>
          <a:prstGeom prst="rect">
            <a:avLst/>
          </a:prstGeom>
          <a:solidFill>
            <a:schemeClr val="lt1"/>
          </a:solidFill>
          <a:ln w="0">
            <a:noFill/>
          </a:ln>
        </p:spPr>
        <p:style>
          <a:lnRef idx="0">
            <a:scrgbClr r="0" g="0" b="0"/>
          </a:lnRef>
          <a:fillRef idx="0">
            <a:scrgbClr r="0" g="0" b="0"/>
          </a:fillRef>
          <a:effectRef idx="0">
            <a:scrgbClr r="0" g="0" b="0"/>
          </a:effectRef>
          <a:fontRef idx="minor"/>
        </p:style>
      </p:sp>
      <p:sp>
        <p:nvSpPr>
          <p:cNvPr id="212" name="PlaceHolder 1">
            <a:extLst>
              <a:ext uri="{FF2B5EF4-FFF2-40B4-BE49-F238E27FC236}">
                <a16:creationId xmlns:a16="http://schemas.microsoft.com/office/drawing/2014/main" id="{AA85ED81-FAB1-5E21-7FA3-A7C91DB5E592}"/>
              </a:ext>
            </a:extLst>
          </p:cNvPr>
          <p:cNvSpPr>
            <a:spLocks noGrp="1"/>
          </p:cNvSpPr>
          <p:nvPr>
            <p:ph type="title"/>
          </p:nvPr>
        </p:nvSpPr>
        <p:spPr>
          <a:xfrm>
            <a:off x="2806995" y="4816800"/>
            <a:ext cx="9699765" cy="1024200"/>
          </a:xfrm>
          <a:prstGeom prst="rect">
            <a:avLst/>
          </a:prstGeom>
          <a:noFill/>
          <a:ln w="0">
            <a:noFill/>
          </a:ln>
        </p:spPr>
        <p:txBody>
          <a:bodyPr anchor="t">
            <a:noAutofit/>
          </a:bodyPr>
          <a:lstStyle/>
          <a:p>
            <a:pPr>
              <a:lnSpc>
                <a:spcPct val="100000"/>
              </a:lnSpc>
              <a:buNone/>
              <a:tabLst>
                <a:tab pos="0" algn="l"/>
              </a:tabLst>
            </a:pPr>
            <a:r>
              <a:rPr lang="en-US" sz="5400" b="1" strike="noStrike" spc="-1" dirty="0">
                <a:solidFill>
                  <a:srgbClr val="000000"/>
                </a:solidFill>
                <a:latin typeface="Play"/>
                <a:ea typeface="Play"/>
              </a:rPr>
              <a:t>Types of Bin Packing Algorithms</a:t>
            </a:r>
            <a:endParaRPr lang="en-US" sz="5000" b="1" strike="noStrike" spc="-1" dirty="0">
              <a:solidFill>
                <a:srgbClr val="000000"/>
              </a:solidFill>
              <a:latin typeface="Arial"/>
            </a:endParaRPr>
          </a:p>
        </p:txBody>
      </p:sp>
      <p:sp>
        <p:nvSpPr>
          <p:cNvPr id="214" name="Google Shape;89;p13">
            <a:extLst>
              <a:ext uri="{FF2B5EF4-FFF2-40B4-BE49-F238E27FC236}">
                <a16:creationId xmlns:a16="http://schemas.microsoft.com/office/drawing/2014/main" id="{F862EBEC-47A0-0C62-8F26-9B3D617122AA}"/>
              </a:ext>
            </a:extLst>
          </p:cNvPr>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pic>
        <p:nvPicPr>
          <p:cNvPr id="216" name="Google Shape;91;p13" descr="A card game with a card in the middle of a brick wall&#10;&#10;Description automatically generated">
            <a:extLst>
              <a:ext uri="{FF2B5EF4-FFF2-40B4-BE49-F238E27FC236}">
                <a16:creationId xmlns:a16="http://schemas.microsoft.com/office/drawing/2014/main" id="{E793575A-13E4-CE83-B64C-6E5296CD4243}"/>
              </a:ext>
            </a:extLst>
          </p:cNvPr>
          <p:cNvPicPr/>
          <p:nvPr/>
        </p:nvPicPr>
        <p:blipFill>
          <a:blip r:embed="rId3"/>
          <a:stretch/>
        </p:blipFill>
        <p:spPr>
          <a:xfrm>
            <a:off x="2160" y="1800"/>
            <a:ext cx="12187440" cy="3967200"/>
          </a:xfrm>
          <a:prstGeom prst="rect">
            <a:avLst/>
          </a:prstGeom>
          <a:ln w="0">
            <a:noFill/>
          </a:ln>
        </p:spPr>
      </p:pic>
      <p:sp>
        <p:nvSpPr>
          <p:cNvPr id="3" name="Title 2">
            <a:extLst>
              <a:ext uri="{FF2B5EF4-FFF2-40B4-BE49-F238E27FC236}">
                <a16:creationId xmlns:a16="http://schemas.microsoft.com/office/drawing/2014/main" id="{B4BAF1EC-9425-3162-0578-3B260DCCC909}"/>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940098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9" name="Google Shape;102;p15"/>
          <p:cNvSpPr/>
          <p:nvPr/>
        </p:nvSpPr>
        <p:spPr>
          <a:xfrm>
            <a:off x="0" y="0"/>
            <a:ext cx="12191760" cy="6857640"/>
          </a:xfrm>
          <a:prstGeom prst="rect">
            <a:avLst/>
          </a:prstGeom>
          <a:solidFill>
            <a:schemeClr val="lt1"/>
          </a:solidFill>
          <a:ln w="0">
            <a:noFill/>
          </a:ln>
        </p:spPr>
        <p:style>
          <a:lnRef idx="0">
            <a:scrgbClr r="0" g="0" b="0"/>
          </a:lnRef>
          <a:fillRef idx="0">
            <a:scrgbClr r="0" g="0" b="0"/>
          </a:fillRef>
          <a:effectRef idx="0">
            <a:scrgbClr r="0" g="0" b="0"/>
          </a:effectRef>
          <a:fontRef idx="minor"/>
        </p:style>
      </p:sp>
      <p:sp>
        <p:nvSpPr>
          <p:cNvPr id="221" name="PlaceHolder 2"/>
          <p:cNvSpPr>
            <a:spLocks noGrp="1"/>
          </p:cNvSpPr>
          <p:nvPr>
            <p:ph idx="4294967295"/>
          </p:nvPr>
        </p:nvSpPr>
        <p:spPr>
          <a:xfrm>
            <a:off x="848072" y="1260386"/>
            <a:ext cx="10048527" cy="4911454"/>
          </a:xfrm>
          <a:prstGeom prst="rect">
            <a:avLst/>
          </a:prstGeom>
          <a:noFill/>
          <a:ln w="0">
            <a:noFill/>
          </a:ln>
        </p:spPr>
        <p:txBody>
          <a:bodyPr anchor="t">
            <a:noAutofit/>
          </a:bodyPr>
          <a:lstStyle/>
          <a:p>
            <a:pPr marL="0" indent="0" algn="l">
              <a:buNone/>
            </a:pPr>
            <a:r>
              <a:rPr lang="en-US" sz="2500" b="1" i="0" dirty="0">
                <a:solidFill>
                  <a:srgbClr val="1F1F1F"/>
                </a:solidFill>
                <a:effectLst/>
                <a:latin typeface="Google Sans"/>
              </a:rPr>
              <a:t>1. First Fit (FF):</a:t>
            </a:r>
            <a:endParaRPr lang="en-US" sz="2500" b="0" i="0" dirty="0">
              <a:solidFill>
                <a:srgbClr val="1F1F1F"/>
              </a:solidFill>
              <a:effectLst/>
              <a:latin typeface="Google Sans"/>
            </a:endParaRPr>
          </a:p>
          <a:p>
            <a:pPr algn="l">
              <a:buFont typeface="Arial" panose="020B0604020202020204" pitchFamily="34" charset="0"/>
              <a:buChar char="•"/>
            </a:pPr>
            <a:r>
              <a:rPr lang="en-US" sz="2500" b="0" i="0" dirty="0">
                <a:solidFill>
                  <a:srgbClr val="1F1F1F"/>
                </a:solidFill>
                <a:effectLst/>
                <a:latin typeface="Google Sans"/>
              </a:rPr>
              <a:t>Iterates through items in </a:t>
            </a:r>
            <a:r>
              <a:rPr lang="en-US" sz="2500" b="1" i="0" dirty="0">
                <a:solidFill>
                  <a:srgbClr val="1F1F1F"/>
                </a:solidFill>
                <a:effectLst/>
                <a:latin typeface="Google Sans"/>
              </a:rPr>
              <a:t>arbitrary order</a:t>
            </a:r>
            <a:r>
              <a:rPr lang="en-US" sz="2500" b="0" i="0" dirty="0">
                <a:solidFill>
                  <a:srgbClr val="1F1F1F"/>
                </a:solidFill>
                <a:effectLst/>
                <a:latin typeface="Google Sans"/>
              </a:rPr>
              <a:t>.</a:t>
            </a:r>
          </a:p>
          <a:p>
            <a:pPr algn="l">
              <a:buFont typeface="Arial" panose="020B0604020202020204" pitchFamily="34" charset="0"/>
              <a:buChar char="•"/>
            </a:pPr>
            <a:r>
              <a:rPr lang="en-US" sz="2500" b="0" i="0" dirty="0">
                <a:solidFill>
                  <a:srgbClr val="1F1F1F"/>
                </a:solidFill>
                <a:effectLst/>
                <a:latin typeface="Google Sans"/>
              </a:rPr>
              <a:t>Places each item in the </a:t>
            </a:r>
            <a:r>
              <a:rPr lang="en-US" sz="2500" b="1" i="0" dirty="0">
                <a:solidFill>
                  <a:srgbClr val="1F1F1F"/>
                </a:solidFill>
                <a:effectLst/>
                <a:latin typeface="Google Sans"/>
              </a:rPr>
              <a:t>first available bin</a:t>
            </a:r>
            <a:r>
              <a:rPr lang="en-US" sz="2500" b="0" i="0" dirty="0">
                <a:solidFill>
                  <a:srgbClr val="1F1F1F"/>
                </a:solidFill>
                <a:effectLst/>
                <a:latin typeface="Google Sans"/>
              </a:rPr>
              <a:t> that has enough space.</a:t>
            </a:r>
          </a:p>
          <a:p>
            <a:pPr algn="l">
              <a:buFont typeface="Arial" panose="020B0604020202020204" pitchFamily="34" charset="0"/>
              <a:buChar char="•"/>
            </a:pPr>
            <a:r>
              <a:rPr lang="en-US" sz="2500" b="0" i="0" dirty="0">
                <a:solidFill>
                  <a:srgbClr val="1F1F1F"/>
                </a:solidFill>
                <a:effectLst/>
                <a:latin typeface="Google Sans"/>
              </a:rPr>
              <a:t>Simple and efficient, but can lead to </a:t>
            </a:r>
            <a:r>
              <a:rPr lang="en-US" sz="2500" b="1" i="0" dirty="0">
                <a:solidFill>
                  <a:srgbClr val="1F1F1F"/>
                </a:solidFill>
                <a:effectLst/>
                <a:latin typeface="Google Sans"/>
              </a:rPr>
              <a:t>internal fragmentation</a:t>
            </a:r>
            <a:r>
              <a:rPr lang="en-US" sz="2500" b="0" i="0" dirty="0">
                <a:solidFill>
                  <a:srgbClr val="1F1F1F"/>
                </a:solidFill>
                <a:effectLst/>
                <a:latin typeface="Google Sans"/>
              </a:rPr>
              <a:t> (wasted space in partially filled bins) towards the end of the process.</a:t>
            </a:r>
          </a:p>
          <a:p>
            <a:pPr marL="0" indent="0" algn="l">
              <a:buNone/>
            </a:pPr>
            <a:endParaRPr lang="en-US" sz="2500" b="1" i="0" dirty="0">
              <a:solidFill>
                <a:srgbClr val="1F1F1F"/>
              </a:solidFill>
              <a:effectLst/>
              <a:latin typeface="Google Sans"/>
            </a:endParaRPr>
          </a:p>
          <a:p>
            <a:pPr marL="0" indent="0" algn="l">
              <a:buNone/>
            </a:pPr>
            <a:r>
              <a:rPr lang="en-US" sz="2500" b="1" i="0" dirty="0">
                <a:solidFill>
                  <a:srgbClr val="1F1F1F"/>
                </a:solidFill>
                <a:effectLst/>
                <a:latin typeface="Google Sans"/>
              </a:rPr>
              <a:t>2. Next Fit (NF):</a:t>
            </a:r>
            <a:endParaRPr lang="en-US" sz="2500" b="0" i="0" dirty="0">
              <a:solidFill>
                <a:srgbClr val="1F1F1F"/>
              </a:solidFill>
              <a:effectLst/>
              <a:latin typeface="Google Sans"/>
            </a:endParaRPr>
          </a:p>
          <a:p>
            <a:pPr algn="l">
              <a:buFont typeface="Arial" panose="020B0604020202020204" pitchFamily="34" charset="0"/>
              <a:buChar char="•"/>
            </a:pPr>
            <a:r>
              <a:rPr lang="en-US" sz="2500" b="0" i="0" dirty="0">
                <a:solidFill>
                  <a:srgbClr val="1F1F1F"/>
                </a:solidFill>
                <a:effectLst/>
                <a:latin typeface="Google Sans"/>
              </a:rPr>
              <a:t>Similar to First Fit, but </a:t>
            </a:r>
            <a:r>
              <a:rPr lang="en-US" sz="2500" b="1" i="0" dirty="0">
                <a:solidFill>
                  <a:srgbClr val="1F1F1F"/>
                </a:solidFill>
                <a:effectLst/>
                <a:latin typeface="Google Sans"/>
              </a:rPr>
              <a:t>starts searching from the last utilized bin</a:t>
            </a:r>
            <a:r>
              <a:rPr lang="en-US" sz="2500" b="0" i="0" dirty="0">
                <a:solidFill>
                  <a:srgbClr val="1F1F1F"/>
                </a:solidFill>
                <a:effectLst/>
                <a:latin typeface="Google Sans"/>
              </a:rPr>
              <a:t> instead of the beginning.</a:t>
            </a:r>
          </a:p>
          <a:p>
            <a:pPr algn="l">
              <a:buFont typeface="Arial" panose="020B0604020202020204" pitchFamily="34" charset="0"/>
              <a:buChar char="•"/>
            </a:pPr>
            <a:r>
              <a:rPr lang="en-US" sz="2500" b="0" i="0" dirty="0">
                <a:solidFill>
                  <a:srgbClr val="1F1F1F"/>
                </a:solidFill>
                <a:effectLst/>
                <a:latin typeface="Google Sans"/>
              </a:rPr>
              <a:t>Helps </a:t>
            </a:r>
            <a:r>
              <a:rPr lang="en-US" sz="2500" b="1" i="0" dirty="0">
                <a:solidFill>
                  <a:srgbClr val="1F1F1F"/>
                </a:solidFill>
                <a:effectLst/>
                <a:latin typeface="Google Sans"/>
              </a:rPr>
              <a:t>avoid internal fragmentation</a:t>
            </a:r>
            <a:r>
              <a:rPr lang="en-US" sz="2500" b="0" i="0" dirty="0">
                <a:solidFill>
                  <a:srgbClr val="1F1F1F"/>
                </a:solidFill>
                <a:effectLst/>
                <a:latin typeface="Google Sans"/>
              </a:rPr>
              <a:t> to some extent compared to FF.</a:t>
            </a:r>
          </a:p>
          <a:p>
            <a:pPr algn="l">
              <a:buFont typeface="Arial" panose="020B0604020202020204" pitchFamily="34" charset="0"/>
              <a:buChar char="•"/>
            </a:pPr>
            <a:r>
              <a:rPr lang="en-US" sz="2500" b="0" i="0" dirty="0">
                <a:solidFill>
                  <a:srgbClr val="1F1F1F"/>
                </a:solidFill>
                <a:effectLst/>
                <a:latin typeface="Google Sans"/>
              </a:rPr>
              <a:t>Can still lead to suboptimal solutions in some cases.</a:t>
            </a:r>
          </a:p>
          <a:p>
            <a:pPr algn="l">
              <a:buFont typeface="Arial" panose="020B0604020202020204" pitchFamily="34" charset="0"/>
              <a:buChar char="•"/>
            </a:pPr>
            <a:endParaRPr lang="en-US" sz="2500" b="0" i="0" dirty="0">
              <a:solidFill>
                <a:srgbClr val="1F1F1F"/>
              </a:solidFill>
              <a:effectLst/>
              <a:latin typeface="Google Sans"/>
            </a:endParaRPr>
          </a:p>
          <a:p>
            <a:pPr marL="228600" indent="-118080">
              <a:lnSpc>
                <a:spcPct val="120000"/>
              </a:lnSpc>
              <a:spcBef>
                <a:spcPts val="1001"/>
              </a:spcBef>
              <a:buNone/>
              <a:tabLst>
                <a:tab pos="0" algn="l"/>
              </a:tabLst>
            </a:pPr>
            <a:endParaRPr lang="en-US" sz="2500" b="0" strike="noStrike" spc="-1" dirty="0">
              <a:solidFill>
                <a:srgbClr val="000000"/>
              </a:solidFill>
              <a:latin typeface="Arial"/>
            </a:endParaRPr>
          </a:p>
        </p:txBody>
      </p:sp>
      <p:sp>
        <p:nvSpPr>
          <p:cNvPr id="223" name="Google Shape;106;p15"/>
          <p:cNvSpPr/>
          <p:nvPr/>
        </p:nvSpPr>
        <p:spPr>
          <a:xfrm>
            <a:off x="990720" y="1031040"/>
            <a:ext cx="978480" cy="360"/>
          </a:xfrm>
          <a:custGeom>
            <a:avLst/>
            <a:gdLst/>
            <a:ahLst/>
            <a:cxnLst/>
            <a:rect l="l" t="t" r="r" b="b"/>
            <a:pathLst>
              <a:path w="21600" h="21600">
                <a:moveTo>
                  <a:pt x="0" y="0"/>
                </a:moveTo>
                <a:lnTo>
                  <a:pt x="21600" y="21600"/>
                </a:lnTo>
              </a:path>
            </a:pathLst>
          </a:custGeom>
          <a:noFill/>
          <a:ln w="76200">
            <a:solidFill>
              <a:srgbClr val="1973EB"/>
            </a:solidFill>
            <a:miter/>
          </a:ln>
        </p:spPr>
        <p:style>
          <a:lnRef idx="0">
            <a:scrgbClr r="0" g="0" b="0"/>
          </a:lnRef>
          <a:fillRef idx="0">
            <a:scrgbClr r="0" g="0" b="0"/>
          </a:fillRef>
          <a:effectRef idx="0">
            <a:scrgbClr r="0" g="0" b="0"/>
          </a:effectRef>
          <a:fontRef idx="minor"/>
        </p:style>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D954DC-866D-E182-55EB-1EB102AE414F}"/>
              </a:ext>
            </a:extLst>
          </p:cNvPr>
          <p:cNvSpPr txBox="1"/>
          <p:nvPr/>
        </p:nvSpPr>
        <p:spPr>
          <a:xfrm>
            <a:off x="1240970" y="1321084"/>
            <a:ext cx="10040173" cy="5093702"/>
          </a:xfrm>
          <a:prstGeom prst="rect">
            <a:avLst/>
          </a:prstGeom>
          <a:noFill/>
        </p:spPr>
        <p:txBody>
          <a:bodyPr wrap="square">
            <a:spAutoFit/>
          </a:bodyPr>
          <a:lstStyle/>
          <a:p>
            <a:pPr algn="l"/>
            <a:r>
              <a:rPr lang="en-US" sz="2500" b="1" i="0" dirty="0">
                <a:solidFill>
                  <a:srgbClr val="1F1F1F"/>
                </a:solidFill>
                <a:effectLst/>
                <a:latin typeface="Google Sans"/>
              </a:rPr>
              <a:t>3. Best Fit (BF):</a:t>
            </a:r>
            <a:endParaRPr lang="en-US" sz="2500" b="0" i="0" dirty="0">
              <a:solidFill>
                <a:srgbClr val="1F1F1F"/>
              </a:solidFill>
              <a:effectLst/>
              <a:latin typeface="Google Sans"/>
            </a:endParaRPr>
          </a:p>
          <a:p>
            <a:pPr algn="l">
              <a:buFont typeface="Arial" panose="020B0604020202020204" pitchFamily="34" charset="0"/>
              <a:buChar char="•"/>
            </a:pPr>
            <a:r>
              <a:rPr lang="en-US" sz="2500" b="0" i="0" dirty="0">
                <a:solidFill>
                  <a:srgbClr val="1F1F1F"/>
                </a:solidFill>
                <a:effectLst/>
                <a:latin typeface="Google Sans"/>
              </a:rPr>
              <a:t>Scans through all </a:t>
            </a:r>
            <a:r>
              <a:rPr lang="en-US" sz="2500" b="1" i="0" dirty="0">
                <a:solidFill>
                  <a:srgbClr val="1F1F1F"/>
                </a:solidFill>
                <a:effectLst/>
                <a:latin typeface="Google Sans"/>
              </a:rPr>
              <a:t>remaining bins</a:t>
            </a:r>
            <a:r>
              <a:rPr lang="en-US" sz="2500" b="0" i="0" dirty="0">
                <a:solidFill>
                  <a:srgbClr val="1F1F1F"/>
                </a:solidFill>
                <a:effectLst/>
                <a:latin typeface="Google Sans"/>
              </a:rPr>
              <a:t> and chooses the one with the </a:t>
            </a:r>
            <a:r>
              <a:rPr lang="en-US" sz="2500" b="1" i="0" dirty="0">
                <a:solidFill>
                  <a:srgbClr val="1F1F1F"/>
                </a:solidFill>
                <a:effectLst/>
                <a:latin typeface="Google Sans"/>
              </a:rPr>
              <a:t>tightest fit</a:t>
            </a:r>
            <a:r>
              <a:rPr lang="en-US" sz="2500" b="0" i="0" dirty="0">
                <a:solidFill>
                  <a:srgbClr val="1F1F1F"/>
                </a:solidFill>
                <a:effectLst/>
                <a:latin typeface="Google Sans"/>
              </a:rPr>
              <a:t> (smallest remaining capacity) for the current item.</a:t>
            </a:r>
          </a:p>
          <a:p>
            <a:pPr algn="l">
              <a:buFont typeface="Arial" panose="020B0604020202020204" pitchFamily="34" charset="0"/>
              <a:buChar char="•"/>
            </a:pPr>
            <a:r>
              <a:rPr lang="en-US" sz="2500" b="0" i="0" dirty="0">
                <a:solidFill>
                  <a:srgbClr val="1F1F1F"/>
                </a:solidFill>
                <a:effectLst/>
                <a:latin typeface="Google Sans"/>
              </a:rPr>
              <a:t>Aims to </a:t>
            </a:r>
            <a:r>
              <a:rPr lang="en-US" sz="2500" b="1" i="0" dirty="0">
                <a:solidFill>
                  <a:srgbClr val="1F1F1F"/>
                </a:solidFill>
                <a:effectLst/>
                <a:latin typeface="Google Sans"/>
              </a:rPr>
              <a:t>minimize wasted space</a:t>
            </a:r>
            <a:r>
              <a:rPr lang="en-US" sz="2500" b="0" i="0" dirty="0">
                <a:solidFill>
                  <a:srgbClr val="1F1F1F"/>
                </a:solidFill>
                <a:effectLst/>
                <a:latin typeface="Google Sans"/>
              </a:rPr>
              <a:t> within bins.</a:t>
            </a:r>
          </a:p>
          <a:p>
            <a:pPr algn="l">
              <a:buFont typeface="Arial" panose="020B0604020202020204" pitchFamily="34" charset="0"/>
              <a:buChar char="•"/>
            </a:pPr>
            <a:r>
              <a:rPr lang="en-US" sz="2500" b="0" i="0" dirty="0">
                <a:solidFill>
                  <a:srgbClr val="1F1F1F"/>
                </a:solidFill>
                <a:effectLst/>
                <a:latin typeface="Google Sans"/>
              </a:rPr>
              <a:t>Can be computationally </a:t>
            </a:r>
            <a:r>
              <a:rPr lang="en-US" sz="2500" b="1" i="0" dirty="0">
                <a:solidFill>
                  <a:srgbClr val="1F1F1F"/>
                </a:solidFill>
                <a:effectLst/>
                <a:latin typeface="Google Sans"/>
              </a:rPr>
              <a:t>more expensive</a:t>
            </a:r>
            <a:r>
              <a:rPr lang="en-US" sz="2500" b="0" i="0" dirty="0">
                <a:solidFill>
                  <a:srgbClr val="1F1F1F"/>
                </a:solidFill>
                <a:effectLst/>
                <a:latin typeface="Google Sans"/>
              </a:rPr>
              <a:t> than FF and NF due to searching all remaining bins.</a:t>
            </a:r>
          </a:p>
          <a:p>
            <a:pPr algn="l">
              <a:buFont typeface="Arial" panose="020B0604020202020204" pitchFamily="34" charset="0"/>
              <a:buChar char="•"/>
            </a:pPr>
            <a:endParaRPr lang="en-US" sz="2500" b="0" i="0" dirty="0">
              <a:solidFill>
                <a:srgbClr val="1F1F1F"/>
              </a:solidFill>
              <a:effectLst/>
              <a:latin typeface="Google Sans"/>
            </a:endParaRPr>
          </a:p>
          <a:p>
            <a:pPr algn="l"/>
            <a:r>
              <a:rPr lang="en-US" sz="2500" b="1" i="0" dirty="0">
                <a:solidFill>
                  <a:srgbClr val="1F1F1F"/>
                </a:solidFill>
                <a:effectLst/>
                <a:latin typeface="Google Sans"/>
              </a:rPr>
              <a:t>4. First Fit Decreasing (FFD):</a:t>
            </a:r>
            <a:endParaRPr lang="en-US" sz="2500" b="0" i="0" dirty="0">
              <a:solidFill>
                <a:srgbClr val="1F1F1F"/>
              </a:solidFill>
              <a:effectLst/>
              <a:latin typeface="Google Sans"/>
            </a:endParaRPr>
          </a:p>
          <a:p>
            <a:pPr algn="l">
              <a:buFont typeface="Arial" panose="020B0604020202020204" pitchFamily="34" charset="0"/>
              <a:buChar char="•"/>
            </a:pPr>
            <a:r>
              <a:rPr lang="en-US" sz="2500" b="0" i="0" dirty="0">
                <a:solidFill>
                  <a:srgbClr val="1F1F1F"/>
                </a:solidFill>
                <a:effectLst/>
                <a:latin typeface="Google Sans"/>
              </a:rPr>
              <a:t>Sorts items in </a:t>
            </a:r>
            <a:r>
              <a:rPr lang="en-US" sz="2500" b="1" i="0" dirty="0">
                <a:solidFill>
                  <a:srgbClr val="1F1F1F"/>
                </a:solidFill>
                <a:effectLst/>
                <a:latin typeface="Google Sans"/>
              </a:rPr>
              <a:t>descending order of size</a:t>
            </a:r>
            <a:r>
              <a:rPr lang="en-US" sz="2500" b="0" i="0" dirty="0">
                <a:solidFill>
                  <a:srgbClr val="1F1F1F"/>
                </a:solidFill>
                <a:effectLst/>
                <a:latin typeface="Google Sans"/>
              </a:rPr>
              <a:t> before applying the First Fit algorithm.</a:t>
            </a:r>
          </a:p>
          <a:p>
            <a:pPr algn="l">
              <a:buFont typeface="Arial" panose="020B0604020202020204" pitchFamily="34" charset="0"/>
              <a:buChar char="•"/>
            </a:pPr>
            <a:r>
              <a:rPr lang="en-US" sz="2500" b="0" i="0" dirty="0">
                <a:solidFill>
                  <a:srgbClr val="1F1F1F"/>
                </a:solidFill>
                <a:effectLst/>
                <a:latin typeface="Google Sans"/>
              </a:rPr>
              <a:t>This prioritizes placing </a:t>
            </a:r>
            <a:r>
              <a:rPr lang="en-US" sz="2500" b="1" i="0" dirty="0">
                <a:solidFill>
                  <a:srgbClr val="1F1F1F"/>
                </a:solidFill>
                <a:effectLst/>
                <a:latin typeface="Google Sans"/>
              </a:rPr>
              <a:t>larger items first</a:t>
            </a:r>
            <a:r>
              <a:rPr lang="en-US" sz="2500" b="0" i="0" dirty="0">
                <a:solidFill>
                  <a:srgbClr val="1F1F1F"/>
                </a:solidFill>
                <a:effectLst/>
                <a:latin typeface="Google Sans"/>
              </a:rPr>
              <a:t>, potentially leading to </a:t>
            </a:r>
            <a:r>
              <a:rPr lang="en-US" sz="2500" b="1" i="0" dirty="0">
                <a:solidFill>
                  <a:srgbClr val="1F1F1F"/>
                </a:solidFill>
                <a:effectLst/>
                <a:latin typeface="Google Sans"/>
              </a:rPr>
              <a:t>better utilization of bin space</a:t>
            </a:r>
            <a:r>
              <a:rPr lang="en-US" sz="2500" b="0" i="0" dirty="0">
                <a:solidFill>
                  <a:srgbClr val="1F1F1F"/>
                </a:solidFill>
                <a:effectLst/>
                <a:latin typeface="Google Sans"/>
              </a:rPr>
              <a:t> and fewer overall bins used.</a:t>
            </a:r>
          </a:p>
          <a:p>
            <a:pPr algn="l">
              <a:buFont typeface="Arial" panose="020B0604020202020204" pitchFamily="34" charset="0"/>
              <a:buChar char="•"/>
            </a:pPr>
            <a:r>
              <a:rPr lang="en-US" sz="2500" b="0" i="0" dirty="0">
                <a:solidFill>
                  <a:srgbClr val="1F1F1F"/>
                </a:solidFill>
                <a:effectLst/>
                <a:latin typeface="Google Sans"/>
              </a:rPr>
              <a:t>Adds a sorting step, increasing the overall time complexity.</a:t>
            </a:r>
          </a:p>
        </p:txBody>
      </p:sp>
    </p:spTree>
    <p:extLst>
      <p:ext uri="{BB962C8B-B14F-4D97-AF65-F5344CB8AC3E}">
        <p14:creationId xmlns:p14="http://schemas.microsoft.com/office/powerpoint/2010/main" val="147598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844</TotalTime>
  <Words>3023</Words>
  <Application>Microsoft Office PowerPoint</Application>
  <PresentationFormat>Widescreen</PresentationFormat>
  <Paragraphs>370</Paragraphs>
  <Slides>60</Slides>
  <Notes>22</Notes>
  <HiddenSlides>0</HiddenSlides>
  <MMClips>0</MMClips>
  <ScaleCrop>false</ScaleCrop>
  <HeadingPairs>
    <vt:vector size="6" baseType="variant">
      <vt:variant>
        <vt:lpstr>Fonts Used</vt:lpstr>
      </vt:variant>
      <vt:variant>
        <vt:i4>14</vt:i4>
      </vt:variant>
      <vt:variant>
        <vt:lpstr>Theme</vt:lpstr>
      </vt:variant>
      <vt:variant>
        <vt:i4>5</vt:i4>
      </vt:variant>
      <vt:variant>
        <vt:lpstr>Slide Titles</vt:lpstr>
      </vt:variant>
      <vt:variant>
        <vt:i4>60</vt:i4>
      </vt:variant>
    </vt:vector>
  </HeadingPairs>
  <TitlesOfParts>
    <vt:vector size="79" baseType="lpstr">
      <vt:lpstr>Aptos Narrow</vt:lpstr>
      <vt:lpstr>Arial</vt:lpstr>
      <vt:lpstr>Calibri</vt:lpstr>
      <vt:lpstr>Consolas</vt:lpstr>
      <vt:lpstr>Google Sans</vt:lpstr>
      <vt:lpstr>Play</vt:lpstr>
      <vt:lpstr>Proxima Nova</vt:lpstr>
      <vt:lpstr>proxima-nova</vt:lpstr>
      <vt:lpstr>Roboto</vt:lpstr>
      <vt:lpstr>Segoe UI Historic</vt:lpstr>
      <vt:lpstr>Söhne</vt:lpstr>
      <vt:lpstr>Symbol</vt:lpstr>
      <vt:lpstr>Times New Roman</vt:lpstr>
      <vt:lpstr>Wingdings</vt:lpstr>
      <vt:lpstr>Office Theme</vt:lpstr>
      <vt:lpstr>Office Theme</vt:lpstr>
      <vt:lpstr>Office Theme</vt:lpstr>
      <vt:lpstr>Office Theme</vt:lpstr>
      <vt:lpstr>Office Theme</vt:lpstr>
      <vt:lpstr>Bin packing problem</vt:lpstr>
      <vt:lpstr>Problem definition</vt:lpstr>
      <vt:lpstr>PowerPoint Presentation</vt:lpstr>
      <vt:lpstr>Problem formulation</vt:lpstr>
      <vt:lpstr>PowerPoint Presentation</vt:lpstr>
      <vt:lpstr>PowerPoint Presentation</vt:lpstr>
      <vt:lpstr>Types of Bin Packing Algorithms</vt:lpstr>
      <vt:lpstr>PowerPoint Presentation</vt:lpstr>
      <vt:lpstr>PowerPoint Presentation</vt:lpstr>
      <vt:lpstr>PowerPoint Presentation</vt:lpstr>
      <vt:lpstr>Real-Life Bin Packing Algorithm Applications</vt:lpstr>
      <vt:lpstr>Application: Logistics and Transportation</vt:lpstr>
      <vt:lpstr>Application: Logistics and Transportation(contd.)</vt:lpstr>
      <vt:lpstr>Application: Logistics and Transportation(contd.)</vt:lpstr>
      <vt:lpstr>Application in Cloud Computing</vt:lpstr>
      <vt:lpstr>Application in Cloud Computing</vt:lpstr>
      <vt:lpstr>Application in Memory Management in Operating Systems</vt:lpstr>
      <vt:lpstr>Using Best Fit Algorithm in Memory Management</vt:lpstr>
      <vt:lpstr>Application in Time Scheduling and Task Assignment</vt:lpstr>
      <vt:lpstr>Application in Time Scheduling and Task Assignment</vt:lpstr>
      <vt:lpstr>Hardness of the problem</vt:lpstr>
      <vt:lpstr>NP- hard</vt:lpstr>
      <vt:lpstr>PowerPoint Presentation</vt:lpstr>
      <vt:lpstr>First fit Algorithm</vt:lpstr>
      <vt:lpstr>First Fit Algorithm</vt:lpstr>
      <vt:lpstr>First Fit Algorithm - Example </vt:lpstr>
      <vt:lpstr>First Fit Algorithm - Example </vt:lpstr>
      <vt:lpstr>First Fit Algorithm - Example </vt:lpstr>
      <vt:lpstr>First Fit Algorithm - Example </vt:lpstr>
      <vt:lpstr>First Fit Algorithm - Example </vt:lpstr>
      <vt:lpstr>First Fit Algorithm - Example </vt:lpstr>
      <vt:lpstr>First Fit Algorithm - Example </vt:lpstr>
      <vt:lpstr>First Fit Algorithm - Example </vt:lpstr>
      <vt:lpstr>First Fit Algorithm - Example </vt:lpstr>
      <vt:lpstr>PowerPoint Presentation</vt:lpstr>
      <vt:lpstr>complexity</vt:lpstr>
      <vt:lpstr>PowerPoint Presentation</vt:lpstr>
      <vt:lpstr>First-Fit finds a 2OPT solution</vt:lpstr>
      <vt:lpstr>PowerPoint Presentation</vt:lpstr>
      <vt:lpstr>Best Fit Decreasing</vt:lpstr>
      <vt:lpstr>  </vt:lpstr>
      <vt:lpstr>  </vt:lpstr>
      <vt:lpstr>Best Fit  Decreasing Algorithm - Example </vt:lpstr>
      <vt:lpstr>Best Fit  Decreasing Algorithm - Example </vt:lpstr>
      <vt:lpstr>Best Fit  Decreasing Algorithm - Example </vt:lpstr>
      <vt:lpstr>Best Fit  Decreasing Algorithm - Example </vt:lpstr>
      <vt:lpstr>Best Fit  Decreasing Algorithm - Example </vt:lpstr>
      <vt:lpstr>Best Fit  Decreasing Algorithm - Example </vt:lpstr>
      <vt:lpstr>Best Fit  Decreasing Algorithm - Example </vt:lpstr>
      <vt:lpstr>Best Fit  Decreasing Algorithm - Example </vt:lpstr>
      <vt:lpstr>Best Fit  Decreasing Algorithm - Example </vt:lpstr>
      <vt:lpstr>PowerPoint Presentation</vt:lpstr>
      <vt:lpstr>Complexity</vt:lpstr>
      <vt:lpstr>Comparison of the two algorithms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 packing problem</dc:title>
  <dc:subject/>
  <dc:creator>User</dc:creator>
  <dc:description/>
  <cp:lastModifiedBy>1805114 - Afroza Parvin Disa</cp:lastModifiedBy>
  <cp:revision>11</cp:revision>
  <dcterms:modified xsi:type="dcterms:W3CDTF">2024-03-04T06:55:16Z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63</vt:i4>
  </property>
  <property fmtid="{D5CDD505-2E9C-101B-9397-08002B2CF9AE}" pid="3" name="PresentationFormat">
    <vt:lpwstr>Widescreen</vt:lpwstr>
  </property>
  <property fmtid="{D5CDD505-2E9C-101B-9397-08002B2CF9AE}" pid="4" name="Slides">
    <vt:i4>90</vt:i4>
  </property>
</Properties>
</file>