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59" r:id="rId5"/>
    <p:sldId id="260" r:id="rId6"/>
    <p:sldId id="263" r:id="rId7"/>
    <p:sldId id="264" r:id="rId8"/>
    <p:sldId id="276" r:id="rId9"/>
    <p:sldId id="267" r:id="rId10"/>
    <p:sldId id="266" r:id="rId11"/>
    <p:sldId id="268" r:id="rId12"/>
    <p:sldId id="269" r:id="rId13"/>
    <p:sldId id="271" r:id="rId14"/>
    <p:sldId id="277" r:id="rId15"/>
    <p:sldId id="279"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4" clrIdx="0">
    <p:extLst>
      <p:ext uri="{19B8F6BF-5375-455C-9EA6-DF929625EA0E}">
        <p15:presenceInfo xmlns:p15="http://schemas.microsoft.com/office/powerpoint/2012/main" userId="Asus" providerId="None"/>
      </p:ext>
    </p:extLst>
  </p:cmAuthor>
  <p:cmAuthor id="2" name="Ishika Jamwal" initials="IJ" lastIdx="1" clrIdx="1">
    <p:extLst>
      <p:ext uri="{19B8F6BF-5375-455C-9EA6-DF929625EA0E}">
        <p15:presenceInfo xmlns:p15="http://schemas.microsoft.com/office/powerpoint/2012/main" userId="3408dc8c3b4e948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92" d="100"/>
          <a:sy n="92" d="100"/>
        </p:scale>
        <p:origin x="32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DCFC01-7A99-4296-B4FB-890C92C81939}" type="doc">
      <dgm:prSet loTypeId="urn:microsoft.com/office/officeart/2005/8/layout/cycle6" loCatId="cycle" qsTypeId="urn:microsoft.com/office/officeart/2005/8/quickstyle/3d2" qsCatId="3D" csTypeId="urn:microsoft.com/office/officeart/2005/8/colors/accent1_2" csCatId="accent1" phldr="1"/>
      <dgm:spPr/>
      <dgm:t>
        <a:bodyPr/>
        <a:lstStyle/>
        <a:p>
          <a:endParaRPr lang="en-IN"/>
        </a:p>
      </dgm:t>
    </dgm:pt>
    <dgm:pt modelId="{EF96F2ED-0273-46C3-8249-630533D10EB6}">
      <dgm:prSet phldrT="[Text]"/>
      <dgm:spPr/>
      <dgm:t>
        <a:bodyPr/>
        <a:lstStyle/>
        <a:p>
          <a:r>
            <a:rPr lang="en-US" dirty="0"/>
            <a:t>Data collection</a:t>
          </a:r>
          <a:endParaRPr lang="en-IN" dirty="0"/>
        </a:p>
      </dgm:t>
    </dgm:pt>
    <dgm:pt modelId="{1C73654D-F32D-4D43-AAA4-D5A01DE119A7}" type="parTrans" cxnId="{EEE9F025-A4BC-4661-ACB0-A741A14B5314}">
      <dgm:prSet/>
      <dgm:spPr/>
      <dgm:t>
        <a:bodyPr/>
        <a:lstStyle/>
        <a:p>
          <a:endParaRPr lang="en-IN"/>
        </a:p>
      </dgm:t>
    </dgm:pt>
    <dgm:pt modelId="{D2C8E9C8-B934-4CB9-8394-08278961FDA3}" type="sibTrans" cxnId="{EEE9F025-A4BC-4661-ACB0-A741A14B5314}">
      <dgm:prSet/>
      <dgm:spPr/>
      <dgm:t>
        <a:bodyPr/>
        <a:lstStyle/>
        <a:p>
          <a:endParaRPr lang="en-IN"/>
        </a:p>
      </dgm:t>
    </dgm:pt>
    <dgm:pt modelId="{ABCDC5A4-EC19-4E43-9678-6D8D95EDBAB5}">
      <dgm:prSet phldrT="[Text]"/>
      <dgm:spPr/>
      <dgm:t>
        <a:bodyPr/>
        <a:lstStyle/>
        <a:p>
          <a:r>
            <a:rPr lang="en-US" dirty="0"/>
            <a:t>Pre-processing</a:t>
          </a:r>
          <a:endParaRPr lang="en-IN" dirty="0"/>
        </a:p>
      </dgm:t>
    </dgm:pt>
    <dgm:pt modelId="{979C6F17-1743-4A8B-8C88-71499790E646}" type="parTrans" cxnId="{40D72763-4EDB-4A81-BC1E-3A49C5BB6B56}">
      <dgm:prSet/>
      <dgm:spPr/>
      <dgm:t>
        <a:bodyPr/>
        <a:lstStyle/>
        <a:p>
          <a:endParaRPr lang="en-IN"/>
        </a:p>
      </dgm:t>
    </dgm:pt>
    <dgm:pt modelId="{C8607632-21D9-42CC-A6CC-1ACB22FF1561}" type="sibTrans" cxnId="{40D72763-4EDB-4A81-BC1E-3A49C5BB6B56}">
      <dgm:prSet/>
      <dgm:spPr/>
      <dgm:t>
        <a:bodyPr/>
        <a:lstStyle/>
        <a:p>
          <a:endParaRPr lang="en-IN"/>
        </a:p>
      </dgm:t>
    </dgm:pt>
    <dgm:pt modelId="{D13B6182-8B0B-4091-A590-279D3F35C89B}">
      <dgm:prSet phldrT="[Text]"/>
      <dgm:spPr/>
      <dgm:t>
        <a:bodyPr/>
        <a:lstStyle/>
        <a:p>
          <a:r>
            <a:rPr lang="en-US" dirty="0"/>
            <a:t>EDA </a:t>
          </a:r>
          <a:endParaRPr lang="en-IN" dirty="0"/>
        </a:p>
      </dgm:t>
    </dgm:pt>
    <dgm:pt modelId="{4A1BFD25-5525-40D6-9F40-B0718C532E17}" type="parTrans" cxnId="{DCAF66E6-7146-4B36-8C5F-A62AE568B71C}">
      <dgm:prSet/>
      <dgm:spPr/>
      <dgm:t>
        <a:bodyPr/>
        <a:lstStyle/>
        <a:p>
          <a:endParaRPr lang="en-IN"/>
        </a:p>
      </dgm:t>
    </dgm:pt>
    <dgm:pt modelId="{8DADDE78-A934-4702-81A5-1B1B716A1EF2}" type="sibTrans" cxnId="{DCAF66E6-7146-4B36-8C5F-A62AE568B71C}">
      <dgm:prSet/>
      <dgm:spPr/>
      <dgm:t>
        <a:bodyPr/>
        <a:lstStyle/>
        <a:p>
          <a:endParaRPr lang="en-IN"/>
        </a:p>
      </dgm:t>
    </dgm:pt>
    <dgm:pt modelId="{E08575B0-9F1C-4B8B-A9C2-655FD4706F29}">
      <dgm:prSet phldrT="[Text]"/>
      <dgm:spPr/>
      <dgm:t>
        <a:bodyPr/>
        <a:lstStyle/>
        <a:p>
          <a:r>
            <a:rPr lang="en-US" dirty="0"/>
            <a:t>Applying Algorithms(Log. Reg, Decision tree, Random forest, K-NN</a:t>
          </a:r>
          <a:endParaRPr lang="en-IN" dirty="0"/>
        </a:p>
      </dgm:t>
    </dgm:pt>
    <dgm:pt modelId="{94631066-3201-4496-BBC3-66D0B0AFBE69}" type="parTrans" cxnId="{4F20A3A9-96F7-4313-9C08-08CC8EF18BAB}">
      <dgm:prSet/>
      <dgm:spPr/>
      <dgm:t>
        <a:bodyPr/>
        <a:lstStyle/>
        <a:p>
          <a:endParaRPr lang="en-IN"/>
        </a:p>
      </dgm:t>
    </dgm:pt>
    <dgm:pt modelId="{8B498267-FC49-424B-A09A-9ADDE165C8CD}" type="sibTrans" cxnId="{4F20A3A9-96F7-4313-9C08-08CC8EF18BAB}">
      <dgm:prSet/>
      <dgm:spPr/>
      <dgm:t>
        <a:bodyPr/>
        <a:lstStyle/>
        <a:p>
          <a:endParaRPr lang="en-IN"/>
        </a:p>
      </dgm:t>
    </dgm:pt>
    <dgm:pt modelId="{72E1E80C-5664-48CA-B0E3-766D7FA611B7}">
      <dgm:prSet phldrT="[Text]"/>
      <dgm:spPr/>
      <dgm:t>
        <a:bodyPr/>
        <a:lstStyle/>
        <a:p>
          <a:r>
            <a:rPr lang="en-US" dirty="0"/>
            <a:t>Conclusion</a:t>
          </a:r>
          <a:endParaRPr lang="en-IN" dirty="0"/>
        </a:p>
      </dgm:t>
    </dgm:pt>
    <dgm:pt modelId="{F4C3430B-E5BA-48EE-B719-6557F5A45E6A}" type="parTrans" cxnId="{484B92A7-F6F6-490D-B311-981250FAAEF1}">
      <dgm:prSet/>
      <dgm:spPr/>
      <dgm:t>
        <a:bodyPr/>
        <a:lstStyle/>
        <a:p>
          <a:endParaRPr lang="en-IN"/>
        </a:p>
      </dgm:t>
    </dgm:pt>
    <dgm:pt modelId="{650F717B-656D-4450-963A-0C57CF9C7CC6}" type="sibTrans" cxnId="{484B92A7-F6F6-490D-B311-981250FAAEF1}">
      <dgm:prSet/>
      <dgm:spPr/>
      <dgm:t>
        <a:bodyPr/>
        <a:lstStyle/>
        <a:p>
          <a:endParaRPr lang="en-IN"/>
        </a:p>
      </dgm:t>
    </dgm:pt>
    <dgm:pt modelId="{046A28C7-37CF-44B0-8F01-1D7CE67C46AA}" type="pres">
      <dgm:prSet presAssocID="{E2DCFC01-7A99-4296-B4FB-890C92C81939}" presName="cycle" presStyleCnt="0">
        <dgm:presLayoutVars>
          <dgm:dir/>
          <dgm:resizeHandles val="exact"/>
        </dgm:presLayoutVars>
      </dgm:prSet>
      <dgm:spPr/>
    </dgm:pt>
    <dgm:pt modelId="{C98B5ED2-9E03-446F-8841-9AC271F57D21}" type="pres">
      <dgm:prSet presAssocID="{EF96F2ED-0273-46C3-8249-630533D10EB6}" presName="node" presStyleLbl="node1" presStyleIdx="0" presStyleCnt="5">
        <dgm:presLayoutVars>
          <dgm:bulletEnabled val="1"/>
        </dgm:presLayoutVars>
      </dgm:prSet>
      <dgm:spPr/>
    </dgm:pt>
    <dgm:pt modelId="{9D9CB2C2-8AC9-42FB-ABDB-CEB768D21A34}" type="pres">
      <dgm:prSet presAssocID="{EF96F2ED-0273-46C3-8249-630533D10EB6}" presName="spNode" presStyleCnt="0"/>
      <dgm:spPr/>
    </dgm:pt>
    <dgm:pt modelId="{7C33B1ED-C3B0-403D-AE5A-CEBDB7284AEA}" type="pres">
      <dgm:prSet presAssocID="{D2C8E9C8-B934-4CB9-8394-08278961FDA3}" presName="sibTrans" presStyleLbl="sibTrans1D1" presStyleIdx="0" presStyleCnt="5"/>
      <dgm:spPr/>
    </dgm:pt>
    <dgm:pt modelId="{18886127-00B2-43A6-BDF3-C495A897F414}" type="pres">
      <dgm:prSet presAssocID="{ABCDC5A4-EC19-4E43-9678-6D8D95EDBAB5}" presName="node" presStyleLbl="node1" presStyleIdx="1" presStyleCnt="5">
        <dgm:presLayoutVars>
          <dgm:bulletEnabled val="1"/>
        </dgm:presLayoutVars>
      </dgm:prSet>
      <dgm:spPr/>
    </dgm:pt>
    <dgm:pt modelId="{C22D83F3-CF0C-4E1A-A011-433E100EFADD}" type="pres">
      <dgm:prSet presAssocID="{ABCDC5A4-EC19-4E43-9678-6D8D95EDBAB5}" presName="spNode" presStyleCnt="0"/>
      <dgm:spPr/>
    </dgm:pt>
    <dgm:pt modelId="{37F78131-8C1B-4786-BEED-8BC440D33828}" type="pres">
      <dgm:prSet presAssocID="{C8607632-21D9-42CC-A6CC-1ACB22FF1561}" presName="sibTrans" presStyleLbl="sibTrans1D1" presStyleIdx="1" presStyleCnt="5"/>
      <dgm:spPr/>
    </dgm:pt>
    <dgm:pt modelId="{69B2FD1D-519A-4558-80DD-ED012CA2168E}" type="pres">
      <dgm:prSet presAssocID="{D13B6182-8B0B-4091-A590-279D3F35C89B}" presName="node" presStyleLbl="node1" presStyleIdx="2" presStyleCnt="5">
        <dgm:presLayoutVars>
          <dgm:bulletEnabled val="1"/>
        </dgm:presLayoutVars>
      </dgm:prSet>
      <dgm:spPr/>
    </dgm:pt>
    <dgm:pt modelId="{D3AECA3E-56CD-4F02-9B23-4F9CA8FDA2D9}" type="pres">
      <dgm:prSet presAssocID="{D13B6182-8B0B-4091-A590-279D3F35C89B}" presName="spNode" presStyleCnt="0"/>
      <dgm:spPr/>
    </dgm:pt>
    <dgm:pt modelId="{018DD9FE-6DD0-44E7-8E60-18F682368CA5}" type="pres">
      <dgm:prSet presAssocID="{8DADDE78-A934-4702-81A5-1B1B716A1EF2}" presName="sibTrans" presStyleLbl="sibTrans1D1" presStyleIdx="2" presStyleCnt="5"/>
      <dgm:spPr/>
    </dgm:pt>
    <dgm:pt modelId="{F8390307-8418-4E92-A1FC-275B1D9093EE}" type="pres">
      <dgm:prSet presAssocID="{E08575B0-9F1C-4B8B-A9C2-655FD4706F29}" presName="node" presStyleLbl="node1" presStyleIdx="3" presStyleCnt="5">
        <dgm:presLayoutVars>
          <dgm:bulletEnabled val="1"/>
        </dgm:presLayoutVars>
      </dgm:prSet>
      <dgm:spPr/>
    </dgm:pt>
    <dgm:pt modelId="{4505E817-0FCF-4501-8F62-F16A91FD3124}" type="pres">
      <dgm:prSet presAssocID="{E08575B0-9F1C-4B8B-A9C2-655FD4706F29}" presName="spNode" presStyleCnt="0"/>
      <dgm:spPr/>
    </dgm:pt>
    <dgm:pt modelId="{63006146-BEB2-463D-9386-23BA04846A0A}" type="pres">
      <dgm:prSet presAssocID="{8B498267-FC49-424B-A09A-9ADDE165C8CD}" presName="sibTrans" presStyleLbl="sibTrans1D1" presStyleIdx="3" presStyleCnt="5"/>
      <dgm:spPr/>
    </dgm:pt>
    <dgm:pt modelId="{588E6590-BD57-4C58-8F62-0CE4BFEE6560}" type="pres">
      <dgm:prSet presAssocID="{72E1E80C-5664-48CA-B0E3-766D7FA611B7}" presName="node" presStyleLbl="node1" presStyleIdx="4" presStyleCnt="5">
        <dgm:presLayoutVars>
          <dgm:bulletEnabled val="1"/>
        </dgm:presLayoutVars>
      </dgm:prSet>
      <dgm:spPr/>
    </dgm:pt>
    <dgm:pt modelId="{5B42909E-7FBC-4AA9-9814-B0059E718AA6}" type="pres">
      <dgm:prSet presAssocID="{72E1E80C-5664-48CA-B0E3-766D7FA611B7}" presName="spNode" presStyleCnt="0"/>
      <dgm:spPr/>
    </dgm:pt>
    <dgm:pt modelId="{ECBD0752-8D0A-46B7-A8BB-EDAD877E07F2}" type="pres">
      <dgm:prSet presAssocID="{650F717B-656D-4450-963A-0C57CF9C7CC6}" presName="sibTrans" presStyleLbl="sibTrans1D1" presStyleIdx="4" presStyleCnt="5"/>
      <dgm:spPr/>
    </dgm:pt>
  </dgm:ptLst>
  <dgm:cxnLst>
    <dgm:cxn modelId="{EEE9F025-A4BC-4661-ACB0-A741A14B5314}" srcId="{E2DCFC01-7A99-4296-B4FB-890C92C81939}" destId="{EF96F2ED-0273-46C3-8249-630533D10EB6}" srcOrd="0" destOrd="0" parTransId="{1C73654D-F32D-4D43-AAA4-D5A01DE119A7}" sibTransId="{D2C8E9C8-B934-4CB9-8394-08278961FDA3}"/>
    <dgm:cxn modelId="{9592A034-E67A-4385-85B8-0A57241776F2}" type="presOf" srcId="{D13B6182-8B0B-4091-A590-279D3F35C89B}" destId="{69B2FD1D-519A-4558-80DD-ED012CA2168E}" srcOrd="0" destOrd="0" presId="urn:microsoft.com/office/officeart/2005/8/layout/cycle6"/>
    <dgm:cxn modelId="{40D72763-4EDB-4A81-BC1E-3A49C5BB6B56}" srcId="{E2DCFC01-7A99-4296-B4FB-890C92C81939}" destId="{ABCDC5A4-EC19-4E43-9678-6D8D95EDBAB5}" srcOrd="1" destOrd="0" parTransId="{979C6F17-1743-4A8B-8C88-71499790E646}" sibTransId="{C8607632-21D9-42CC-A6CC-1ACB22FF1561}"/>
    <dgm:cxn modelId="{8A953763-3C62-4919-9ED0-C16FDC6A5501}" type="presOf" srcId="{E08575B0-9F1C-4B8B-A9C2-655FD4706F29}" destId="{F8390307-8418-4E92-A1FC-275B1D9093EE}" srcOrd="0" destOrd="0" presId="urn:microsoft.com/office/officeart/2005/8/layout/cycle6"/>
    <dgm:cxn modelId="{35599664-A937-4B34-8331-C0A0050A8536}" type="presOf" srcId="{72E1E80C-5664-48CA-B0E3-766D7FA611B7}" destId="{588E6590-BD57-4C58-8F62-0CE4BFEE6560}" srcOrd="0" destOrd="0" presId="urn:microsoft.com/office/officeart/2005/8/layout/cycle6"/>
    <dgm:cxn modelId="{F627B765-8B12-46F1-A755-C91A4DD29E98}" type="presOf" srcId="{E2DCFC01-7A99-4296-B4FB-890C92C81939}" destId="{046A28C7-37CF-44B0-8F01-1D7CE67C46AA}" srcOrd="0" destOrd="0" presId="urn:microsoft.com/office/officeart/2005/8/layout/cycle6"/>
    <dgm:cxn modelId="{FB48C16C-4A97-4492-A6F1-2D32DAF03698}" type="presOf" srcId="{ABCDC5A4-EC19-4E43-9678-6D8D95EDBAB5}" destId="{18886127-00B2-43A6-BDF3-C495A897F414}" srcOrd="0" destOrd="0" presId="urn:microsoft.com/office/officeart/2005/8/layout/cycle6"/>
    <dgm:cxn modelId="{7595B553-4270-4908-AF5A-FEDDB303518D}" type="presOf" srcId="{8B498267-FC49-424B-A09A-9ADDE165C8CD}" destId="{63006146-BEB2-463D-9386-23BA04846A0A}" srcOrd="0" destOrd="0" presId="urn:microsoft.com/office/officeart/2005/8/layout/cycle6"/>
    <dgm:cxn modelId="{53E2FA57-223A-4284-A318-3062FE3D90A1}" type="presOf" srcId="{C8607632-21D9-42CC-A6CC-1ACB22FF1561}" destId="{37F78131-8C1B-4786-BEED-8BC440D33828}" srcOrd="0" destOrd="0" presId="urn:microsoft.com/office/officeart/2005/8/layout/cycle6"/>
    <dgm:cxn modelId="{28A7E494-9CC9-485E-AAE1-B3375541FCF8}" type="presOf" srcId="{8DADDE78-A934-4702-81A5-1B1B716A1EF2}" destId="{018DD9FE-6DD0-44E7-8E60-18F682368CA5}" srcOrd="0" destOrd="0" presId="urn:microsoft.com/office/officeart/2005/8/layout/cycle6"/>
    <dgm:cxn modelId="{484B92A7-F6F6-490D-B311-981250FAAEF1}" srcId="{E2DCFC01-7A99-4296-B4FB-890C92C81939}" destId="{72E1E80C-5664-48CA-B0E3-766D7FA611B7}" srcOrd="4" destOrd="0" parTransId="{F4C3430B-E5BA-48EE-B719-6557F5A45E6A}" sibTransId="{650F717B-656D-4450-963A-0C57CF9C7CC6}"/>
    <dgm:cxn modelId="{4F20A3A9-96F7-4313-9C08-08CC8EF18BAB}" srcId="{E2DCFC01-7A99-4296-B4FB-890C92C81939}" destId="{E08575B0-9F1C-4B8B-A9C2-655FD4706F29}" srcOrd="3" destOrd="0" parTransId="{94631066-3201-4496-BBC3-66D0B0AFBE69}" sibTransId="{8B498267-FC49-424B-A09A-9ADDE165C8CD}"/>
    <dgm:cxn modelId="{034B21BD-EFBB-4BD8-9515-28A0421E02E0}" type="presOf" srcId="{EF96F2ED-0273-46C3-8249-630533D10EB6}" destId="{C98B5ED2-9E03-446F-8841-9AC271F57D21}" srcOrd="0" destOrd="0" presId="urn:microsoft.com/office/officeart/2005/8/layout/cycle6"/>
    <dgm:cxn modelId="{711BA7DF-0D9C-431E-A118-DF3723231249}" type="presOf" srcId="{650F717B-656D-4450-963A-0C57CF9C7CC6}" destId="{ECBD0752-8D0A-46B7-A8BB-EDAD877E07F2}" srcOrd="0" destOrd="0" presId="urn:microsoft.com/office/officeart/2005/8/layout/cycle6"/>
    <dgm:cxn modelId="{8FC4C2E3-8CFC-4A78-A458-D90607E7C55D}" type="presOf" srcId="{D2C8E9C8-B934-4CB9-8394-08278961FDA3}" destId="{7C33B1ED-C3B0-403D-AE5A-CEBDB7284AEA}" srcOrd="0" destOrd="0" presId="urn:microsoft.com/office/officeart/2005/8/layout/cycle6"/>
    <dgm:cxn modelId="{DCAF66E6-7146-4B36-8C5F-A62AE568B71C}" srcId="{E2DCFC01-7A99-4296-B4FB-890C92C81939}" destId="{D13B6182-8B0B-4091-A590-279D3F35C89B}" srcOrd="2" destOrd="0" parTransId="{4A1BFD25-5525-40D6-9F40-B0718C532E17}" sibTransId="{8DADDE78-A934-4702-81A5-1B1B716A1EF2}"/>
    <dgm:cxn modelId="{5EF2A18E-4952-4EA0-94F5-081670832890}" type="presParOf" srcId="{046A28C7-37CF-44B0-8F01-1D7CE67C46AA}" destId="{C98B5ED2-9E03-446F-8841-9AC271F57D21}" srcOrd="0" destOrd="0" presId="urn:microsoft.com/office/officeart/2005/8/layout/cycle6"/>
    <dgm:cxn modelId="{4C37BD4C-1E84-47EF-8CBE-0AA80DB3EA1C}" type="presParOf" srcId="{046A28C7-37CF-44B0-8F01-1D7CE67C46AA}" destId="{9D9CB2C2-8AC9-42FB-ABDB-CEB768D21A34}" srcOrd="1" destOrd="0" presId="urn:microsoft.com/office/officeart/2005/8/layout/cycle6"/>
    <dgm:cxn modelId="{C6422834-30EB-455B-B70A-7B435EAA5566}" type="presParOf" srcId="{046A28C7-37CF-44B0-8F01-1D7CE67C46AA}" destId="{7C33B1ED-C3B0-403D-AE5A-CEBDB7284AEA}" srcOrd="2" destOrd="0" presId="urn:microsoft.com/office/officeart/2005/8/layout/cycle6"/>
    <dgm:cxn modelId="{AB0A01E8-5A8B-4847-A1E9-BCA31C2AADEB}" type="presParOf" srcId="{046A28C7-37CF-44B0-8F01-1D7CE67C46AA}" destId="{18886127-00B2-43A6-BDF3-C495A897F414}" srcOrd="3" destOrd="0" presId="urn:microsoft.com/office/officeart/2005/8/layout/cycle6"/>
    <dgm:cxn modelId="{B229373A-A999-4D2D-B121-E1375C7E5523}" type="presParOf" srcId="{046A28C7-37CF-44B0-8F01-1D7CE67C46AA}" destId="{C22D83F3-CF0C-4E1A-A011-433E100EFADD}" srcOrd="4" destOrd="0" presId="urn:microsoft.com/office/officeart/2005/8/layout/cycle6"/>
    <dgm:cxn modelId="{D135EFDF-6760-4DF3-BF1A-80A7E6275799}" type="presParOf" srcId="{046A28C7-37CF-44B0-8F01-1D7CE67C46AA}" destId="{37F78131-8C1B-4786-BEED-8BC440D33828}" srcOrd="5" destOrd="0" presId="urn:microsoft.com/office/officeart/2005/8/layout/cycle6"/>
    <dgm:cxn modelId="{E4FCB8F6-4F97-46C1-B6BF-1F3B768AEB2D}" type="presParOf" srcId="{046A28C7-37CF-44B0-8F01-1D7CE67C46AA}" destId="{69B2FD1D-519A-4558-80DD-ED012CA2168E}" srcOrd="6" destOrd="0" presId="urn:microsoft.com/office/officeart/2005/8/layout/cycle6"/>
    <dgm:cxn modelId="{F6F55C3B-4D6A-4D14-9900-EE3F72EF258E}" type="presParOf" srcId="{046A28C7-37CF-44B0-8F01-1D7CE67C46AA}" destId="{D3AECA3E-56CD-4F02-9B23-4F9CA8FDA2D9}" srcOrd="7" destOrd="0" presId="urn:microsoft.com/office/officeart/2005/8/layout/cycle6"/>
    <dgm:cxn modelId="{FB836032-7DE4-473A-B519-DC16F2FE5224}" type="presParOf" srcId="{046A28C7-37CF-44B0-8F01-1D7CE67C46AA}" destId="{018DD9FE-6DD0-44E7-8E60-18F682368CA5}" srcOrd="8" destOrd="0" presId="urn:microsoft.com/office/officeart/2005/8/layout/cycle6"/>
    <dgm:cxn modelId="{456E8944-728E-403C-B254-60DD1019F082}" type="presParOf" srcId="{046A28C7-37CF-44B0-8F01-1D7CE67C46AA}" destId="{F8390307-8418-4E92-A1FC-275B1D9093EE}" srcOrd="9" destOrd="0" presId="urn:microsoft.com/office/officeart/2005/8/layout/cycle6"/>
    <dgm:cxn modelId="{BE86E045-E4BD-446D-9750-A3C3F3BAAFD9}" type="presParOf" srcId="{046A28C7-37CF-44B0-8F01-1D7CE67C46AA}" destId="{4505E817-0FCF-4501-8F62-F16A91FD3124}" srcOrd="10" destOrd="0" presId="urn:microsoft.com/office/officeart/2005/8/layout/cycle6"/>
    <dgm:cxn modelId="{271722F9-7073-443B-AE3F-B14CAD9F9D17}" type="presParOf" srcId="{046A28C7-37CF-44B0-8F01-1D7CE67C46AA}" destId="{63006146-BEB2-463D-9386-23BA04846A0A}" srcOrd="11" destOrd="0" presId="urn:microsoft.com/office/officeart/2005/8/layout/cycle6"/>
    <dgm:cxn modelId="{37D90E3B-E240-4333-BC8D-418BD642C032}" type="presParOf" srcId="{046A28C7-37CF-44B0-8F01-1D7CE67C46AA}" destId="{588E6590-BD57-4C58-8F62-0CE4BFEE6560}" srcOrd="12" destOrd="0" presId="urn:microsoft.com/office/officeart/2005/8/layout/cycle6"/>
    <dgm:cxn modelId="{1DB998FF-0477-4530-8E7E-11C1A42F4674}" type="presParOf" srcId="{046A28C7-37CF-44B0-8F01-1D7CE67C46AA}" destId="{5B42909E-7FBC-4AA9-9814-B0059E718AA6}" srcOrd="13" destOrd="0" presId="urn:microsoft.com/office/officeart/2005/8/layout/cycle6"/>
    <dgm:cxn modelId="{BA6BF212-FDE8-479E-ABA4-DDA9E3A37323}" type="presParOf" srcId="{046A28C7-37CF-44B0-8F01-1D7CE67C46AA}" destId="{ECBD0752-8D0A-46B7-A8BB-EDAD877E07F2}"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8B5ED2-9E03-446F-8841-9AC271F57D21}">
      <dsp:nvSpPr>
        <dsp:cNvPr id="0" name=""/>
        <dsp:cNvSpPr/>
      </dsp:nvSpPr>
      <dsp:spPr>
        <a:xfrm>
          <a:off x="4388420" y="2857"/>
          <a:ext cx="1586358" cy="1031133"/>
        </a:xfrm>
        <a:prstGeom prst="round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Data collection</a:t>
          </a:r>
          <a:endParaRPr lang="en-IN" sz="1300" kern="1200" dirty="0"/>
        </a:p>
      </dsp:txBody>
      <dsp:txXfrm>
        <a:off x="4438756" y="53193"/>
        <a:ext cx="1485686" cy="930461"/>
      </dsp:txXfrm>
    </dsp:sp>
    <dsp:sp modelId="{7C33B1ED-C3B0-403D-AE5A-CEBDB7284AEA}">
      <dsp:nvSpPr>
        <dsp:cNvPr id="0" name=""/>
        <dsp:cNvSpPr/>
      </dsp:nvSpPr>
      <dsp:spPr>
        <a:xfrm>
          <a:off x="3122574" y="518423"/>
          <a:ext cx="4118050" cy="4118050"/>
        </a:xfrm>
        <a:custGeom>
          <a:avLst/>
          <a:gdLst/>
          <a:ahLst/>
          <a:cxnLst/>
          <a:rect l="0" t="0" r="0" b="0"/>
          <a:pathLst>
            <a:path>
              <a:moveTo>
                <a:pt x="2863088" y="163486"/>
              </a:moveTo>
              <a:arcTo wR="2059025" hR="2059025" stAng="17579163" swAng="1960218"/>
            </a:path>
          </a:pathLst>
        </a:custGeom>
        <a:noFill/>
        <a:ln w="9525"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18886127-00B2-43A6-BDF3-C495A897F414}">
      <dsp:nvSpPr>
        <dsp:cNvPr id="0" name=""/>
        <dsp:cNvSpPr/>
      </dsp:nvSpPr>
      <dsp:spPr>
        <a:xfrm>
          <a:off x="6346669" y="1425608"/>
          <a:ext cx="1586358" cy="1031133"/>
        </a:xfrm>
        <a:prstGeom prst="round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Pre-processing</a:t>
          </a:r>
          <a:endParaRPr lang="en-IN" sz="1300" kern="1200" dirty="0"/>
        </a:p>
      </dsp:txBody>
      <dsp:txXfrm>
        <a:off x="6397005" y="1475944"/>
        <a:ext cx="1485686" cy="930461"/>
      </dsp:txXfrm>
    </dsp:sp>
    <dsp:sp modelId="{37F78131-8C1B-4786-BEED-8BC440D33828}">
      <dsp:nvSpPr>
        <dsp:cNvPr id="0" name=""/>
        <dsp:cNvSpPr/>
      </dsp:nvSpPr>
      <dsp:spPr>
        <a:xfrm>
          <a:off x="3122574" y="518423"/>
          <a:ext cx="4118050" cy="4118050"/>
        </a:xfrm>
        <a:custGeom>
          <a:avLst/>
          <a:gdLst/>
          <a:ahLst/>
          <a:cxnLst/>
          <a:rect l="0" t="0" r="0" b="0"/>
          <a:pathLst>
            <a:path>
              <a:moveTo>
                <a:pt x="4115239" y="1951473"/>
              </a:moveTo>
              <a:arcTo wR="2059025" hR="2059025" stAng="21420351" swAng="2195289"/>
            </a:path>
          </a:pathLst>
        </a:custGeom>
        <a:noFill/>
        <a:ln w="9525"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69B2FD1D-519A-4558-80DD-ED012CA2168E}">
      <dsp:nvSpPr>
        <dsp:cNvPr id="0" name=""/>
        <dsp:cNvSpPr/>
      </dsp:nvSpPr>
      <dsp:spPr>
        <a:xfrm>
          <a:off x="5598685" y="3727668"/>
          <a:ext cx="1586358" cy="1031133"/>
        </a:xfrm>
        <a:prstGeom prst="round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EDA </a:t>
          </a:r>
          <a:endParaRPr lang="en-IN" sz="1300" kern="1200" dirty="0"/>
        </a:p>
      </dsp:txBody>
      <dsp:txXfrm>
        <a:off x="5649021" y="3778004"/>
        <a:ext cx="1485686" cy="930461"/>
      </dsp:txXfrm>
    </dsp:sp>
    <dsp:sp modelId="{018DD9FE-6DD0-44E7-8E60-18F682368CA5}">
      <dsp:nvSpPr>
        <dsp:cNvPr id="0" name=""/>
        <dsp:cNvSpPr/>
      </dsp:nvSpPr>
      <dsp:spPr>
        <a:xfrm>
          <a:off x="3122574" y="518423"/>
          <a:ext cx="4118050" cy="4118050"/>
        </a:xfrm>
        <a:custGeom>
          <a:avLst/>
          <a:gdLst/>
          <a:ahLst/>
          <a:cxnLst/>
          <a:rect l="0" t="0" r="0" b="0"/>
          <a:pathLst>
            <a:path>
              <a:moveTo>
                <a:pt x="2467937" y="4077037"/>
              </a:moveTo>
              <a:arcTo wR="2059025" hR="2059025" stAng="4712710" swAng="1374580"/>
            </a:path>
          </a:pathLst>
        </a:custGeom>
        <a:noFill/>
        <a:ln w="9525"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F8390307-8418-4E92-A1FC-275B1D9093EE}">
      <dsp:nvSpPr>
        <dsp:cNvPr id="0" name=""/>
        <dsp:cNvSpPr/>
      </dsp:nvSpPr>
      <dsp:spPr>
        <a:xfrm>
          <a:off x="3178155" y="3727668"/>
          <a:ext cx="1586358" cy="1031133"/>
        </a:xfrm>
        <a:prstGeom prst="round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Applying Algorithms(Log. Reg, Decision tree, Random forest, K-NN</a:t>
          </a:r>
          <a:endParaRPr lang="en-IN" sz="1300" kern="1200" dirty="0"/>
        </a:p>
      </dsp:txBody>
      <dsp:txXfrm>
        <a:off x="3228491" y="3778004"/>
        <a:ext cx="1485686" cy="930461"/>
      </dsp:txXfrm>
    </dsp:sp>
    <dsp:sp modelId="{63006146-BEB2-463D-9386-23BA04846A0A}">
      <dsp:nvSpPr>
        <dsp:cNvPr id="0" name=""/>
        <dsp:cNvSpPr/>
      </dsp:nvSpPr>
      <dsp:spPr>
        <a:xfrm>
          <a:off x="3122574" y="518423"/>
          <a:ext cx="4118050" cy="4118050"/>
        </a:xfrm>
        <a:custGeom>
          <a:avLst/>
          <a:gdLst/>
          <a:ahLst/>
          <a:cxnLst/>
          <a:rect l="0" t="0" r="0" b="0"/>
          <a:pathLst>
            <a:path>
              <a:moveTo>
                <a:pt x="343900" y="3198292"/>
              </a:moveTo>
              <a:arcTo wR="2059025" hR="2059025" stAng="8784360" swAng="2195289"/>
            </a:path>
          </a:pathLst>
        </a:custGeom>
        <a:noFill/>
        <a:ln w="9525"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588E6590-BD57-4C58-8F62-0CE4BFEE6560}">
      <dsp:nvSpPr>
        <dsp:cNvPr id="0" name=""/>
        <dsp:cNvSpPr/>
      </dsp:nvSpPr>
      <dsp:spPr>
        <a:xfrm>
          <a:off x="2430171" y="1425608"/>
          <a:ext cx="1586358" cy="1031133"/>
        </a:xfrm>
        <a:prstGeom prst="round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Conclusion</a:t>
          </a:r>
          <a:endParaRPr lang="en-IN" sz="1300" kern="1200" dirty="0"/>
        </a:p>
      </dsp:txBody>
      <dsp:txXfrm>
        <a:off x="2480507" y="1475944"/>
        <a:ext cx="1485686" cy="930461"/>
      </dsp:txXfrm>
    </dsp:sp>
    <dsp:sp modelId="{ECBD0752-8D0A-46B7-A8BB-EDAD877E07F2}">
      <dsp:nvSpPr>
        <dsp:cNvPr id="0" name=""/>
        <dsp:cNvSpPr/>
      </dsp:nvSpPr>
      <dsp:spPr>
        <a:xfrm>
          <a:off x="3122574" y="518423"/>
          <a:ext cx="4118050" cy="4118050"/>
        </a:xfrm>
        <a:custGeom>
          <a:avLst/>
          <a:gdLst/>
          <a:ahLst/>
          <a:cxnLst/>
          <a:rect l="0" t="0" r="0" b="0"/>
          <a:pathLst>
            <a:path>
              <a:moveTo>
                <a:pt x="358952" y="897415"/>
              </a:moveTo>
              <a:arcTo wR="2059025" hR="2059025" stAng="12860619" swAng="1960218"/>
            </a:path>
          </a:pathLst>
        </a:custGeom>
        <a:noFill/>
        <a:ln w="9525"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6/29/2024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6/29/2024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hyperlink" Target="http://www.kaggle.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A03C6-3A99-4350-AB50-BB02CA433D01}"/>
              </a:ext>
            </a:extLst>
          </p:cNvPr>
          <p:cNvSpPr>
            <a:spLocks noGrp="1"/>
          </p:cNvSpPr>
          <p:nvPr>
            <p:ph type="ctrTitle"/>
          </p:nvPr>
        </p:nvSpPr>
        <p:spPr>
          <a:xfrm>
            <a:off x="1751012" y="1300785"/>
            <a:ext cx="8689976" cy="1939565"/>
          </a:xfrm>
        </p:spPr>
        <p:txBody>
          <a:bodyPr/>
          <a:lstStyle/>
          <a:p>
            <a:r>
              <a:rPr lang="en-US" dirty="0">
                <a:latin typeface="Bookman Old Style" panose="02050604050505020204" pitchFamily="18" charset="0"/>
              </a:rPr>
              <a:t>predicting Rainfall</a:t>
            </a:r>
            <a:endParaRPr lang="en-IN" dirty="0">
              <a:latin typeface="Bookman Old Style" panose="02050604050505020204" pitchFamily="18" charset="0"/>
            </a:endParaRPr>
          </a:p>
        </p:txBody>
      </p:sp>
      <p:sp>
        <p:nvSpPr>
          <p:cNvPr id="3" name="Subtitle 2">
            <a:extLst>
              <a:ext uri="{FF2B5EF4-FFF2-40B4-BE49-F238E27FC236}">
                <a16:creationId xmlns:a16="http://schemas.microsoft.com/office/drawing/2014/main" id="{A8496F81-8333-4DC7-86D3-E7CC7066179A}"/>
              </a:ext>
            </a:extLst>
          </p:cNvPr>
          <p:cNvSpPr>
            <a:spLocks noGrp="1"/>
          </p:cNvSpPr>
          <p:nvPr>
            <p:ph type="subTitle" idx="1"/>
          </p:nvPr>
        </p:nvSpPr>
        <p:spPr>
          <a:xfrm>
            <a:off x="1751012" y="3617651"/>
            <a:ext cx="8689976" cy="1498105"/>
          </a:xfrm>
        </p:spPr>
        <p:txBody>
          <a:bodyPr>
            <a:normAutofit lnSpcReduction="10000"/>
          </a:bodyPr>
          <a:lstStyle/>
          <a:p>
            <a:r>
              <a:rPr lang="en-US" dirty="0">
                <a:solidFill>
                  <a:schemeClr val="tx2">
                    <a:lumMod val="50000"/>
                  </a:schemeClr>
                </a:solidFill>
                <a:latin typeface="Rockwell" panose="02060603020205020403" pitchFamily="18" charset="0"/>
              </a:rPr>
              <a:t>Predicting Rainfall by using Machine learning</a:t>
            </a:r>
          </a:p>
          <a:p>
            <a:r>
              <a:rPr lang="en-US" dirty="0">
                <a:solidFill>
                  <a:schemeClr val="tx2">
                    <a:lumMod val="50000"/>
                  </a:schemeClr>
                </a:solidFill>
                <a:latin typeface="Rockwell" panose="02060603020205020403" pitchFamily="18" charset="0"/>
              </a:rPr>
              <a:t>                                                             Presented by: </a:t>
            </a:r>
            <a:r>
              <a:rPr lang="en-US" dirty="0" err="1">
                <a:solidFill>
                  <a:schemeClr val="tx2">
                    <a:lumMod val="50000"/>
                  </a:schemeClr>
                </a:solidFill>
                <a:latin typeface="Rockwell" panose="02060603020205020403" pitchFamily="18" charset="0"/>
              </a:rPr>
              <a:t>Ishika</a:t>
            </a:r>
            <a:r>
              <a:rPr lang="en-US" dirty="0">
                <a:solidFill>
                  <a:schemeClr val="tx2">
                    <a:lumMod val="50000"/>
                  </a:schemeClr>
                </a:solidFill>
                <a:latin typeface="Rockwell" panose="02060603020205020403" pitchFamily="18" charset="0"/>
              </a:rPr>
              <a:t> </a:t>
            </a:r>
            <a:r>
              <a:rPr lang="en-US" dirty="0" err="1">
                <a:solidFill>
                  <a:schemeClr val="tx2">
                    <a:lumMod val="50000"/>
                  </a:schemeClr>
                </a:solidFill>
                <a:latin typeface="Rockwell" panose="02060603020205020403" pitchFamily="18" charset="0"/>
              </a:rPr>
              <a:t>Jamwal</a:t>
            </a:r>
            <a:endParaRPr lang="en-US" dirty="0">
              <a:solidFill>
                <a:schemeClr val="tx2">
                  <a:lumMod val="50000"/>
                </a:schemeClr>
              </a:solidFill>
              <a:latin typeface="Rockwell" panose="02060603020205020403" pitchFamily="18" charset="0"/>
            </a:endParaRPr>
          </a:p>
          <a:p>
            <a:r>
              <a:rPr lang="en-US" dirty="0">
                <a:solidFill>
                  <a:schemeClr val="tx2">
                    <a:lumMod val="50000"/>
                  </a:schemeClr>
                </a:solidFill>
                <a:latin typeface="Rockwell" panose="02060603020205020403" pitchFamily="18" charset="0"/>
              </a:rPr>
              <a:t>                                                                  </a:t>
            </a:r>
            <a:endParaRPr lang="en-IN" dirty="0">
              <a:solidFill>
                <a:schemeClr val="tx2">
                  <a:lumMod val="50000"/>
                </a:schemeClr>
              </a:solidFill>
              <a:latin typeface="Rockwell" panose="02060603020205020403" pitchFamily="18" charset="0"/>
            </a:endParaRPr>
          </a:p>
        </p:txBody>
      </p:sp>
    </p:spTree>
    <p:extLst>
      <p:ext uri="{BB962C8B-B14F-4D97-AF65-F5344CB8AC3E}">
        <p14:creationId xmlns:p14="http://schemas.microsoft.com/office/powerpoint/2010/main" val="386872930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A03939-18F8-41C7-8879-EB5B5C1877F8}"/>
              </a:ext>
            </a:extLst>
          </p:cNvPr>
          <p:cNvSpPr txBox="1"/>
          <p:nvPr/>
        </p:nvSpPr>
        <p:spPr>
          <a:xfrm>
            <a:off x="1099472" y="266330"/>
            <a:ext cx="7815064" cy="923330"/>
          </a:xfrm>
          <a:prstGeom prst="rect">
            <a:avLst/>
          </a:prstGeom>
          <a:noFill/>
        </p:spPr>
        <p:txBody>
          <a:bodyPr wrap="square" rtlCol="0">
            <a:spAutoFit/>
          </a:bodyPr>
          <a:lstStyle/>
          <a:p>
            <a:r>
              <a:rPr lang="en-US" sz="3600" b="1" dirty="0">
                <a:effectLst>
                  <a:outerShdw blurRad="38100" dist="38100" dir="2700000" algn="tl">
                    <a:srgbClr val="000000">
                      <a:alpha val="43137"/>
                    </a:srgbClr>
                  </a:outerShdw>
                </a:effectLst>
              </a:rPr>
              <a:t>Plotting distributions of each variable</a:t>
            </a:r>
          </a:p>
          <a:p>
            <a:endParaRPr lang="en-IN" dirty="0"/>
          </a:p>
        </p:txBody>
      </p:sp>
      <p:pic>
        <p:nvPicPr>
          <p:cNvPr id="3074" name="Picture 2">
            <a:extLst>
              <a:ext uri="{FF2B5EF4-FFF2-40B4-BE49-F238E27FC236}">
                <a16:creationId xmlns:a16="http://schemas.microsoft.com/office/drawing/2014/main" id="{B7A9CE7C-4C24-4487-869F-0A8A1952D0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708" y="1102349"/>
            <a:ext cx="11496583" cy="465330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1146558-E1AE-4FE3-9511-2D3853462D8F}"/>
              </a:ext>
            </a:extLst>
          </p:cNvPr>
          <p:cNvSpPr txBox="1"/>
          <p:nvPr/>
        </p:nvSpPr>
        <p:spPr>
          <a:xfrm>
            <a:off x="347708" y="5992429"/>
            <a:ext cx="10847034" cy="646331"/>
          </a:xfrm>
          <a:prstGeom prst="rect">
            <a:avLst/>
          </a:prstGeom>
          <a:noFill/>
        </p:spPr>
        <p:txBody>
          <a:bodyPr wrap="square" rtlCol="0">
            <a:spAutoFit/>
          </a:bodyPr>
          <a:lstStyle/>
          <a:p>
            <a:r>
              <a:rPr lang="en-US" b="1" dirty="0"/>
              <a:t>We observe that almost all independent variables follow a normal distribution </a:t>
            </a:r>
            <a:r>
              <a:rPr lang="en-US" b="1" dirty="0" err="1"/>
              <a:t>i.e</a:t>
            </a:r>
            <a:r>
              <a:rPr lang="en-US" b="1" dirty="0"/>
              <a:t> normality. So, we can go for  the logistic regression . </a:t>
            </a:r>
            <a:endParaRPr lang="en-IN" b="1" dirty="0"/>
          </a:p>
        </p:txBody>
      </p:sp>
    </p:spTree>
    <p:extLst>
      <p:ext uri="{BB962C8B-B14F-4D97-AF65-F5344CB8AC3E}">
        <p14:creationId xmlns:p14="http://schemas.microsoft.com/office/powerpoint/2010/main" val="37215908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D028F-C545-43F0-887C-75AB6F02CA42}"/>
              </a:ext>
            </a:extLst>
          </p:cNvPr>
          <p:cNvSpPr>
            <a:spLocks noGrp="1"/>
          </p:cNvSpPr>
          <p:nvPr>
            <p:ph type="title"/>
          </p:nvPr>
        </p:nvSpPr>
        <p:spPr>
          <a:xfrm>
            <a:off x="913775" y="1260629"/>
            <a:ext cx="10364451" cy="1106334"/>
          </a:xfrm>
        </p:spPr>
        <p:txBody>
          <a:bodyPr>
            <a:normAutofit/>
          </a:bodyPr>
          <a:lstStyle/>
          <a:p>
            <a:pPr algn="l"/>
            <a:r>
              <a:rPr lang="en-US" sz="4400" cap="none" dirty="0"/>
              <a:t>Model building:</a:t>
            </a:r>
            <a:endParaRPr lang="en-IN" sz="4400" cap="none" dirty="0"/>
          </a:p>
        </p:txBody>
      </p:sp>
      <p:grpSp>
        <p:nvGrpSpPr>
          <p:cNvPr id="5" name="Group 4">
            <a:extLst>
              <a:ext uri="{FF2B5EF4-FFF2-40B4-BE49-F238E27FC236}">
                <a16:creationId xmlns:a16="http://schemas.microsoft.com/office/drawing/2014/main" id="{7E94E73E-640A-40A6-96B6-51C5DBE018CF}"/>
              </a:ext>
            </a:extLst>
          </p:cNvPr>
          <p:cNvGrpSpPr/>
          <p:nvPr/>
        </p:nvGrpSpPr>
        <p:grpSpPr>
          <a:xfrm>
            <a:off x="914400" y="2366963"/>
            <a:ext cx="10363200" cy="3424237"/>
            <a:chOff x="914400" y="2366963"/>
            <a:chExt cx="10363200" cy="3424237"/>
          </a:xfrm>
        </p:grpSpPr>
        <p:sp>
          <p:nvSpPr>
            <p:cNvPr id="6" name="Straight Connector 5">
              <a:extLst>
                <a:ext uri="{FF2B5EF4-FFF2-40B4-BE49-F238E27FC236}">
                  <a16:creationId xmlns:a16="http://schemas.microsoft.com/office/drawing/2014/main" id="{40F19885-379F-4542-A294-C24A70877E1C}"/>
                </a:ext>
              </a:extLst>
            </p:cNvPr>
            <p:cNvSpPr/>
            <p:nvPr/>
          </p:nvSpPr>
          <p:spPr>
            <a:xfrm>
              <a:off x="914400" y="2366963"/>
              <a:ext cx="10363200"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Freeform: Shape 6">
              <a:extLst>
                <a:ext uri="{FF2B5EF4-FFF2-40B4-BE49-F238E27FC236}">
                  <a16:creationId xmlns:a16="http://schemas.microsoft.com/office/drawing/2014/main" id="{F4C51FCE-473A-48A7-87DA-26BDE19796E1}"/>
                </a:ext>
              </a:extLst>
            </p:cNvPr>
            <p:cNvSpPr/>
            <p:nvPr/>
          </p:nvSpPr>
          <p:spPr>
            <a:xfrm>
              <a:off x="914400" y="2366963"/>
              <a:ext cx="2072640" cy="3424237"/>
            </a:xfrm>
            <a:custGeom>
              <a:avLst/>
              <a:gdLst>
                <a:gd name="connsiteX0" fmla="*/ 0 w 2072640"/>
                <a:gd name="connsiteY0" fmla="*/ 0 h 3424237"/>
                <a:gd name="connsiteX1" fmla="*/ 2072640 w 2072640"/>
                <a:gd name="connsiteY1" fmla="*/ 0 h 3424237"/>
                <a:gd name="connsiteX2" fmla="*/ 2072640 w 2072640"/>
                <a:gd name="connsiteY2" fmla="*/ 3424237 h 3424237"/>
                <a:gd name="connsiteX3" fmla="*/ 0 w 2072640"/>
                <a:gd name="connsiteY3" fmla="*/ 3424237 h 3424237"/>
                <a:gd name="connsiteX4" fmla="*/ 0 w 2072640"/>
                <a:gd name="connsiteY4" fmla="*/ 0 h 3424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2640" h="3424237">
                  <a:moveTo>
                    <a:pt x="0" y="0"/>
                  </a:moveTo>
                  <a:lnTo>
                    <a:pt x="2072640" y="0"/>
                  </a:lnTo>
                  <a:lnTo>
                    <a:pt x="2072640" y="3424237"/>
                  </a:lnTo>
                  <a:lnTo>
                    <a:pt x="0" y="34242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Algorithms performed</a:t>
              </a:r>
              <a:endParaRPr lang="en-IN" sz="3300" kern="1200" dirty="0"/>
            </a:p>
          </p:txBody>
        </p:sp>
        <p:sp>
          <p:nvSpPr>
            <p:cNvPr id="8" name="Freeform: Shape 7">
              <a:extLst>
                <a:ext uri="{FF2B5EF4-FFF2-40B4-BE49-F238E27FC236}">
                  <a16:creationId xmlns:a16="http://schemas.microsoft.com/office/drawing/2014/main" id="{59FFDBC4-153D-453B-9809-2140EBE6905A}"/>
                </a:ext>
              </a:extLst>
            </p:cNvPr>
            <p:cNvSpPr/>
            <p:nvPr/>
          </p:nvSpPr>
          <p:spPr>
            <a:xfrm>
              <a:off x="3142488" y="2420466"/>
              <a:ext cx="8135112" cy="1070074"/>
            </a:xfrm>
            <a:custGeom>
              <a:avLst/>
              <a:gdLst>
                <a:gd name="connsiteX0" fmla="*/ 0 w 8135112"/>
                <a:gd name="connsiteY0" fmla="*/ 0 h 1070074"/>
                <a:gd name="connsiteX1" fmla="*/ 8135112 w 8135112"/>
                <a:gd name="connsiteY1" fmla="*/ 0 h 1070074"/>
                <a:gd name="connsiteX2" fmla="*/ 8135112 w 8135112"/>
                <a:gd name="connsiteY2" fmla="*/ 1070074 h 1070074"/>
                <a:gd name="connsiteX3" fmla="*/ 0 w 8135112"/>
                <a:gd name="connsiteY3" fmla="*/ 1070074 h 1070074"/>
                <a:gd name="connsiteX4" fmla="*/ 0 w 8135112"/>
                <a:gd name="connsiteY4" fmla="*/ 0 h 1070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112" h="1070074">
                  <a:moveTo>
                    <a:pt x="0" y="0"/>
                  </a:moveTo>
                  <a:lnTo>
                    <a:pt x="8135112" y="0"/>
                  </a:lnTo>
                  <a:lnTo>
                    <a:pt x="8135112" y="1070074"/>
                  </a:lnTo>
                  <a:lnTo>
                    <a:pt x="0" y="107007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r>
                <a:rPr lang="en-US" sz="5300" kern="1200" dirty="0"/>
                <a:t>Logistic regression</a:t>
              </a:r>
              <a:endParaRPr lang="en-IN" sz="5300" kern="1200" dirty="0"/>
            </a:p>
          </p:txBody>
        </p:sp>
        <p:sp>
          <p:nvSpPr>
            <p:cNvPr id="9" name="Straight Connector 8">
              <a:extLst>
                <a:ext uri="{FF2B5EF4-FFF2-40B4-BE49-F238E27FC236}">
                  <a16:creationId xmlns:a16="http://schemas.microsoft.com/office/drawing/2014/main" id="{39AD7B8C-31C4-47D8-BB91-E4E4A37B5100}"/>
                </a:ext>
              </a:extLst>
            </p:cNvPr>
            <p:cNvSpPr/>
            <p:nvPr/>
          </p:nvSpPr>
          <p:spPr>
            <a:xfrm>
              <a:off x="2987040" y="3490540"/>
              <a:ext cx="8290560"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0" name="Freeform: Shape 9">
              <a:extLst>
                <a:ext uri="{FF2B5EF4-FFF2-40B4-BE49-F238E27FC236}">
                  <a16:creationId xmlns:a16="http://schemas.microsoft.com/office/drawing/2014/main" id="{493740F5-0117-4452-9844-3F3A283BD56F}"/>
                </a:ext>
              </a:extLst>
            </p:cNvPr>
            <p:cNvSpPr/>
            <p:nvPr/>
          </p:nvSpPr>
          <p:spPr>
            <a:xfrm>
              <a:off x="3142488" y="3544044"/>
              <a:ext cx="8135112" cy="1070074"/>
            </a:xfrm>
            <a:custGeom>
              <a:avLst/>
              <a:gdLst>
                <a:gd name="connsiteX0" fmla="*/ 0 w 8135112"/>
                <a:gd name="connsiteY0" fmla="*/ 0 h 1070074"/>
                <a:gd name="connsiteX1" fmla="*/ 8135112 w 8135112"/>
                <a:gd name="connsiteY1" fmla="*/ 0 h 1070074"/>
                <a:gd name="connsiteX2" fmla="*/ 8135112 w 8135112"/>
                <a:gd name="connsiteY2" fmla="*/ 1070074 h 1070074"/>
                <a:gd name="connsiteX3" fmla="*/ 0 w 8135112"/>
                <a:gd name="connsiteY3" fmla="*/ 1070074 h 1070074"/>
                <a:gd name="connsiteX4" fmla="*/ 0 w 8135112"/>
                <a:gd name="connsiteY4" fmla="*/ 0 h 1070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112" h="1070074">
                  <a:moveTo>
                    <a:pt x="0" y="0"/>
                  </a:moveTo>
                  <a:lnTo>
                    <a:pt x="8135112" y="0"/>
                  </a:lnTo>
                  <a:lnTo>
                    <a:pt x="8135112" y="1070074"/>
                  </a:lnTo>
                  <a:lnTo>
                    <a:pt x="0" y="107007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r>
                <a:rPr lang="en-US" sz="5300" dirty="0"/>
                <a:t>K-NN</a:t>
              </a:r>
              <a:endParaRPr lang="en-IN" sz="5300" kern="1200" dirty="0"/>
            </a:p>
          </p:txBody>
        </p:sp>
        <p:sp>
          <p:nvSpPr>
            <p:cNvPr id="11" name="Straight Connector 10">
              <a:extLst>
                <a:ext uri="{FF2B5EF4-FFF2-40B4-BE49-F238E27FC236}">
                  <a16:creationId xmlns:a16="http://schemas.microsoft.com/office/drawing/2014/main" id="{85C76871-C560-4BE5-BE41-45D59B5D84EA}"/>
                </a:ext>
              </a:extLst>
            </p:cNvPr>
            <p:cNvSpPr/>
            <p:nvPr/>
          </p:nvSpPr>
          <p:spPr>
            <a:xfrm>
              <a:off x="2987040" y="4614118"/>
              <a:ext cx="8290560"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2" name="Freeform: Shape 11">
              <a:extLst>
                <a:ext uri="{FF2B5EF4-FFF2-40B4-BE49-F238E27FC236}">
                  <a16:creationId xmlns:a16="http://schemas.microsoft.com/office/drawing/2014/main" id="{F9FDE48B-6B4F-40DA-B4C0-5FB2B35FE2D5}"/>
                </a:ext>
              </a:extLst>
            </p:cNvPr>
            <p:cNvSpPr/>
            <p:nvPr/>
          </p:nvSpPr>
          <p:spPr>
            <a:xfrm>
              <a:off x="3142488" y="4667622"/>
              <a:ext cx="8135112" cy="1070074"/>
            </a:xfrm>
            <a:custGeom>
              <a:avLst/>
              <a:gdLst>
                <a:gd name="connsiteX0" fmla="*/ 0 w 8135112"/>
                <a:gd name="connsiteY0" fmla="*/ 0 h 1070074"/>
                <a:gd name="connsiteX1" fmla="*/ 8135112 w 8135112"/>
                <a:gd name="connsiteY1" fmla="*/ 0 h 1070074"/>
                <a:gd name="connsiteX2" fmla="*/ 8135112 w 8135112"/>
                <a:gd name="connsiteY2" fmla="*/ 1070074 h 1070074"/>
                <a:gd name="connsiteX3" fmla="*/ 0 w 8135112"/>
                <a:gd name="connsiteY3" fmla="*/ 1070074 h 1070074"/>
                <a:gd name="connsiteX4" fmla="*/ 0 w 8135112"/>
                <a:gd name="connsiteY4" fmla="*/ 0 h 1070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112" h="1070074">
                  <a:moveTo>
                    <a:pt x="0" y="0"/>
                  </a:moveTo>
                  <a:lnTo>
                    <a:pt x="8135112" y="0"/>
                  </a:lnTo>
                  <a:lnTo>
                    <a:pt x="8135112" y="1070074"/>
                  </a:lnTo>
                  <a:lnTo>
                    <a:pt x="0" y="107007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r>
                <a:rPr lang="en-US" sz="5300" kern="1200" dirty="0"/>
                <a:t>Random Forest</a:t>
              </a:r>
              <a:endParaRPr lang="en-IN" sz="5300" kern="1200" dirty="0"/>
            </a:p>
          </p:txBody>
        </p:sp>
        <p:sp>
          <p:nvSpPr>
            <p:cNvPr id="13" name="Straight Connector 12">
              <a:extLst>
                <a:ext uri="{FF2B5EF4-FFF2-40B4-BE49-F238E27FC236}">
                  <a16:creationId xmlns:a16="http://schemas.microsoft.com/office/drawing/2014/main" id="{C62C77EA-50D2-48AD-9846-45672022CA70}"/>
                </a:ext>
              </a:extLst>
            </p:cNvPr>
            <p:cNvSpPr/>
            <p:nvPr/>
          </p:nvSpPr>
          <p:spPr>
            <a:xfrm>
              <a:off x="2987040" y="5737696"/>
              <a:ext cx="8290560"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spTree>
    <p:extLst>
      <p:ext uri="{BB962C8B-B14F-4D97-AF65-F5344CB8AC3E}">
        <p14:creationId xmlns:p14="http://schemas.microsoft.com/office/powerpoint/2010/main" val="22031217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6AF19C-4FC0-42C5-AB4A-04B17D068839}"/>
              </a:ext>
            </a:extLst>
          </p:cNvPr>
          <p:cNvSpPr txBox="1"/>
          <p:nvPr/>
        </p:nvSpPr>
        <p:spPr>
          <a:xfrm>
            <a:off x="1127463" y="203303"/>
            <a:ext cx="5903651"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rPr>
              <a:t>Logistics regression:</a:t>
            </a:r>
            <a:endParaRPr lang="en-IN" sz="4000" b="1" dirty="0">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F92BE8FD-162A-49CB-9609-24C107951A3C}"/>
              </a:ext>
            </a:extLst>
          </p:cNvPr>
          <p:cNvPicPr>
            <a:picLocks noChangeAspect="1"/>
          </p:cNvPicPr>
          <p:nvPr/>
        </p:nvPicPr>
        <p:blipFill>
          <a:blip r:embed="rId2"/>
          <a:stretch>
            <a:fillRect/>
          </a:stretch>
        </p:blipFill>
        <p:spPr>
          <a:xfrm>
            <a:off x="585925" y="1530015"/>
            <a:ext cx="5366925" cy="27847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25CC2AB1-9D91-439F-A7DA-342D8A05DC1A}"/>
              </a:ext>
            </a:extLst>
          </p:cNvPr>
          <p:cNvSpPr txBox="1"/>
          <p:nvPr/>
        </p:nvSpPr>
        <p:spPr>
          <a:xfrm>
            <a:off x="865571" y="1034110"/>
            <a:ext cx="3213717" cy="369332"/>
          </a:xfrm>
          <a:prstGeom prst="rect">
            <a:avLst/>
          </a:prstGeom>
          <a:noFill/>
        </p:spPr>
        <p:txBody>
          <a:bodyPr wrap="square" rtlCol="0">
            <a:spAutoFit/>
          </a:bodyPr>
          <a:lstStyle/>
          <a:p>
            <a:r>
              <a:rPr lang="en-US" dirty="0"/>
              <a:t>Train data confusion matrix</a:t>
            </a:r>
            <a:endParaRPr lang="en-IN" dirty="0"/>
          </a:p>
        </p:txBody>
      </p:sp>
      <p:sp>
        <p:nvSpPr>
          <p:cNvPr id="14" name="TextBox 13">
            <a:extLst>
              <a:ext uri="{FF2B5EF4-FFF2-40B4-BE49-F238E27FC236}">
                <a16:creationId xmlns:a16="http://schemas.microsoft.com/office/drawing/2014/main" id="{9D2B4FF2-D3ED-4DBB-82FC-9B8D5D0773CE}"/>
              </a:ext>
            </a:extLst>
          </p:cNvPr>
          <p:cNvSpPr txBox="1"/>
          <p:nvPr/>
        </p:nvSpPr>
        <p:spPr>
          <a:xfrm>
            <a:off x="747759" y="5639034"/>
            <a:ext cx="9621359" cy="400110"/>
          </a:xfrm>
          <a:prstGeom prst="rect">
            <a:avLst/>
          </a:prstGeom>
          <a:noFill/>
        </p:spPr>
        <p:txBody>
          <a:bodyPr wrap="square" rtlCol="0">
            <a:spAutoFit/>
          </a:bodyPr>
          <a:lstStyle/>
          <a:p>
            <a:r>
              <a:rPr lang="en-US" sz="2000" b="1" dirty="0"/>
              <a:t>By performing this algorithm, accuracy is 87%. So, we can say that the model is good fit</a:t>
            </a:r>
            <a:r>
              <a:rPr lang="en-US" dirty="0"/>
              <a:t>.</a:t>
            </a:r>
            <a:endParaRPr lang="en-IN" dirty="0"/>
          </a:p>
        </p:txBody>
      </p:sp>
      <p:pic>
        <p:nvPicPr>
          <p:cNvPr id="3" name="Picture 2">
            <a:extLst>
              <a:ext uri="{FF2B5EF4-FFF2-40B4-BE49-F238E27FC236}">
                <a16:creationId xmlns:a16="http://schemas.microsoft.com/office/drawing/2014/main" id="{1C6ED65F-35A3-4973-8A19-038D8DA8D217}"/>
              </a:ext>
            </a:extLst>
          </p:cNvPr>
          <p:cNvPicPr>
            <a:picLocks noChangeAspect="1"/>
          </p:cNvPicPr>
          <p:nvPr/>
        </p:nvPicPr>
        <p:blipFill>
          <a:blip r:embed="rId3"/>
          <a:stretch>
            <a:fillRect/>
          </a:stretch>
        </p:blipFill>
        <p:spPr>
          <a:xfrm>
            <a:off x="6336806" y="1530014"/>
            <a:ext cx="5467350" cy="27847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16560274-32F4-4E95-9866-8DAB3116A343}"/>
              </a:ext>
            </a:extLst>
          </p:cNvPr>
          <p:cNvSpPr txBox="1"/>
          <p:nvPr/>
        </p:nvSpPr>
        <p:spPr>
          <a:xfrm>
            <a:off x="6336806" y="1034110"/>
            <a:ext cx="3579551" cy="369332"/>
          </a:xfrm>
          <a:prstGeom prst="rect">
            <a:avLst/>
          </a:prstGeom>
          <a:noFill/>
        </p:spPr>
        <p:txBody>
          <a:bodyPr wrap="square" rtlCol="0">
            <a:spAutoFit/>
          </a:bodyPr>
          <a:lstStyle/>
          <a:p>
            <a:r>
              <a:rPr lang="en-US" dirty="0"/>
              <a:t>Test data confusion matrix</a:t>
            </a:r>
            <a:endParaRPr lang="en-IN" dirty="0"/>
          </a:p>
        </p:txBody>
      </p:sp>
      <p:sp>
        <p:nvSpPr>
          <p:cNvPr id="6" name="TextBox 5">
            <a:extLst>
              <a:ext uri="{FF2B5EF4-FFF2-40B4-BE49-F238E27FC236}">
                <a16:creationId xmlns:a16="http://schemas.microsoft.com/office/drawing/2014/main" id="{65091742-B258-42C0-A988-DE5D71233146}"/>
              </a:ext>
            </a:extLst>
          </p:cNvPr>
          <p:cNvSpPr txBox="1"/>
          <p:nvPr/>
        </p:nvSpPr>
        <p:spPr>
          <a:xfrm>
            <a:off x="585925" y="4589833"/>
            <a:ext cx="4660777" cy="923330"/>
          </a:xfrm>
          <a:prstGeom prst="rect">
            <a:avLst/>
          </a:prstGeom>
          <a:noFill/>
        </p:spPr>
        <p:txBody>
          <a:bodyPr wrap="square" rtlCol="0">
            <a:spAutoFit/>
          </a:bodyPr>
          <a:lstStyle/>
          <a:p>
            <a:pPr marL="285750" indent="-285750">
              <a:buFont typeface="Arial" panose="020B0604020202020204" pitchFamily="34" charset="0"/>
              <a:buChar char="•"/>
            </a:pPr>
            <a:r>
              <a:rPr lang="en-US" dirty="0"/>
              <a:t>Specificity: 95%</a:t>
            </a:r>
          </a:p>
          <a:p>
            <a:pPr marL="285750" indent="-285750">
              <a:buFont typeface="Arial" panose="020B0604020202020204" pitchFamily="34" charset="0"/>
              <a:buChar char="•"/>
            </a:pPr>
            <a:r>
              <a:rPr lang="en-US" dirty="0"/>
              <a:t>Sensitivity: 77%</a:t>
            </a:r>
          </a:p>
          <a:p>
            <a:pPr marL="285750" indent="-285750">
              <a:buFont typeface="Arial" panose="020B0604020202020204" pitchFamily="34" charset="0"/>
              <a:buChar char="•"/>
            </a:pPr>
            <a:r>
              <a:rPr lang="en-US" dirty="0"/>
              <a:t>Accuracy: 87%</a:t>
            </a:r>
            <a:endParaRPr lang="en-IN" dirty="0"/>
          </a:p>
        </p:txBody>
      </p:sp>
      <p:sp>
        <p:nvSpPr>
          <p:cNvPr id="8" name="TextBox 7">
            <a:extLst>
              <a:ext uri="{FF2B5EF4-FFF2-40B4-BE49-F238E27FC236}">
                <a16:creationId xmlns:a16="http://schemas.microsoft.com/office/drawing/2014/main" id="{5B6A36D6-DBF4-4B3E-954E-ED793CB298F1}"/>
              </a:ext>
            </a:extLst>
          </p:cNvPr>
          <p:cNvSpPr txBox="1"/>
          <p:nvPr/>
        </p:nvSpPr>
        <p:spPr>
          <a:xfrm>
            <a:off x="6462942" y="4589833"/>
            <a:ext cx="419026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Specificity: 97%</a:t>
            </a:r>
          </a:p>
          <a:p>
            <a:pPr marL="285750" indent="-285750">
              <a:buFont typeface="Arial" panose="020B0604020202020204" pitchFamily="34" charset="0"/>
              <a:buChar char="•"/>
            </a:pPr>
            <a:r>
              <a:rPr lang="en-US" dirty="0"/>
              <a:t>Sensitivity: 74%</a:t>
            </a:r>
          </a:p>
          <a:p>
            <a:pPr marL="285750" indent="-285750">
              <a:buFont typeface="Arial" panose="020B0604020202020204" pitchFamily="34" charset="0"/>
              <a:buChar char="•"/>
            </a:pPr>
            <a:r>
              <a:rPr lang="en-US" dirty="0"/>
              <a:t>Accuracy: 87%</a:t>
            </a:r>
            <a:endParaRPr lang="en-IN" dirty="0"/>
          </a:p>
          <a:p>
            <a:endParaRPr lang="en-IN" dirty="0"/>
          </a:p>
        </p:txBody>
      </p:sp>
    </p:spTree>
    <p:extLst>
      <p:ext uri="{BB962C8B-B14F-4D97-AF65-F5344CB8AC3E}">
        <p14:creationId xmlns:p14="http://schemas.microsoft.com/office/powerpoint/2010/main" val="32520418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62BDEC-C621-4F58-BFBD-ED522C229D7B}"/>
              </a:ext>
            </a:extLst>
          </p:cNvPr>
          <p:cNvSpPr txBox="1"/>
          <p:nvPr/>
        </p:nvSpPr>
        <p:spPr>
          <a:xfrm>
            <a:off x="1633491" y="923277"/>
            <a:ext cx="7288567" cy="646331"/>
          </a:xfrm>
          <a:prstGeom prst="rect">
            <a:avLst/>
          </a:prstGeom>
          <a:noFill/>
        </p:spPr>
        <p:txBody>
          <a:bodyPr wrap="square" rtlCol="0">
            <a:spAutoFit/>
          </a:bodyPr>
          <a:lstStyle/>
          <a:p>
            <a:r>
              <a:rPr lang="en-US" sz="3600" b="1" dirty="0">
                <a:effectLst>
                  <a:outerShdw blurRad="38100" dist="38100" dir="2700000" algn="tl">
                    <a:srgbClr val="000000">
                      <a:alpha val="43137"/>
                    </a:srgbClr>
                  </a:outerShdw>
                </a:effectLst>
              </a:rPr>
              <a:t>Random Forest:</a:t>
            </a:r>
            <a:endParaRPr lang="en-IN" sz="36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BFDAFF9C-0BC3-423D-ADF2-0168F55E5B09}"/>
              </a:ext>
            </a:extLst>
          </p:cNvPr>
          <p:cNvSpPr txBox="1"/>
          <p:nvPr/>
        </p:nvSpPr>
        <p:spPr>
          <a:xfrm>
            <a:off x="958788" y="1775534"/>
            <a:ext cx="5868140" cy="400110"/>
          </a:xfrm>
          <a:prstGeom prst="rect">
            <a:avLst/>
          </a:prstGeom>
          <a:noFill/>
        </p:spPr>
        <p:txBody>
          <a:bodyPr wrap="square" rtlCol="0">
            <a:spAutoFit/>
          </a:bodyPr>
          <a:lstStyle/>
          <a:p>
            <a:r>
              <a:rPr lang="en-US" sz="2000" b="1" dirty="0">
                <a:effectLst>
                  <a:outerShdw blurRad="38100" dist="38100" dir="2700000" algn="tl">
                    <a:srgbClr val="000000">
                      <a:alpha val="43137"/>
                    </a:srgbClr>
                  </a:outerShdw>
                </a:effectLst>
              </a:rPr>
              <a:t>Top 5 features:-</a:t>
            </a:r>
            <a:endParaRPr lang="en-IN" sz="2000" b="1"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72917F69-A55F-4A99-81D5-C73642CE139D}"/>
              </a:ext>
            </a:extLst>
          </p:cNvPr>
          <p:cNvSpPr txBox="1"/>
          <p:nvPr/>
        </p:nvSpPr>
        <p:spPr>
          <a:xfrm>
            <a:off x="958788" y="2408203"/>
            <a:ext cx="2831977" cy="2031325"/>
          </a:xfrm>
          <a:prstGeom prst="rect">
            <a:avLst/>
          </a:prstGeom>
          <a:noFill/>
        </p:spPr>
        <p:txBody>
          <a:bodyPr wrap="square" rtlCol="0">
            <a:spAutoFit/>
          </a:bodyPr>
          <a:lstStyle/>
          <a:p>
            <a:pPr marL="285750" indent="-285750">
              <a:buFont typeface="Arial" panose="020B0604020202020204" pitchFamily="34" charset="0"/>
              <a:buChar char="•"/>
            </a:pPr>
            <a:r>
              <a:rPr lang="en-US" dirty="0">
                <a:effectLst>
                  <a:outerShdw blurRad="38100" dist="38100" dir="2700000" algn="tl">
                    <a:srgbClr val="000000">
                      <a:alpha val="43137"/>
                    </a:srgbClr>
                  </a:outerShdw>
                </a:effectLst>
              </a:rPr>
              <a:t>Humidity</a:t>
            </a:r>
          </a:p>
          <a:p>
            <a:pPr marL="285750" indent="-285750">
              <a:buFont typeface="Arial" panose="020B0604020202020204" pitchFamily="34" charset="0"/>
              <a:buChar char="•"/>
            </a:pPr>
            <a:r>
              <a:rPr lang="en-US" dirty="0">
                <a:effectLst>
                  <a:outerShdw blurRad="38100" dist="38100" dir="2700000" algn="tl">
                    <a:srgbClr val="000000">
                      <a:alpha val="43137"/>
                    </a:srgbClr>
                  </a:outerShdw>
                </a:effectLst>
              </a:rPr>
              <a:t>Sea level pressure</a:t>
            </a:r>
          </a:p>
          <a:p>
            <a:pPr marL="285750" indent="-285750">
              <a:buFont typeface="Arial" panose="020B0604020202020204" pitchFamily="34" charset="0"/>
              <a:buChar char="•"/>
            </a:pPr>
            <a:r>
              <a:rPr lang="en-US" dirty="0">
                <a:effectLst>
                  <a:outerShdw blurRad="38100" dist="38100" dir="2700000" algn="tl">
                    <a:srgbClr val="000000">
                      <a:alpha val="43137"/>
                    </a:srgbClr>
                  </a:outerShdw>
                </a:effectLst>
              </a:rPr>
              <a:t>Solar radiation</a:t>
            </a:r>
          </a:p>
          <a:p>
            <a:pPr marL="285750" indent="-285750">
              <a:buFont typeface="Arial" panose="020B0604020202020204" pitchFamily="34" charset="0"/>
              <a:buChar char="•"/>
            </a:pPr>
            <a:r>
              <a:rPr lang="en-US" dirty="0">
                <a:effectLst>
                  <a:outerShdw blurRad="38100" dist="38100" dir="2700000" algn="tl">
                    <a:srgbClr val="000000">
                      <a:alpha val="43137"/>
                    </a:srgbClr>
                  </a:outerShdw>
                </a:effectLst>
              </a:rPr>
              <a:t>Temperature</a:t>
            </a:r>
          </a:p>
          <a:p>
            <a:pPr marL="285750" indent="-285750">
              <a:buFont typeface="Arial" panose="020B0604020202020204" pitchFamily="34" charset="0"/>
              <a:buChar char="•"/>
            </a:pPr>
            <a:r>
              <a:rPr lang="en-US" dirty="0">
                <a:effectLst>
                  <a:outerShdw blurRad="38100" dist="38100" dir="2700000" algn="tl">
                    <a:srgbClr val="000000">
                      <a:alpha val="43137"/>
                    </a:srgbClr>
                  </a:outerShdw>
                </a:effectLst>
              </a:rPr>
              <a:t>Wind direction</a:t>
            </a:r>
          </a:p>
          <a:p>
            <a:endParaRPr lang="en-US" dirty="0">
              <a:effectLst>
                <a:outerShdw blurRad="38100" dist="38100" dir="2700000" algn="tl">
                  <a:srgbClr val="000000">
                    <a:alpha val="43137"/>
                  </a:srgbClr>
                </a:outerShdw>
              </a:effectLst>
            </a:endParaRPr>
          </a:p>
          <a:p>
            <a:endParaRPr lang="en-IN" dirty="0">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AA6B576D-D69B-4540-A707-8836965E44A6}"/>
              </a:ext>
            </a:extLst>
          </p:cNvPr>
          <p:cNvPicPr>
            <a:picLocks noChangeAspect="1"/>
          </p:cNvPicPr>
          <p:nvPr/>
        </p:nvPicPr>
        <p:blipFill>
          <a:blip r:embed="rId2"/>
          <a:stretch>
            <a:fillRect/>
          </a:stretch>
        </p:blipFill>
        <p:spPr>
          <a:xfrm>
            <a:off x="4372020" y="1775534"/>
            <a:ext cx="7288567" cy="355294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1141751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5390C-B8AB-4455-9CAB-3F2FB381FE8F}"/>
              </a:ext>
            </a:extLst>
          </p:cNvPr>
          <p:cNvSpPr txBox="1"/>
          <p:nvPr/>
        </p:nvSpPr>
        <p:spPr>
          <a:xfrm>
            <a:off x="1384917" y="719092"/>
            <a:ext cx="5566299" cy="646331"/>
          </a:xfrm>
          <a:prstGeom prst="rect">
            <a:avLst/>
          </a:prstGeom>
          <a:noFill/>
        </p:spPr>
        <p:txBody>
          <a:bodyPr wrap="square" rtlCol="0">
            <a:spAutoFit/>
          </a:bodyPr>
          <a:lstStyle/>
          <a:p>
            <a:r>
              <a:rPr lang="en-US" sz="3600" b="1" dirty="0">
                <a:effectLst>
                  <a:outerShdw blurRad="38100" dist="38100" dir="2700000" algn="tl">
                    <a:srgbClr val="000000">
                      <a:alpha val="43137"/>
                    </a:srgbClr>
                  </a:outerShdw>
                </a:effectLst>
              </a:rPr>
              <a:t>Random Forest Classifier </a:t>
            </a:r>
            <a:endParaRPr lang="en-IN" sz="36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55A6536D-F486-489D-B3F4-C2A7B1F33506}"/>
              </a:ext>
            </a:extLst>
          </p:cNvPr>
          <p:cNvSpPr txBox="1"/>
          <p:nvPr/>
        </p:nvSpPr>
        <p:spPr>
          <a:xfrm>
            <a:off x="355106" y="1821233"/>
            <a:ext cx="3932808" cy="369332"/>
          </a:xfrm>
          <a:prstGeom prst="rect">
            <a:avLst/>
          </a:prstGeom>
          <a:noFill/>
        </p:spPr>
        <p:txBody>
          <a:bodyPr wrap="square" rtlCol="0">
            <a:spAutoFit/>
          </a:bodyPr>
          <a:lstStyle/>
          <a:p>
            <a:r>
              <a:rPr lang="en-US" dirty="0"/>
              <a:t>Confusion Matrix of train data.</a:t>
            </a:r>
            <a:endParaRPr lang="en-IN" dirty="0"/>
          </a:p>
        </p:txBody>
      </p:sp>
      <p:sp>
        <p:nvSpPr>
          <p:cNvPr id="4" name="TextBox 3">
            <a:extLst>
              <a:ext uri="{FF2B5EF4-FFF2-40B4-BE49-F238E27FC236}">
                <a16:creationId xmlns:a16="http://schemas.microsoft.com/office/drawing/2014/main" id="{C94C201C-CAA5-4803-BF9E-D913D3AF6FC1}"/>
              </a:ext>
            </a:extLst>
          </p:cNvPr>
          <p:cNvSpPr txBox="1"/>
          <p:nvPr/>
        </p:nvSpPr>
        <p:spPr>
          <a:xfrm>
            <a:off x="6673049" y="1821233"/>
            <a:ext cx="3932808" cy="369332"/>
          </a:xfrm>
          <a:prstGeom prst="rect">
            <a:avLst/>
          </a:prstGeom>
          <a:noFill/>
        </p:spPr>
        <p:txBody>
          <a:bodyPr wrap="square" rtlCol="0">
            <a:spAutoFit/>
          </a:bodyPr>
          <a:lstStyle/>
          <a:p>
            <a:r>
              <a:rPr lang="en-US" dirty="0"/>
              <a:t>Confusion Matrix of test data.</a:t>
            </a:r>
            <a:endParaRPr lang="en-IN" dirty="0"/>
          </a:p>
        </p:txBody>
      </p:sp>
      <p:sp>
        <p:nvSpPr>
          <p:cNvPr id="7" name="TextBox 6">
            <a:extLst>
              <a:ext uri="{FF2B5EF4-FFF2-40B4-BE49-F238E27FC236}">
                <a16:creationId xmlns:a16="http://schemas.microsoft.com/office/drawing/2014/main" id="{6451064B-9248-4BD4-8CF6-3DAE53BCF281}"/>
              </a:ext>
            </a:extLst>
          </p:cNvPr>
          <p:cNvSpPr txBox="1"/>
          <p:nvPr/>
        </p:nvSpPr>
        <p:spPr>
          <a:xfrm>
            <a:off x="488271" y="4554241"/>
            <a:ext cx="4509856" cy="923330"/>
          </a:xfrm>
          <a:prstGeom prst="rect">
            <a:avLst/>
          </a:prstGeom>
          <a:noFill/>
        </p:spPr>
        <p:txBody>
          <a:bodyPr wrap="square" rtlCol="0">
            <a:spAutoFit/>
          </a:bodyPr>
          <a:lstStyle/>
          <a:p>
            <a:pPr marL="285750" indent="-285750">
              <a:buFont typeface="Arial" panose="020B0604020202020204" pitchFamily="34" charset="0"/>
              <a:buChar char="•"/>
            </a:pPr>
            <a:r>
              <a:rPr lang="en-US" dirty="0"/>
              <a:t>Specificity: 95%</a:t>
            </a:r>
          </a:p>
          <a:p>
            <a:pPr marL="285750" indent="-285750">
              <a:buFont typeface="Arial" panose="020B0604020202020204" pitchFamily="34" charset="0"/>
              <a:buChar char="•"/>
            </a:pPr>
            <a:r>
              <a:rPr lang="en-US" dirty="0"/>
              <a:t>Sensitivity: 81%</a:t>
            </a:r>
          </a:p>
          <a:p>
            <a:pPr marL="285750" indent="-285750">
              <a:buFont typeface="Arial" panose="020B0604020202020204" pitchFamily="34" charset="0"/>
              <a:buChar char="•"/>
            </a:pPr>
            <a:r>
              <a:rPr lang="en-US" dirty="0"/>
              <a:t>Accuracy: 89%</a:t>
            </a:r>
            <a:endParaRPr lang="en-IN" dirty="0"/>
          </a:p>
        </p:txBody>
      </p:sp>
      <p:sp>
        <p:nvSpPr>
          <p:cNvPr id="8" name="TextBox 7">
            <a:extLst>
              <a:ext uri="{FF2B5EF4-FFF2-40B4-BE49-F238E27FC236}">
                <a16:creationId xmlns:a16="http://schemas.microsoft.com/office/drawing/2014/main" id="{B22F1D2B-2638-40B8-84E9-CE6F2C24CDA7}"/>
              </a:ext>
            </a:extLst>
          </p:cNvPr>
          <p:cNvSpPr txBox="1"/>
          <p:nvPr/>
        </p:nvSpPr>
        <p:spPr>
          <a:xfrm>
            <a:off x="6673049" y="4554241"/>
            <a:ext cx="4509856" cy="923330"/>
          </a:xfrm>
          <a:prstGeom prst="rect">
            <a:avLst/>
          </a:prstGeom>
          <a:noFill/>
        </p:spPr>
        <p:txBody>
          <a:bodyPr wrap="square" rtlCol="0">
            <a:spAutoFit/>
          </a:bodyPr>
          <a:lstStyle/>
          <a:p>
            <a:pPr marL="285750" indent="-285750">
              <a:buFont typeface="Arial" panose="020B0604020202020204" pitchFamily="34" charset="0"/>
              <a:buChar char="•"/>
            </a:pPr>
            <a:r>
              <a:rPr lang="en-US" dirty="0"/>
              <a:t>Specificity: 93%</a:t>
            </a:r>
          </a:p>
          <a:p>
            <a:pPr marL="285750" indent="-285750">
              <a:buFont typeface="Arial" panose="020B0604020202020204" pitchFamily="34" charset="0"/>
              <a:buChar char="•"/>
            </a:pPr>
            <a:r>
              <a:rPr lang="en-US" dirty="0"/>
              <a:t>Sensitivity: 81%</a:t>
            </a:r>
          </a:p>
          <a:p>
            <a:pPr marL="285750" indent="-285750">
              <a:buFont typeface="Arial" panose="020B0604020202020204" pitchFamily="34" charset="0"/>
              <a:buChar char="•"/>
            </a:pPr>
            <a:r>
              <a:rPr lang="en-US" dirty="0"/>
              <a:t>Accuracy: 88%</a:t>
            </a:r>
            <a:endParaRPr lang="en-IN" dirty="0"/>
          </a:p>
        </p:txBody>
      </p:sp>
      <p:sp>
        <p:nvSpPr>
          <p:cNvPr id="9" name="TextBox 8">
            <a:extLst>
              <a:ext uri="{FF2B5EF4-FFF2-40B4-BE49-F238E27FC236}">
                <a16:creationId xmlns:a16="http://schemas.microsoft.com/office/drawing/2014/main" id="{60E4730B-C5F4-496C-AE1C-361BA2BE15C9}"/>
              </a:ext>
            </a:extLst>
          </p:cNvPr>
          <p:cNvSpPr txBox="1"/>
          <p:nvPr/>
        </p:nvSpPr>
        <p:spPr>
          <a:xfrm>
            <a:off x="2618912" y="5812700"/>
            <a:ext cx="3932808"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Model is Good Fit.</a:t>
            </a:r>
            <a:endParaRPr lang="en-IN" sz="2800" b="1" dirty="0">
              <a:effectLst>
                <a:outerShdw blurRad="38100" dist="38100" dir="2700000" algn="tl">
                  <a:srgbClr val="000000">
                    <a:alpha val="43137"/>
                  </a:srgbClr>
                </a:outerShdw>
              </a:effectLst>
            </a:endParaRPr>
          </a:p>
        </p:txBody>
      </p:sp>
      <p:pic>
        <p:nvPicPr>
          <p:cNvPr id="13" name="Picture 12">
            <a:extLst>
              <a:ext uri="{FF2B5EF4-FFF2-40B4-BE49-F238E27FC236}">
                <a16:creationId xmlns:a16="http://schemas.microsoft.com/office/drawing/2014/main" id="{EFA83D28-0D27-4C0F-BDC6-41E3C772D374}"/>
              </a:ext>
            </a:extLst>
          </p:cNvPr>
          <p:cNvPicPr>
            <a:picLocks noChangeAspect="1"/>
          </p:cNvPicPr>
          <p:nvPr/>
        </p:nvPicPr>
        <p:blipFill>
          <a:blip r:embed="rId2"/>
          <a:stretch>
            <a:fillRect/>
          </a:stretch>
        </p:blipFill>
        <p:spPr>
          <a:xfrm>
            <a:off x="355106" y="2303759"/>
            <a:ext cx="4534533" cy="18290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14">
            <a:extLst>
              <a:ext uri="{FF2B5EF4-FFF2-40B4-BE49-F238E27FC236}">
                <a16:creationId xmlns:a16="http://schemas.microsoft.com/office/drawing/2014/main" id="{FD0DE66F-EFFC-473B-B324-F8C582C9EBCE}"/>
              </a:ext>
            </a:extLst>
          </p:cNvPr>
          <p:cNvPicPr>
            <a:picLocks noChangeAspect="1"/>
          </p:cNvPicPr>
          <p:nvPr/>
        </p:nvPicPr>
        <p:blipFill>
          <a:blip r:embed="rId3"/>
          <a:stretch>
            <a:fillRect/>
          </a:stretch>
        </p:blipFill>
        <p:spPr>
          <a:xfrm>
            <a:off x="6551720" y="2303759"/>
            <a:ext cx="4601217" cy="17909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936863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A6FB44-4A98-414A-9EA4-0E72F50C3378}"/>
              </a:ext>
            </a:extLst>
          </p:cNvPr>
          <p:cNvSpPr txBox="1"/>
          <p:nvPr/>
        </p:nvSpPr>
        <p:spPr>
          <a:xfrm>
            <a:off x="1188719" y="648393"/>
            <a:ext cx="7597833" cy="646331"/>
          </a:xfrm>
          <a:prstGeom prst="rect">
            <a:avLst/>
          </a:prstGeom>
          <a:noFill/>
        </p:spPr>
        <p:txBody>
          <a:bodyPr wrap="square" rtlCol="0">
            <a:spAutoFit/>
          </a:bodyPr>
          <a:lstStyle/>
          <a:p>
            <a:r>
              <a:rPr lang="en-US" sz="3600" b="1" dirty="0">
                <a:effectLst>
                  <a:outerShdw blurRad="38100" dist="38100" dir="2700000" algn="tl">
                    <a:srgbClr val="000000">
                      <a:alpha val="43137"/>
                    </a:srgbClr>
                  </a:outerShdw>
                </a:effectLst>
              </a:rPr>
              <a:t>KNN (K- Nearest Neighbors):</a:t>
            </a:r>
            <a:endParaRPr lang="en-IN" sz="3600" b="1"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DAEA21E8-EFE0-4AC8-AA7B-31A635B2DDFB}"/>
              </a:ext>
            </a:extLst>
          </p:cNvPr>
          <p:cNvPicPr>
            <a:picLocks noChangeAspect="1"/>
          </p:cNvPicPr>
          <p:nvPr/>
        </p:nvPicPr>
        <p:blipFill>
          <a:blip r:embed="rId2"/>
          <a:stretch>
            <a:fillRect/>
          </a:stretch>
        </p:blipFill>
        <p:spPr>
          <a:xfrm>
            <a:off x="2942705" y="1234373"/>
            <a:ext cx="5467900" cy="357922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5" name="TextBox 4">
            <a:extLst>
              <a:ext uri="{FF2B5EF4-FFF2-40B4-BE49-F238E27FC236}">
                <a16:creationId xmlns:a16="http://schemas.microsoft.com/office/drawing/2014/main" id="{301AAF54-84DC-4444-8748-6AF4BA25C27C}"/>
              </a:ext>
            </a:extLst>
          </p:cNvPr>
          <p:cNvSpPr txBox="1"/>
          <p:nvPr/>
        </p:nvSpPr>
        <p:spPr>
          <a:xfrm>
            <a:off x="1255222" y="5162204"/>
            <a:ext cx="6658494" cy="646331"/>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The Training and testing dataset showing almost equal accuracy.</a:t>
            </a:r>
          </a:p>
          <a:p>
            <a:r>
              <a:rPr lang="en-US" b="1" dirty="0">
                <a:effectLst>
                  <a:outerShdw blurRad="38100" dist="38100" dir="2700000" algn="tl">
                    <a:srgbClr val="000000">
                      <a:alpha val="43137"/>
                    </a:srgbClr>
                  </a:outerShdw>
                </a:effectLst>
              </a:rPr>
              <a:t>Thus, we can say that model is good fit.</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322723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8C95-ADC4-411E-9A3F-2173D624DB88}"/>
              </a:ext>
            </a:extLst>
          </p:cNvPr>
          <p:cNvSpPr>
            <a:spLocks noGrp="1"/>
          </p:cNvSpPr>
          <p:nvPr>
            <p:ph type="title"/>
          </p:nvPr>
        </p:nvSpPr>
        <p:spPr/>
        <p:txBody>
          <a:bodyPr/>
          <a:lstStyle/>
          <a:p>
            <a:r>
              <a:rPr lang="en-US" b="1" cap="none" dirty="0">
                <a:effectLst>
                  <a:outerShdw blurRad="38100" dist="38100" dir="2700000" algn="tl">
                    <a:srgbClr val="000000">
                      <a:alpha val="43137"/>
                    </a:srgbClr>
                  </a:outerShdw>
                </a:effectLst>
              </a:rPr>
              <a:t>Model performance</a:t>
            </a:r>
            <a:endParaRPr lang="en-IN" b="1" cap="none" dirty="0">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13C44E83-2DCC-45B2-96C2-42319BF92431}"/>
              </a:ext>
            </a:extLst>
          </p:cNvPr>
          <p:cNvSpPr txBox="1"/>
          <p:nvPr/>
        </p:nvSpPr>
        <p:spPr>
          <a:xfrm>
            <a:off x="1225119" y="4026224"/>
            <a:ext cx="9721048" cy="1938992"/>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400" dirty="0">
                <a:solidFill>
                  <a:schemeClr val="tx1"/>
                </a:solidFill>
              </a:rPr>
              <a:t>Based on the analysis of accuracy, model complexity, interpretability, generalization, and feature importance, random forest model appear to be the most promising for predicting rainfall with accuracy of 89%. However, ongoing monitoring and refinement of these models are necessary to ensure their effectiveness in real-world applications.</a:t>
            </a:r>
            <a:endParaRPr lang="en-IN" dirty="0">
              <a:solidFill>
                <a:schemeClr val="tx1"/>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BCABAC8F-F177-42F5-BBAD-72D448E402B2}"/>
              </a:ext>
            </a:extLst>
          </p:cNvPr>
          <p:cNvPicPr>
            <a:picLocks noChangeAspect="1"/>
          </p:cNvPicPr>
          <p:nvPr/>
        </p:nvPicPr>
        <p:blipFill>
          <a:blip r:embed="rId2"/>
          <a:stretch>
            <a:fillRect/>
          </a:stretch>
        </p:blipFill>
        <p:spPr>
          <a:xfrm>
            <a:off x="2670317" y="2078182"/>
            <a:ext cx="5820587" cy="17083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79332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299C3-C7EC-4C63-8581-F6BECE46FF3F}"/>
              </a:ext>
            </a:extLst>
          </p:cNvPr>
          <p:cNvSpPr>
            <a:spLocks noGrp="1"/>
          </p:cNvSpPr>
          <p:nvPr>
            <p:ph type="title"/>
          </p:nvPr>
        </p:nvSpPr>
        <p:spPr/>
        <p:txBody>
          <a:bodyPr/>
          <a:lstStyle/>
          <a:p>
            <a:r>
              <a:rPr lang="en-US" b="1" u="sng" cap="none" dirty="0"/>
              <a:t>Conclusion</a:t>
            </a:r>
            <a:endParaRPr lang="en-IN" b="1" u="sng" cap="none" dirty="0"/>
          </a:p>
        </p:txBody>
      </p:sp>
      <p:sp>
        <p:nvSpPr>
          <p:cNvPr id="4" name="Rectangle: Rounded Corners 3">
            <a:extLst>
              <a:ext uri="{FF2B5EF4-FFF2-40B4-BE49-F238E27FC236}">
                <a16:creationId xmlns:a16="http://schemas.microsoft.com/office/drawing/2014/main" id="{F08F09E0-DC25-4181-8C4D-730B27330572}"/>
              </a:ext>
            </a:extLst>
          </p:cNvPr>
          <p:cNvSpPr/>
          <p:nvPr/>
        </p:nvSpPr>
        <p:spPr>
          <a:xfrm>
            <a:off x="1961805" y="2015189"/>
            <a:ext cx="8304414" cy="377047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In our analysis of Mumbai rainfall forecasting, we applied three models: Logistics Regression, K-NN, and Random Forest. While Logistics Regression showed a prediction accuracy of 87%, K-NN showed prediction accuracy of 87% and Random Forest outperformed it with an accuracy of 89%. These results highlight the effectiveness of machine learning techniques, particularly ensemble methods like Random Forest, in accurately predicting rainfall patterns in Mumbai. Moving forward, leveraging these models can significantly enhance our ability to anticipate and mitigate the impact of rainfall events on the city's infrastructure, agriculture, and public safety.</a:t>
            </a:r>
            <a:endParaRPr lang="en-IN" dirty="0"/>
          </a:p>
          <a:p>
            <a:pPr algn="ctr"/>
            <a:endParaRPr lang="en-IN" dirty="0"/>
          </a:p>
        </p:txBody>
      </p:sp>
    </p:spTree>
    <p:extLst>
      <p:ext uri="{BB962C8B-B14F-4D97-AF65-F5344CB8AC3E}">
        <p14:creationId xmlns:p14="http://schemas.microsoft.com/office/powerpoint/2010/main" val="27442557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5CFA16-EBAC-48E5-8263-FBB29E8F8270}"/>
              </a:ext>
            </a:extLst>
          </p:cNvPr>
          <p:cNvSpPr txBox="1"/>
          <p:nvPr/>
        </p:nvSpPr>
        <p:spPr>
          <a:xfrm>
            <a:off x="3343922" y="2875002"/>
            <a:ext cx="5504156" cy="1107996"/>
          </a:xfrm>
          <a:prstGeom prst="rect">
            <a:avLst/>
          </a:prstGeom>
          <a:noFill/>
        </p:spPr>
        <p:txBody>
          <a:bodyPr wrap="square" rtlCol="0">
            <a:spAutoFit/>
          </a:bodyPr>
          <a:lstStyle/>
          <a:p>
            <a:r>
              <a:rPr lang="en-US" sz="6600" dirty="0"/>
              <a:t>Thank you……</a:t>
            </a:r>
            <a:endParaRPr lang="en-IN" sz="6600" dirty="0"/>
          </a:p>
        </p:txBody>
      </p:sp>
    </p:spTree>
    <p:extLst>
      <p:ext uri="{BB962C8B-B14F-4D97-AF65-F5344CB8AC3E}">
        <p14:creationId xmlns:p14="http://schemas.microsoft.com/office/powerpoint/2010/main" val="34863305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CDB1E-8FF8-4C0F-B5FA-CB4FDC5CEFE8}"/>
              </a:ext>
            </a:extLst>
          </p:cNvPr>
          <p:cNvSpPr>
            <a:spLocks noGrp="1"/>
          </p:cNvSpPr>
          <p:nvPr>
            <p:ph type="title"/>
          </p:nvPr>
        </p:nvSpPr>
        <p:spPr/>
        <p:txBody>
          <a:bodyPr/>
          <a:lstStyle/>
          <a:p>
            <a:pPr algn="l"/>
            <a:r>
              <a:rPr lang="en-US" b="1" cap="none" dirty="0">
                <a:effectLst>
                  <a:outerShdw blurRad="38100" dist="38100" dir="2700000" algn="tl">
                    <a:srgbClr val="000000">
                      <a:alpha val="43137"/>
                    </a:srgbClr>
                  </a:outerShdw>
                </a:effectLst>
              </a:rPr>
              <a:t>Index</a:t>
            </a:r>
            <a:endParaRPr lang="en-IN" b="1" cap="none"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006FD67-3C10-44A9-86F4-FA6638FD1E19}"/>
              </a:ext>
            </a:extLst>
          </p:cNvPr>
          <p:cNvSpPr>
            <a:spLocks noGrp="1"/>
          </p:cNvSpPr>
          <p:nvPr>
            <p:ph sz="quarter" idx="13"/>
          </p:nvPr>
        </p:nvSpPr>
        <p:spPr>
          <a:xfrm>
            <a:off x="913774" y="1775534"/>
            <a:ext cx="10363826" cy="4015665"/>
          </a:xfrm>
        </p:spPr>
        <p:txBody>
          <a:bodyPr>
            <a:normAutofit fontScale="92500" lnSpcReduction="10000"/>
          </a:bodyPr>
          <a:lstStyle/>
          <a:p>
            <a:r>
              <a:rPr lang="en-US" cap="none" dirty="0"/>
              <a:t>Introduction</a:t>
            </a:r>
          </a:p>
          <a:p>
            <a:r>
              <a:rPr lang="en-US" cap="none" dirty="0"/>
              <a:t>Objective</a:t>
            </a:r>
          </a:p>
          <a:p>
            <a:r>
              <a:rPr lang="en-US" cap="none" dirty="0"/>
              <a:t>Process flow</a:t>
            </a:r>
          </a:p>
          <a:p>
            <a:r>
              <a:rPr lang="en-US" cap="none" dirty="0"/>
              <a:t>Model markers</a:t>
            </a:r>
          </a:p>
          <a:p>
            <a:r>
              <a:rPr lang="en-US" cap="none" dirty="0"/>
              <a:t>Data description</a:t>
            </a:r>
          </a:p>
          <a:p>
            <a:r>
              <a:rPr lang="en-US" cap="none" dirty="0"/>
              <a:t>EDA (Exploratory Data Analysis)</a:t>
            </a:r>
          </a:p>
          <a:p>
            <a:r>
              <a:rPr lang="en-US" cap="none" dirty="0"/>
              <a:t>Model building</a:t>
            </a:r>
          </a:p>
          <a:p>
            <a:r>
              <a:rPr lang="en-US" cap="none" dirty="0"/>
              <a:t>Model Performance</a:t>
            </a:r>
          </a:p>
          <a:p>
            <a:r>
              <a:rPr lang="en-US" cap="none" dirty="0"/>
              <a:t>Conclusion</a:t>
            </a:r>
          </a:p>
          <a:p>
            <a:endParaRPr lang="en-US" cap="none" dirty="0"/>
          </a:p>
          <a:p>
            <a:endParaRPr lang="en-IN" dirty="0"/>
          </a:p>
        </p:txBody>
      </p:sp>
    </p:spTree>
    <p:extLst>
      <p:ext uri="{BB962C8B-B14F-4D97-AF65-F5344CB8AC3E}">
        <p14:creationId xmlns:p14="http://schemas.microsoft.com/office/powerpoint/2010/main" val="23814757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9A657-0F70-4DA5-BC72-216361A7F3DC}"/>
              </a:ext>
            </a:extLst>
          </p:cNvPr>
          <p:cNvSpPr>
            <a:spLocks noGrp="1"/>
          </p:cNvSpPr>
          <p:nvPr>
            <p:ph type="title"/>
          </p:nvPr>
        </p:nvSpPr>
        <p:spPr>
          <a:xfrm>
            <a:off x="913775" y="618518"/>
            <a:ext cx="10364451" cy="970586"/>
          </a:xfrm>
        </p:spPr>
        <p:txBody>
          <a:bodyPr>
            <a:normAutofit/>
          </a:bodyPr>
          <a:lstStyle/>
          <a:p>
            <a:r>
              <a:rPr lang="en-US" b="1" dirty="0">
                <a:effectLst>
                  <a:outerShdw blurRad="38100" dist="38100" dir="2700000" algn="tl">
                    <a:srgbClr val="000000">
                      <a:alpha val="43137"/>
                    </a:srgbClr>
                  </a:outerShdw>
                </a:effectLst>
              </a:rPr>
              <a:t>Introduction</a:t>
            </a:r>
            <a:endParaRPr lang="en-IN" sz="3100" b="1" dirty="0"/>
          </a:p>
        </p:txBody>
      </p:sp>
      <p:sp>
        <p:nvSpPr>
          <p:cNvPr id="3" name="Content Placeholder 2">
            <a:extLst>
              <a:ext uri="{FF2B5EF4-FFF2-40B4-BE49-F238E27FC236}">
                <a16:creationId xmlns:a16="http://schemas.microsoft.com/office/drawing/2014/main" id="{790A7CAB-0B4F-40DA-B27E-78E038B3FD31}"/>
              </a:ext>
            </a:extLst>
          </p:cNvPr>
          <p:cNvSpPr>
            <a:spLocks noGrp="1"/>
          </p:cNvSpPr>
          <p:nvPr>
            <p:ph sz="quarter" idx="13"/>
          </p:nvPr>
        </p:nvSpPr>
        <p:spPr>
          <a:xfrm>
            <a:off x="1242128" y="1871736"/>
            <a:ext cx="10363826" cy="4554244"/>
          </a:xfrm>
        </p:spPr>
        <p:txBody>
          <a:bodyPr>
            <a:noAutofit/>
          </a:bodyPr>
          <a:lstStyle/>
          <a:p>
            <a:r>
              <a:rPr lang="en-US" cap="none" dirty="0"/>
              <a:t>Mumbai is a densely populated coastal city that experiences substantial rainfall, particularly during the monsoon season. Accurate prediction of rainfall patterns is crucial for addressing infrastructure, agricultural, and public safety challenges . </a:t>
            </a:r>
          </a:p>
          <a:p>
            <a:r>
              <a:rPr lang="en-US" cap="none" dirty="0"/>
              <a:t>The project applies three prominent machine learning algorithms - Logistic Regression, K-NN, and Random Forest - to develop robust models for forecasting Mumbai's rainfall distribution . The performance of these models is evaluated to determine their effectiveness in accurately predicting rainfall patterns in the region .</a:t>
            </a:r>
          </a:p>
          <a:p>
            <a:r>
              <a:rPr lang="en-US" cap="none" dirty="0"/>
              <a:t>The insights gained from this study can help inform urban planning, disaster management, and climate adaptation strategies for the city of Mumbai.</a:t>
            </a:r>
            <a:endParaRPr lang="en-IN" cap="none" dirty="0"/>
          </a:p>
        </p:txBody>
      </p:sp>
      <p:sp>
        <p:nvSpPr>
          <p:cNvPr id="4" name="Rectangle: Rounded Corners 3">
            <a:extLst>
              <a:ext uri="{FF2B5EF4-FFF2-40B4-BE49-F238E27FC236}">
                <a16:creationId xmlns:a16="http://schemas.microsoft.com/office/drawing/2014/main" id="{C0FE550C-F4BE-4726-9F37-199D34BF1F57}"/>
              </a:ext>
            </a:extLst>
          </p:cNvPr>
          <p:cNvSpPr/>
          <p:nvPr/>
        </p:nvSpPr>
        <p:spPr>
          <a:xfrm>
            <a:off x="1023226" y="1695796"/>
            <a:ext cx="10582728" cy="40732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582698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2BA66-6FE3-45B4-96CE-2DA9320AEECC}"/>
              </a:ext>
            </a:extLst>
          </p:cNvPr>
          <p:cNvSpPr>
            <a:spLocks noGrp="1"/>
          </p:cNvSpPr>
          <p:nvPr>
            <p:ph type="title"/>
          </p:nvPr>
        </p:nvSpPr>
        <p:spPr>
          <a:xfrm>
            <a:off x="1703888" y="689539"/>
            <a:ext cx="8034915" cy="1778453"/>
          </a:xfrm>
        </p:spPr>
        <p:txBody>
          <a:bodyPr>
            <a:normAutofit/>
          </a:bodyPr>
          <a:lstStyle/>
          <a:p>
            <a:r>
              <a:rPr lang="en-US" sz="3200" b="1" cap="none" dirty="0">
                <a:effectLst>
                  <a:outerShdw blurRad="38100" dist="38100" dir="2700000" algn="tl">
                    <a:srgbClr val="000000">
                      <a:alpha val="43137"/>
                    </a:srgbClr>
                  </a:outerShdw>
                </a:effectLst>
              </a:rPr>
              <a:t>Objective</a:t>
            </a:r>
            <a:endParaRPr lang="en-IN" sz="3200" b="1" cap="none"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B44C924-4348-4B9B-9414-7006923B7648}"/>
              </a:ext>
            </a:extLst>
          </p:cNvPr>
          <p:cNvSpPr>
            <a:spLocks noGrp="1"/>
          </p:cNvSpPr>
          <p:nvPr>
            <p:ph sz="quarter" idx="13"/>
          </p:nvPr>
        </p:nvSpPr>
        <p:spPr>
          <a:xfrm>
            <a:off x="1322773" y="2396970"/>
            <a:ext cx="9463595" cy="2564907"/>
          </a:xfrm>
        </p:spPr>
        <p:txBody>
          <a:bodyPr/>
          <a:lstStyle/>
          <a:p>
            <a:pPr marL="0" indent="0" algn="ctr">
              <a:buNone/>
            </a:pPr>
            <a:r>
              <a:rPr lang="en-US" cap="none" dirty="0"/>
              <a:t>The model aims to accurately forecast rainfall patterns on a day-to-day basis, leveraging the provided dataset to identify relationships and patterns between weather parameters and precipitation. The ultimate goal is to enhance our understanding of rainfall dynamics and improve the accuracy of short-term rainfall predictions for the given timeframe.</a:t>
            </a:r>
            <a:endParaRPr lang="en-IN" cap="none" dirty="0"/>
          </a:p>
        </p:txBody>
      </p:sp>
      <p:sp>
        <p:nvSpPr>
          <p:cNvPr id="4" name="Rectangle: Rounded Corners 3">
            <a:extLst>
              <a:ext uri="{FF2B5EF4-FFF2-40B4-BE49-F238E27FC236}">
                <a16:creationId xmlns:a16="http://schemas.microsoft.com/office/drawing/2014/main" id="{01A2C0B2-C859-487D-8050-726548121290}"/>
              </a:ext>
            </a:extLst>
          </p:cNvPr>
          <p:cNvSpPr/>
          <p:nvPr/>
        </p:nvSpPr>
        <p:spPr>
          <a:xfrm>
            <a:off x="1197033" y="2277687"/>
            <a:ext cx="9858894" cy="18977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592467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C22C2-5211-455A-BE4A-762C5EABDB06}"/>
              </a:ext>
            </a:extLst>
          </p:cNvPr>
          <p:cNvSpPr>
            <a:spLocks noGrp="1"/>
          </p:cNvSpPr>
          <p:nvPr>
            <p:ph type="title"/>
          </p:nvPr>
        </p:nvSpPr>
        <p:spPr>
          <a:xfrm>
            <a:off x="913776" y="618518"/>
            <a:ext cx="3126210" cy="919337"/>
          </a:xfrm>
        </p:spPr>
        <p:txBody>
          <a:bodyPr/>
          <a:lstStyle/>
          <a:p>
            <a:pPr algn="l"/>
            <a:r>
              <a:rPr lang="en-US" b="1" cap="none" dirty="0">
                <a:effectLst>
                  <a:outerShdw blurRad="38100" dist="38100" dir="2700000" algn="tl">
                    <a:srgbClr val="000000">
                      <a:alpha val="43137"/>
                    </a:srgbClr>
                  </a:outerShdw>
                </a:effectLst>
              </a:rPr>
              <a:t>Process flow</a:t>
            </a:r>
            <a:endParaRPr lang="en-IN" b="1" cap="none" dirty="0">
              <a:effectLst>
                <a:outerShdw blurRad="38100" dist="38100" dir="2700000" algn="tl">
                  <a:srgbClr val="000000">
                    <a:alpha val="43137"/>
                  </a:srgbClr>
                </a:outerShdw>
              </a:effectLst>
            </a:endParaRPr>
          </a:p>
        </p:txBody>
      </p:sp>
      <p:graphicFrame>
        <p:nvGraphicFramePr>
          <p:cNvPr id="6" name="Content Placeholder 5">
            <a:extLst>
              <a:ext uri="{FF2B5EF4-FFF2-40B4-BE49-F238E27FC236}">
                <a16:creationId xmlns:a16="http://schemas.microsoft.com/office/drawing/2014/main" id="{24D8FB02-0122-4852-A37B-B5986364F778}"/>
              </a:ext>
            </a:extLst>
          </p:cNvPr>
          <p:cNvGraphicFramePr>
            <a:graphicFrameLocks noGrp="1"/>
          </p:cNvGraphicFramePr>
          <p:nvPr>
            <p:ph sz="quarter" idx="13"/>
            <p:extLst>
              <p:ext uri="{D42A27DB-BD31-4B8C-83A1-F6EECF244321}">
                <p14:modId xmlns:p14="http://schemas.microsoft.com/office/powerpoint/2010/main" val="3279852249"/>
              </p:ext>
            </p:extLst>
          </p:nvPr>
        </p:nvGraphicFramePr>
        <p:xfrm>
          <a:off x="914400" y="1313411"/>
          <a:ext cx="10363200" cy="4829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63774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5E4CA-2A47-401C-A231-8C19843A2080}"/>
              </a:ext>
            </a:extLst>
          </p:cNvPr>
          <p:cNvSpPr>
            <a:spLocks noGrp="1"/>
          </p:cNvSpPr>
          <p:nvPr>
            <p:ph type="title"/>
          </p:nvPr>
        </p:nvSpPr>
        <p:spPr>
          <a:xfrm>
            <a:off x="913775" y="618517"/>
            <a:ext cx="10364451" cy="1260159"/>
          </a:xfrm>
        </p:spPr>
        <p:txBody>
          <a:bodyPr/>
          <a:lstStyle/>
          <a:p>
            <a:pPr algn="l"/>
            <a:r>
              <a:rPr lang="en-US" b="1" cap="none" dirty="0">
                <a:effectLst>
                  <a:outerShdw blurRad="38100" dist="38100" dir="2700000" algn="tl">
                    <a:srgbClr val="000000">
                      <a:alpha val="43137"/>
                    </a:srgbClr>
                  </a:outerShdw>
                </a:effectLst>
              </a:rPr>
              <a:t>Model makers</a:t>
            </a:r>
            <a:endParaRPr lang="en-IN" b="1" cap="none"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3E69EEB-6AAD-4548-B82B-894F4117263D}"/>
              </a:ext>
            </a:extLst>
          </p:cNvPr>
          <p:cNvSpPr>
            <a:spLocks noGrp="1"/>
          </p:cNvSpPr>
          <p:nvPr>
            <p:ph sz="quarter" idx="13"/>
          </p:nvPr>
        </p:nvSpPr>
        <p:spPr>
          <a:xfrm>
            <a:off x="830647" y="1716946"/>
            <a:ext cx="10363826" cy="2065345"/>
          </a:xfrm>
        </p:spPr>
        <p:txBody>
          <a:bodyPr/>
          <a:lstStyle/>
          <a:p>
            <a:r>
              <a:rPr lang="en-US" b="1" cap="none" dirty="0"/>
              <a:t>Tools </a:t>
            </a:r>
            <a:r>
              <a:rPr lang="en-US" cap="none" dirty="0"/>
              <a:t>: Python</a:t>
            </a:r>
          </a:p>
          <a:p>
            <a:r>
              <a:rPr lang="en-US" b="1" cap="none" dirty="0"/>
              <a:t>Platform :</a:t>
            </a:r>
            <a:r>
              <a:rPr lang="en-US" cap="none" dirty="0"/>
              <a:t> Jupyter notebook</a:t>
            </a:r>
          </a:p>
          <a:p>
            <a:r>
              <a:rPr lang="en-US" b="1" cap="none" dirty="0"/>
              <a:t>Libraries used :</a:t>
            </a:r>
            <a:r>
              <a:rPr lang="en-IN" b="1" cap="none" dirty="0"/>
              <a:t> </a:t>
            </a:r>
            <a:r>
              <a:rPr lang="en-IN" cap="none" dirty="0"/>
              <a:t>Pandas, </a:t>
            </a:r>
            <a:r>
              <a:rPr lang="en-IN" cap="none" dirty="0" err="1"/>
              <a:t>Sk</a:t>
            </a:r>
            <a:r>
              <a:rPr lang="en-IN" cap="none" dirty="0"/>
              <a:t>-learn, </a:t>
            </a:r>
            <a:r>
              <a:rPr lang="en-IN" cap="none" dirty="0" err="1"/>
              <a:t>Matplot</a:t>
            </a:r>
            <a:r>
              <a:rPr lang="en-IN" cap="none" dirty="0"/>
              <a:t>, Seaborn</a:t>
            </a:r>
            <a:endParaRPr lang="en-US" cap="none" dirty="0"/>
          </a:p>
        </p:txBody>
      </p:sp>
      <p:pic>
        <p:nvPicPr>
          <p:cNvPr id="6" name="Picture 2" descr="Image result for IMAGES OF JUPYTER NOTEBOOK">
            <a:extLst>
              <a:ext uri="{FF2B5EF4-FFF2-40B4-BE49-F238E27FC236}">
                <a16:creationId xmlns:a16="http://schemas.microsoft.com/office/drawing/2014/main" id="{295896DC-4C3F-4205-8219-725AB973E1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2347" y="4013341"/>
            <a:ext cx="1453200" cy="14741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9" name="Picture 6" descr="scikit-learn - Wikipedia">
            <a:extLst>
              <a:ext uri="{FF2B5EF4-FFF2-40B4-BE49-F238E27FC236}">
                <a16:creationId xmlns:a16="http://schemas.microsoft.com/office/drawing/2014/main" id="{711A2730-E93A-45F4-A9EC-97A84A5AAD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5717" y="4113467"/>
            <a:ext cx="2445552" cy="142419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2" name="Picture 8" descr="File:Pandas logo.svg">
            <a:extLst>
              <a:ext uri="{FF2B5EF4-FFF2-40B4-BE49-F238E27FC236}">
                <a16:creationId xmlns:a16="http://schemas.microsoft.com/office/drawing/2014/main" id="{60991214-6608-4472-BB14-5EA9D3D3B3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2884" y="4113467"/>
            <a:ext cx="3150897" cy="12738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3" name="Picture 12" descr="A logo of a python company&#10;&#10;Description automatically generated">
            <a:extLst>
              <a:ext uri="{FF2B5EF4-FFF2-40B4-BE49-F238E27FC236}">
                <a16:creationId xmlns:a16="http://schemas.microsoft.com/office/drawing/2014/main" id="{86628387-FD51-7EE6-5137-1E2BD98C5CE5}"/>
              </a:ext>
            </a:extLst>
          </p:cNvPr>
          <p:cNvPicPr>
            <a:picLocks noChangeAspect="1"/>
          </p:cNvPicPr>
          <p:nvPr/>
        </p:nvPicPr>
        <p:blipFill>
          <a:blip r:embed="rId5"/>
          <a:stretch>
            <a:fillRect/>
          </a:stretch>
        </p:blipFill>
        <p:spPr>
          <a:xfrm>
            <a:off x="331902" y="4013341"/>
            <a:ext cx="1921052" cy="1424195"/>
          </a:xfrm>
          <a:prstGeom prst="rect">
            <a:avLst/>
          </a:prstGeom>
          <a:ln>
            <a:noFill/>
          </a:ln>
          <a:effectLst>
            <a:outerShdw blurRad="292100" dist="139700" dir="2700000" algn="tl" rotWithShape="0">
              <a:srgbClr val="333333">
                <a:alpha val="65000"/>
              </a:srgbClr>
            </a:outerShdw>
          </a:effectLst>
        </p:spPr>
      </p:pic>
      <p:pic>
        <p:nvPicPr>
          <p:cNvPr id="1036" name="Picture 12" descr="https://miro.medium.com/v2/resize:fit:875/0*UOmjfAfZGIsAY6XW.png">
            <a:extLst>
              <a:ext uri="{FF2B5EF4-FFF2-40B4-BE49-F238E27FC236}">
                <a16:creationId xmlns:a16="http://schemas.microsoft.com/office/drawing/2014/main" id="{F202D3BB-9145-43FE-959A-F7709A9D2B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5661" y="5791199"/>
            <a:ext cx="4358407" cy="80194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8619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A9466-47E2-4A50-9D24-DA155D86682F}"/>
              </a:ext>
            </a:extLst>
          </p:cNvPr>
          <p:cNvSpPr>
            <a:spLocks noGrp="1"/>
          </p:cNvSpPr>
          <p:nvPr>
            <p:ph type="title"/>
          </p:nvPr>
        </p:nvSpPr>
        <p:spPr>
          <a:xfrm>
            <a:off x="913775" y="618517"/>
            <a:ext cx="3711491" cy="1596177"/>
          </a:xfrm>
        </p:spPr>
        <p:txBody>
          <a:bodyPr/>
          <a:lstStyle/>
          <a:p>
            <a:pPr algn="l"/>
            <a:r>
              <a:rPr lang="en-US" b="1" cap="none" dirty="0">
                <a:effectLst>
                  <a:outerShdw blurRad="38100" dist="38100" dir="2700000" algn="tl">
                    <a:srgbClr val="000000">
                      <a:alpha val="43137"/>
                    </a:srgbClr>
                  </a:outerShdw>
                </a:effectLst>
              </a:rPr>
              <a:t>Data description </a:t>
            </a:r>
            <a:endParaRPr lang="en-IN" b="1" cap="none" dirty="0">
              <a:effectLst>
                <a:outerShdw blurRad="38100" dist="38100" dir="2700000" algn="tl">
                  <a:srgbClr val="000000">
                    <a:alpha val="43137"/>
                  </a:srgbClr>
                </a:outerShdw>
              </a:effectLst>
            </a:endParaRPr>
          </a:p>
        </p:txBody>
      </p:sp>
      <p:graphicFrame>
        <p:nvGraphicFramePr>
          <p:cNvPr id="8" name="Table 8">
            <a:extLst>
              <a:ext uri="{FF2B5EF4-FFF2-40B4-BE49-F238E27FC236}">
                <a16:creationId xmlns:a16="http://schemas.microsoft.com/office/drawing/2014/main" id="{AC35A580-85EE-42DC-99D0-7C4133FC81CA}"/>
              </a:ext>
            </a:extLst>
          </p:cNvPr>
          <p:cNvGraphicFramePr>
            <a:graphicFrameLocks noGrp="1"/>
          </p:cNvGraphicFramePr>
          <p:nvPr>
            <p:ph sz="quarter" idx="13"/>
            <p:extLst>
              <p:ext uri="{D42A27DB-BD31-4B8C-83A1-F6EECF244321}">
                <p14:modId xmlns:p14="http://schemas.microsoft.com/office/powerpoint/2010/main" val="623059840"/>
              </p:ext>
            </p:extLst>
          </p:nvPr>
        </p:nvGraphicFramePr>
        <p:xfrm>
          <a:off x="913774" y="1976345"/>
          <a:ext cx="8913807" cy="3708400"/>
        </p:xfrm>
        <a:graphic>
          <a:graphicData uri="http://schemas.openxmlformats.org/drawingml/2006/table">
            <a:tbl>
              <a:tblPr firstRow="1" bandRow="1">
                <a:tableStyleId>{8A107856-5554-42FB-B03E-39F5DBC370BA}</a:tableStyleId>
              </a:tblPr>
              <a:tblGrid>
                <a:gridCol w="2169174">
                  <a:extLst>
                    <a:ext uri="{9D8B030D-6E8A-4147-A177-3AD203B41FA5}">
                      <a16:colId xmlns:a16="http://schemas.microsoft.com/office/drawing/2014/main" val="4124106014"/>
                    </a:ext>
                  </a:extLst>
                </a:gridCol>
                <a:gridCol w="6744633">
                  <a:extLst>
                    <a:ext uri="{9D8B030D-6E8A-4147-A177-3AD203B41FA5}">
                      <a16:colId xmlns:a16="http://schemas.microsoft.com/office/drawing/2014/main" val="2217692691"/>
                    </a:ext>
                  </a:extLst>
                </a:gridCol>
              </a:tblGrid>
              <a:tr h="370840">
                <a:tc>
                  <a:txBody>
                    <a:bodyPr/>
                    <a:lstStyle/>
                    <a:p>
                      <a:r>
                        <a:rPr lang="en-US" b="0" dirty="0"/>
                        <a:t>datetime</a:t>
                      </a:r>
                      <a:endParaRPr lang="en-IN" b="0" dirty="0"/>
                    </a:p>
                  </a:txBody>
                  <a:tcPr/>
                </a:tc>
                <a:tc>
                  <a:txBody>
                    <a:bodyPr/>
                    <a:lstStyle/>
                    <a:p>
                      <a:r>
                        <a:rPr lang="en-IN" sz="1800" b="0" kern="1200" dirty="0">
                          <a:effectLst/>
                        </a:rPr>
                        <a:t>Date in dd-mm-</a:t>
                      </a:r>
                      <a:r>
                        <a:rPr lang="en-IN" sz="1800" b="0" kern="1200" dirty="0" err="1">
                          <a:effectLst/>
                        </a:rPr>
                        <a:t>yyyy</a:t>
                      </a:r>
                      <a:r>
                        <a:rPr lang="en-IN" sz="1800" b="0" kern="1200" dirty="0">
                          <a:effectLst/>
                        </a:rPr>
                        <a:t> format</a:t>
                      </a:r>
                      <a:r>
                        <a:rPr lang="en-IN" sz="1800" kern="1200" dirty="0">
                          <a:effectLst/>
                        </a:rPr>
                        <a:t>.</a:t>
                      </a:r>
                      <a:endParaRPr lang="en-IN" dirty="0"/>
                    </a:p>
                  </a:txBody>
                  <a:tcPr/>
                </a:tc>
                <a:extLst>
                  <a:ext uri="{0D108BD9-81ED-4DB2-BD59-A6C34878D82A}">
                    <a16:rowId xmlns:a16="http://schemas.microsoft.com/office/drawing/2014/main" val="3751353937"/>
                  </a:ext>
                </a:extLst>
              </a:tr>
              <a:tr h="370840">
                <a:tc>
                  <a:txBody>
                    <a:bodyPr/>
                    <a:lstStyle/>
                    <a:p>
                      <a:r>
                        <a:rPr lang="en-US" dirty="0"/>
                        <a:t>temp</a:t>
                      </a:r>
                      <a:endParaRPr lang="en-IN" b="1" dirty="0"/>
                    </a:p>
                  </a:txBody>
                  <a:tcPr/>
                </a:tc>
                <a:tc>
                  <a:txBody>
                    <a:bodyPr/>
                    <a:lstStyle/>
                    <a:p>
                      <a:r>
                        <a:rPr lang="en-IN" sz="1800" kern="1200" dirty="0">
                          <a:effectLst/>
                        </a:rPr>
                        <a:t>Temperature in degrees Celsius.</a:t>
                      </a:r>
                      <a:endParaRPr lang="en-IN" dirty="0"/>
                    </a:p>
                  </a:txBody>
                  <a:tcPr/>
                </a:tc>
                <a:extLst>
                  <a:ext uri="{0D108BD9-81ED-4DB2-BD59-A6C34878D82A}">
                    <a16:rowId xmlns:a16="http://schemas.microsoft.com/office/drawing/2014/main" val="1773495113"/>
                  </a:ext>
                </a:extLst>
              </a:tr>
              <a:tr h="370840">
                <a:tc>
                  <a:txBody>
                    <a:bodyPr/>
                    <a:lstStyle/>
                    <a:p>
                      <a:r>
                        <a:rPr lang="en-US" dirty="0"/>
                        <a:t>dew</a:t>
                      </a:r>
                      <a:endParaRPr lang="en-IN" b="1" dirty="0"/>
                    </a:p>
                  </a:txBody>
                  <a:tcPr/>
                </a:tc>
                <a:tc>
                  <a:txBody>
                    <a:bodyPr/>
                    <a:lstStyle/>
                    <a:p>
                      <a:r>
                        <a:rPr lang="en-IN" sz="1800" kern="1200" dirty="0">
                          <a:effectLst/>
                        </a:rPr>
                        <a:t>Dewpoint temperature in degrees Celsius.</a:t>
                      </a:r>
                      <a:endParaRPr lang="en-IN" dirty="0"/>
                    </a:p>
                  </a:txBody>
                  <a:tcPr/>
                </a:tc>
                <a:extLst>
                  <a:ext uri="{0D108BD9-81ED-4DB2-BD59-A6C34878D82A}">
                    <a16:rowId xmlns:a16="http://schemas.microsoft.com/office/drawing/2014/main" val="1955068697"/>
                  </a:ext>
                </a:extLst>
              </a:tr>
              <a:tr h="370840">
                <a:tc>
                  <a:txBody>
                    <a:bodyPr/>
                    <a:lstStyle/>
                    <a:p>
                      <a:r>
                        <a:rPr lang="en-IN" sz="1800" kern="1200" dirty="0">
                          <a:effectLst/>
                        </a:rPr>
                        <a:t>humidity</a:t>
                      </a:r>
                      <a:endParaRPr lang="en-IN" b="1" dirty="0"/>
                    </a:p>
                  </a:txBody>
                  <a:tcPr/>
                </a:tc>
                <a:tc>
                  <a:txBody>
                    <a:bodyPr/>
                    <a:lstStyle/>
                    <a:p>
                      <a:r>
                        <a:rPr lang="en-IN" sz="1800" kern="1200" dirty="0">
                          <a:effectLst/>
                        </a:rPr>
                        <a:t>Humidity in percentage.</a:t>
                      </a:r>
                      <a:endParaRPr lang="en-IN" dirty="0"/>
                    </a:p>
                  </a:txBody>
                  <a:tcPr/>
                </a:tc>
                <a:extLst>
                  <a:ext uri="{0D108BD9-81ED-4DB2-BD59-A6C34878D82A}">
                    <a16:rowId xmlns:a16="http://schemas.microsoft.com/office/drawing/2014/main" val="759058485"/>
                  </a:ext>
                </a:extLst>
              </a:tr>
              <a:tr h="370840">
                <a:tc>
                  <a:txBody>
                    <a:bodyPr/>
                    <a:lstStyle/>
                    <a:p>
                      <a:r>
                        <a:rPr lang="en-IN" sz="1800" kern="1200" dirty="0" err="1">
                          <a:effectLst/>
                        </a:rPr>
                        <a:t>sealevelpressure</a:t>
                      </a:r>
                      <a:endParaRPr lang="en-IN" b="1" dirty="0"/>
                    </a:p>
                  </a:txBody>
                  <a:tcPr/>
                </a:tc>
                <a:tc>
                  <a:txBody>
                    <a:bodyPr/>
                    <a:lstStyle/>
                    <a:p>
                      <a:r>
                        <a:rPr lang="en-IN" sz="1800" kern="1200" dirty="0">
                          <a:effectLst/>
                        </a:rPr>
                        <a:t>Pressure in </a:t>
                      </a:r>
                      <a:r>
                        <a:rPr lang="en-IN" sz="1800" kern="1200" dirty="0" err="1">
                          <a:effectLst/>
                        </a:rPr>
                        <a:t>hPa</a:t>
                      </a:r>
                      <a:r>
                        <a:rPr lang="en-IN" sz="1800" kern="1200" dirty="0">
                          <a:effectLst/>
                        </a:rPr>
                        <a:t>(Hectopascal).</a:t>
                      </a:r>
                      <a:endParaRPr lang="en-IN" dirty="0"/>
                    </a:p>
                  </a:txBody>
                  <a:tcPr/>
                </a:tc>
                <a:extLst>
                  <a:ext uri="{0D108BD9-81ED-4DB2-BD59-A6C34878D82A}">
                    <a16:rowId xmlns:a16="http://schemas.microsoft.com/office/drawing/2014/main" val="2917841542"/>
                  </a:ext>
                </a:extLst>
              </a:tr>
              <a:tr h="370840">
                <a:tc>
                  <a:txBody>
                    <a:bodyPr/>
                    <a:lstStyle/>
                    <a:p>
                      <a:r>
                        <a:rPr lang="en-IN" sz="1800" kern="1200" dirty="0" err="1">
                          <a:effectLst/>
                        </a:rPr>
                        <a:t>winddir</a:t>
                      </a:r>
                      <a:endParaRPr lang="en-IN" b="1" dirty="0"/>
                    </a:p>
                  </a:txBody>
                  <a:tcPr/>
                </a:tc>
                <a:tc>
                  <a:txBody>
                    <a:bodyPr/>
                    <a:lstStyle/>
                    <a:p>
                      <a:r>
                        <a:rPr lang="en-IN" sz="1800" kern="1200" dirty="0">
                          <a:effectLst/>
                        </a:rPr>
                        <a:t>Wind direction in degrees.</a:t>
                      </a:r>
                      <a:endParaRPr lang="en-IN" dirty="0"/>
                    </a:p>
                  </a:txBody>
                  <a:tcPr/>
                </a:tc>
                <a:extLst>
                  <a:ext uri="{0D108BD9-81ED-4DB2-BD59-A6C34878D82A}">
                    <a16:rowId xmlns:a16="http://schemas.microsoft.com/office/drawing/2014/main" val="4015300535"/>
                  </a:ext>
                </a:extLst>
              </a:tr>
              <a:tr h="370840">
                <a:tc>
                  <a:txBody>
                    <a:bodyPr/>
                    <a:lstStyle/>
                    <a:p>
                      <a:r>
                        <a:rPr lang="en-IN" sz="1800" kern="1200" dirty="0" err="1">
                          <a:effectLst/>
                        </a:rPr>
                        <a:t>solarradiation</a:t>
                      </a:r>
                      <a:endParaRPr lang="en-IN" b="1" dirty="0"/>
                    </a:p>
                  </a:txBody>
                  <a:tcPr/>
                </a:tc>
                <a:tc>
                  <a:txBody>
                    <a:bodyPr/>
                    <a:lstStyle/>
                    <a:p>
                      <a:r>
                        <a:rPr lang="it-IT" sz="1800" kern="1200" dirty="0">
                          <a:effectLst/>
                        </a:rPr>
                        <a:t>Solar ir radiance in W/m^2.</a:t>
                      </a:r>
                      <a:endParaRPr lang="en-IN" dirty="0"/>
                    </a:p>
                  </a:txBody>
                  <a:tcPr/>
                </a:tc>
                <a:extLst>
                  <a:ext uri="{0D108BD9-81ED-4DB2-BD59-A6C34878D82A}">
                    <a16:rowId xmlns:a16="http://schemas.microsoft.com/office/drawing/2014/main" val="3098541005"/>
                  </a:ext>
                </a:extLst>
              </a:tr>
              <a:tr h="370840">
                <a:tc>
                  <a:txBody>
                    <a:bodyPr/>
                    <a:lstStyle/>
                    <a:p>
                      <a:r>
                        <a:rPr lang="en-IN" sz="1800" kern="1200" dirty="0">
                          <a:effectLst/>
                        </a:rPr>
                        <a:t>windspeed</a:t>
                      </a:r>
                      <a:endParaRPr lang="en-IN" b="1" dirty="0"/>
                    </a:p>
                  </a:txBody>
                  <a:tcPr/>
                </a:tc>
                <a:tc>
                  <a:txBody>
                    <a:bodyPr/>
                    <a:lstStyle/>
                    <a:p>
                      <a:r>
                        <a:rPr lang="en-IN" sz="1800" kern="1200" dirty="0">
                          <a:effectLst/>
                        </a:rPr>
                        <a:t>Windspeed in km/hour.</a:t>
                      </a:r>
                      <a:endParaRPr lang="en-IN" dirty="0"/>
                    </a:p>
                  </a:txBody>
                  <a:tcPr/>
                </a:tc>
                <a:extLst>
                  <a:ext uri="{0D108BD9-81ED-4DB2-BD59-A6C34878D82A}">
                    <a16:rowId xmlns:a16="http://schemas.microsoft.com/office/drawing/2014/main" val="22035200"/>
                  </a:ext>
                </a:extLst>
              </a:tr>
              <a:tr h="370840">
                <a:tc>
                  <a:txBody>
                    <a:bodyPr/>
                    <a:lstStyle/>
                    <a:p>
                      <a:r>
                        <a:rPr lang="en-IN" sz="1800" kern="1200" dirty="0" err="1">
                          <a:effectLst/>
                        </a:rPr>
                        <a:t>precipprob</a:t>
                      </a:r>
                      <a:endParaRPr lang="en-IN" b="1" dirty="0"/>
                    </a:p>
                  </a:txBody>
                  <a:tcPr/>
                </a:tc>
                <a:tc>
                  <a:txBody>
                    <a:bodyPr/>
                    <a:lstStyle/>
                    <a:p>
                      <a:r>
                        <a:rPr lang="en-IN" sz="1800" kern="1200" dirty="0">
                          <a:effectLst/>
                        </a:rPr>
                        <a:t>probability of rain*100.</a:t>
                      </a:r>
                      <a:endParaRPr lang="en-IN" dirty="0"/>
                    </a:p>
                  </a:txBody>
                  <a:tcPr/>
                </a:tc>
                <a:extLst>
                  <a:ext uri="{0D108BD9-81ED-4DB2-BD59-A6C34878D82A}">
                    <a16:rowId xmlns:a16="http://schemas.microsoft.com/office/drawing/2014/main" val="3155247660"/>
                  </a:ext>
                </a:extLst>
              </a:tr>
              <a:tr h="370840">
                <a:tc>
                  <a:txBody>
                    <a:bodyPr/>
                    <a:lstStyle/>
                    <a:p>
                      <a:r>
                        <a:rPr lang="en-IN" sz="1800" kern="1200" dirty="0" err="1">
                          <a:effectLst/>
                        </a:rPr>
                        <a:t>preciptype</a:t>
                      </a:r>
                      <a:endParaRPr lang="en-IN" b="1" dirty="0"/>
                    </a:p>
                  </a:txBody>
                  <a:tcPr/>
                </a:tc>
                <a:tc>
                  <a:txBody>
                    <a:bodyPr/>
                    <a:lstStyle/>
                    <a:p>
                      <a:r>
                        <a:rPr lang="en-US" sz="1800" kern="1200" dirty="0">
                          <a:effectLst/>
                        </a:rPr>
                        <a:t>binary categories of whether it rained on a particular day.</a:t>
                      </a:r>
                      <a:endParaRPr lang="en-IN" dirty="0"/>
                    </a:p>
                  </a:txBody>
                  <a:tcPr/>
                </a:tc>
                <a:extLst>
                  <a:ext uri="{0D108BD9-81ED-4DB2-BD59-A6C34878D82A}">
                    <a16:rowId xmlns:a16="http://schemas.microsoft.com/office/drawing/2014/main" val="1747150542"/>
                  </a:ext>
                </a:extLst>
              </a:tr>
            </a:tbl>
          </a:graphicData>
        </a:graphic>
      </p:graphicFrame>
      <p:sp>
        <p:nvSpPr>
          <p:cNvPr id="10" name="TextBox 9">
            <a:extLst>
              <a:ext uri="{FF2B5EF4-FFF2-40B4-BE49-F238E27FC236}">
                <a16:creationId xmlns:a16="http://schemas.microsoft.com/office/drawing/2014/main" id="{51D3F13A-6379-4992-A612-B58EE1BFC916}"/>
              </a:ext>
            </a:extLst>
          </p:cNvPr>
          <p:cNvSpPr txBox="1"/>
          <p:nvPr/>
        </p:nvSpPr>
        <p:spPr>
          <a:xfrm>
            <a:off x="913774" y="5870151"/>
            <a:ext cx="11088836" cy="830997"/>
          </a:xfrm>
          <a:prstGeom prst="rect">
            <a:avLst/>
          </a:prstGeom>
          <a:noFill/>
        </p:spPr>
        <p:txBody>
          <a:bodyPr wrap="square" rtlCol="0">
            <a:spAutoFit/>
          </a:bodyPr>
          <a:lstStyle/>
          <a:p>
            <a:r>
              <a:rPr lang="en-US" sz="2400" b="1" dirty="0"/>
              <a:t>Here our target variable is </a:t>
            </a:r>
            <a:r>
              <a:rPr lang="en-US" sz="2400" b="1" dirty="0" err="1"/>
              <a:t>preciptype</a:t>
            </a:r>
            <a:r>
              <a:rPr lang="en-US" sz="2400" b="1" dirty="0"/>
              <a:t> which basically determines whether or not it rains on a certain day. </a:t>
            </a:r>
            <a:endParaRPr lang="en-IN" sz="2400" b="1" dirty="0"/>
          </a:p>
        </p:txBody>
      </p:sp>
      <p:sp>
        <p:nvSpPr>
          <p:cNvPr id="4" name="TextBox 3">
            <a:extLst>
              <a:ext uri="{FF2B5EF4-FFF2-40B4-BE49-F238E27FC236}">
                <a16:creationId xmlns:a16="http://schemas.microsoft.com/office/drawing/2014/main" id="{0621FA0F-1C0A-4442-B285-758A26AA416F}"/>
              </a:ext>
            </a:extLst>
          </p:cNvPr>
          <p:cNvSpPr txBox="1"/>
          <p:nvPr/>
        </p:nvSpPr>
        <p:spPr>
          <a:xfrm>
            <a:off x="7566736" y="414882"/>
            <a:ext cx="4752513" cy="369332"/>
          </a:xfrm>
          <a:prstGeom prst="rect">
            <a:avLst/>
          </a:prstGeom>
          <a:noFill/>
        </p:spPr>
        <p:txBody>
          <a:bodyPr wrap="square" rtlCol="0">
            <a:spAutoFit/>
          </a:bodyPr>
          <a:lstStyle/>
          <a:p>
            <a:r>
              <a:rPr lang="en-US" dirty="0"/>
              <a:t>Source:</a:t>
            </a:r>
            <a:r>
              <a:rPr lang="en-US" b="1" dirty="0">
                <a:latin typeface="Calibri" panose="020F0502020204030204" pitchFamily="34" charset="0"/>
                <a:cs typeface="Calibri" panose="020F0502020204030204" pitchFamily="34" charset="0"/>
                <a:hlinkClick r:id="rId2"/>
              </a:rPr>
              <a:t> www.kaggle.com</a:t>
            </a:r>
            <a:r>
              <a:rPr lang="en-US" b="1" dirty="0">
                <a:latin typeface="Calibri" panose="020F0502020204030204" pitchFamily="34" charset="0"/>
                <a:cs typeface="Calibri" panose="020F0502020204030204" pitchFamily="34" charset="0"/>
              </a:rPr>
              <a:t> </a:t>
            </a:r>
            <a:endParaRPr lang="en-IN" dirty="0"/>
          </a:p>
        </p:txBody>
      </p:sp>
      <p:sp>
        <p:nvSpPr>
          <p:cNvPr id="5" name="Rectangle 2">
            <a:extLst>
              <a:ext uri="{FF2B5EF4-FFF2-40B4-BE49-F238E27FC236}">
                <a16:creationId xmlns:a16="http://schemas.microsoft.com/office/drawing/2014/main" id="{9E0233EC-3EDA-4BD6-B425-69125F501630}"/>
              </a:ext>
            </a:extLst>
          </p:cNvPr>
          <p:cNvSpPr>
            <a:spLocks noChangeArrowheads="1"/>
          </p:cNvSpPr>
          <p:nvPr/>
        </p:nvSpPr>
        <p:spPr bwMode="auto">
          <a:xfrm>
            <a:off x="0" y="0"/>
            <a:ext cx="12192000" cy="0"/>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3480" rIns="6348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3C4043"/>
                </a:solidFill>
                <a:effectLst/>
                <a:latin typeface="Roboto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17201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69405A-3DB7-459B-A0F5-C258CAC8C3F5}"/>
              </a:ext>
            </a:extLst>
          </p:cNvPr>
          <p:cNvPicPr>
            <a:picLocks noChangeAspect="1"/>
          </p:cNvPicPr>
          <p:nvPr/>
        </p:nvPicPr>
        <p:blipFill>
          <a:blip r:embed="rId2"/>
          <a:stretch>
            <a:fillRect/>
          </a:stretch>
        </p:blipFill>
        <p:spPr>
          <a:xfrm>
            <a:off x="5507514" y="2014450"/>
            <a:ext cx="5278455" cy="39327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10B1A075-3691-41B5-9707-76EE2F08A2FB}"/>
              </a:ext>
            </a:extLst>
          </p:cNvPr>
          <p:cNvSpPr txBox="1"/>
          <p:nvPr/>
        </p:nvSpPr>
        <p:spPr>
          <a:xfrm>
            <a:off x="4045258" y="627027"/>
            <a:ext cx="4101484" cy="584775"/>
          </a:xfrm>
          <a:prstGeom prst="rect">
            <a:avLst/>
          </a:prstGeom>
          <a:noFill/>
        </p:spPr>
        <p:txBody>
          <a:bodyPr wrap="square" rtlCol="0">
            <a:spAutoFit/>
          </a:bodyPr>
          <a:lstStyle/>
          <a:p>
            <a:r>
              <a:rPr lang="en-US" sz="3200" b="1" u="sng" dirty="0">
                <a:effectLst>
                  <a:outerShdw blurRad="38100" dist="38100" dir="2700000" algn="tl">
                    <a:srgbClr val="000000">
                      <a:alpha val="43137"/>
                    </a:srgbClr>
                  </a:outerShdw>
                </a:effectLst>
              </a:rPr>
              <a:t>Data Information</a:t>
            </a:r>
            <a:endParaRPr lang="en-IN" b="1" u="sng"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4C588AAF-DB0D-46AA-A85C-816141064D7D}"/>
              </a:ext>
            </a:extLst>
          </p:cNvPr>
          <p:cNvSpPr txBox="1"/>
          <p:nvPr/>
        </p:nvSpPr>
        <p:spPr>
          <a:xfrm>
            <a:off x="1127463" y="2503503"/>
            <a:ext cx="3573599"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There are 10 columns and 1781 rows with data types object, float and integer.</a:t>
            </a:r>
          </a:p>
          <a:p>
            <a:pPr marL="285750" indent="-285750">
              <a:buFont typeface="Arial" panose="020B0604020202020204" pitchFamily="34" charset="0"/>
              <a:buChar char="•"/>
            </a:pPr>
            <a:r>
              <a:rPr lang="en-US" sz="2000" dirty="0"/>
              <a:t>Here, our dependent variable(y) is </a:t>
            </a:r>
            <a:r>
              <a:rPr lang="en-US" sz="2000" dirty="0" err="1"/>
              <a:t>Preciptype</a:t>
            </a:r>
            <a:r>
              <a:rPr lang="en-US" sz="2000" dirty="0"/>
              <a:t>.</a:t>
            </a:r>
            <a:endParaRPr lang="en-IN" sz="2000" dirty="0"/>
          </a:p>
        </p:txBody>
      </p:sp>
      <p:sp>
        <p:nvSpPr>
          <p:cNvPr id="6" name="Flowchart: Alternate Process 5">
            <a:extLst>
              <a:ext uri="{FF2B5EF4-FFF2-40B4-BE49-F238E27FC236}">
                <a16:creationId xmlns:a16="http://schemas.microsoft.com/office/drawing/2014/main" id="{D1158721-503D-4E74-9EE5-96E09E6CFC77}"/>
              </a:ext>
            </a:extLst>
          </p:cNvPr>
          <p:cNvSpPr/>
          <p:nvPr/>
        </p:nvSpPr>
        <p:spPr>
          <a:xfrm>
            <a:off x="947651" y="2377440"/>
            <a:ext cx="3649287" cy="192024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8173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4E2652-E991-4C2E-B537-CB4E126BC6C8}"/>
              </a:ext>
            </a:extLst>
          </p:cNvPr>
          <p:cNvSpPr txBox="1"/>
          <p:nvPr/>
        </p:nvSpPr>
        <p:spPr>
          <a:xfrm>
            <a:off x="1318979" y="403120"/>
            <a:ext cx="4385569" cy="646331"/>
          </a:xfrm>
          <a:prstGeom prst="rect">
            <a:avLst/>
          </a:prstGeom>
          <a:noFill/>
        </p:spPr>
        <p:txBody>
          <a:bodyPr wrap="square" rtlCol="0">
            <a:spAutoFit/>
          </a:bodyPr>
          <a:lstStyle/>
          <a:p>
            <a:r>
              <a:rPr lang="en-US" sz="3600" dirty="0"/>
              <a:t>EDA</a:t>
            </a:r>
            <a:endParaRPr lang="en-IN" sz="3600" dirty="0"/>
          </a:p>
        </p:txBody>
      </p:sp>
      <p:pic>
        <p:nvPicPr>
          <p:cNvPr id="3" name="Picture 2">
            <a:extLst>
              <a:ext uri="{FF2B5EF4-FFF2-40B4-BE49-F238E27FC236}">
                <a16:creationId xmlns:a16="http://schemas.microsoft.com/office/drawing/2014/main" id="{F758A11A-5795-49E2-8786-2E41917A86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571" y="1826580"/>
            <a:ext cx="4244152" cy="32048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 name="Picture 4" descr="https://www.kaggleusercontent.com/kf/155470748/eyJhbGciOiJkaXIiLCJlbmMiOiJBMTI4Q0JDLUhTMjU2In0..dwE6rZZNahwUL3FEjRpJ4w.swmVApsT284tRej7gjH-NRkawzU_NgGzhTdMjUjh4tHO3qQ0Ph6KTtGCXZtvQhzL0N_A8q3mjC4de8mgehGlcqM8Cvn_s7vIp_xh44xhKIriIoAnXJgv9XLaA1MffPJbkRvtrtwBQTFw7YWsqPuosSsyiWQmZDeObuoAPt0-5adWW9VbMo-cghUEXqDO-orD9u9oFxVLpcu-QGmL1u87ASU4-2XTKrka2LqrWiVadeSJR4cjXqI_cZ6sjrF5ar9PRMyzZpbuXDsiQlL17_nrzNGVNIKH3ircBv5g0AkxZ1S59ZbH5BOHqKJnah8Vhf2RyshdlW3x8IqGUoUa6WAVrQo4_9WOU0iuTmmPhaRNu4XYpxGZierO6Gfe0VFTprzEfHOjj3TVOITqWB83wcDE70ue6W3SocUs9iwrV5pMqkDEq08frOpjm6BV_Y81j5Ng__XH3fAUg6bo2Xx6fm6Zb2Juj9ejfud2h2U-pdldVFvm7lb1jBSvzVubJQi-SRqUQt91a9zxYOkrKbZI9-JjeYbm4TCqJn9VoJT4CKaMwMCBDtFQUVkGwoqZgKeqLzqUOp2MQmbyb_2bYYPRtrwmVoadEFRqtxQBS9njl-QMZchORNpYehPsmpm_KsrpPLOW6aPsjG4CidB7mk527xXX4I1se-nOAFPre-qxdh4Cens.jbl7C-wlOFAbIchyHpoSJw/__results___files/__results___14_1.png">
            <a:extLst>
              <a:ext uri="{FF2B5EF4-FFF2-40B4-BE49-F238E27FC236}">
                <a16:creationId xmlns:a16="http://schemas.microsoft.com/office/drawing/2014/main" id="{9D9D94D2-90D1-4EA2-ABB6-6C615027AD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941326"/>
            <a:ext cx="4400223" cy="32048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3C90DD2-CB10-4711-B855-77815D0B49C9}"/>
              </a:ext>
            </a:extLst>
          </p:cNvPr>
          <p:cNvSpPr txBox="1"/>
          <p:nvPr/>
        </p:nvSpPr>
        <p:spPr>
          <a:xfrm>
            <a:off x="1073571" y="1087916"/>
            <a:ext cx="4244152" cy="923330"/>
          </a:xfrm>
          <a:prstGeom prst="rect">
            <a:avLst/>
          </a:prstGeom>
          <a:noFill/>
        </p:spPr>
        <p:txBody>
          <a:bodyPr wrap="square" rtlCol="0">
            <a:spAutoFit/>
          </a:bodyPr>
          <a:lstStyle/>
          <a:p>
            <a:r>
              <a:rPr lang="en-US" dirty="0"/>
              <a:t>Checking for dependencies among variables using the correlation matrix</a:t>
            </a:r>
          </a:p>
          <a:p>
            <a:endParaRPr lang="en-IN" dirty="0"/>
          </a:p>
        </p:txBody>
      </p:sp>
      <p:sp>
        <p:nvSpPr>
          <p:cNvPr id="7" name="TextBox 6">
            <a:extLst>
              <a:ext uri="{FF2B5EF4-FFF2-40B4-BE49-F238E27FC236}">
                <a16:creationId xmlns:a16="http://schemas.microsoft.com/office/drawing/2014/main" id="{0A4064DD-A436-4B81-99D3-1B4F0750DB30}"/>
              </a:ext>
            </a:extLst>
          </p:cNvPr>
          <p:cNvSpPr txBox="1"/>
          <p:nvPr/>
        </p:nvSpPr>
        <p:spPr>
          <a:xfrm>
            <a:off x="6546430" y="1087916"/>
            <a:ext cx="4571999" cy="923330"/>
          </a:xfrm>
          <a:prstGeom prst="rect">
            <a:avLst/>
          </a:prstGeom>
          <a:noFill/>
        </p:spPr>
        <p:txBody>
          <a:bodyPr wrap="square" rtlCol="0">
            <a:spAutoFit/>
          </a:bodyPr>
          <a:lstStyle/>
          <a:p>
            <a:r>
              <a:rPr lang="en-US" dirty="0"/>
              <a:t>Checking if the categories of the dependent variable are balanced.</a:t>
            </a:r>
          </a:p>
          <a:p>
            <a:endParaRPr lang="en-IN" dirty="0"/>
          </a:p>
        </p:txBody>
      </p:sp>
      <p:sp>
        <p:nvSpPr>
          <p:cNvPr id="8" name="TextBox 7">
            <a:extLst>
              <a:ext uri="{FF2B5EF4-FFF2-40B4-BE49-F238E27FC236}">
                <a16:creationId xmlns:a16="http://schemas.microsoft.com/office/drawing/2014/main" id="{5F49754A-50D6-41B0-917F-D9E7E2B0EFFA}"/>
              </a:ext>
            </a:extLst>
          </p:cNvPr>
          <p:cNvSpPr txBox="1"/>
          <p:nvPr/>
        </p:nvSpPr>
        <p:spPr>
          <a:xfrm>
            <a:off x="6096000" y="5254551"/>
            <a:ext cx="5397623" cy="923330"/>
          </a:xfrm>
          <a:prstGeom prst="rect">
            <a:avLst/>
          </a:prstGeom>
          <a:noFill/>
        </p:spPr>
        <p:txBody>
          <a:bodyPr wrap="square" rtlCol="0">
            <a:spAutoFit/>
          </a:bodyPr>
          <a:lstStyle/>
          <a:p>
            <a:r>
              <a:rPr lang="en-US" dirty="0"/>
              <a:t>The categories of the target variable are approximately equal which is an essential assumption for the logistic regression model.</a:t>
            </a:r>
            <a:endParaRPr lang="en-IN" dirty="0"/>
          </a:p>
        </p:txBody>
      </p:sp>
      <p:sp>
        <p:nvSpPr>
          <p:cNvPr id="9" name="TextBox 8">
            <a:extLst>
              <a:ext uri="{FF2B5EF4-FFF2-40B4-BE49-F238E27FC236}">
                <a16:creationId xmlns:a16="http://schemas.microsoft.com/office/drawing/2014/main" id="{2394264A-B33B-4BD9-B98C-A66EC8DD0509}"/>
              </a:ext>
            </a:extLst>
          </p:cNvPr>
          <p:cNvSpPr txBox="1"/>
          <p:nvPr/>
        </p:nvSpPr>
        <p:spPr>
          <a:xfrm>
            <a:off x="896644" y="5254551"/>
            <a:ext cx="4882718" cy="1200329"/>
          </a:xfrm>
          <a:prstGeom prst="rect">
            <a:avLst/>
          </a:prstGeom>
          <a:noFill/>
        </p:spPr>
        <p:txBody>
          <a:bodyPr wrap="square" rtlCol="0">
            <a:spAutoFit/>
          </a:bodyPr>
          <a:lstStyle/>
          <a:p>
            <a:r>
              <a:rPr lang="en-US" dirty="0"/>
              <a:t>Note that dew point temperature is dropped from the data frame as humidity and dew point are linearly related which causes a high linear dependency between them</a:t>
            </a:r>
            <a:r>
              <a:rPr lang="en-US" b="1" dirty="0"/>
              <a:t>.</a:t>
            </a:r>
            <a:endParaRPr lang="en-IN" dirty="0"/>
          </a:p>
        </p:txBody>
      </p:sp>
    </p:spTree>
    <p:extLst>
      <p:ext uri="{BB962C8B-B14F-4D97-AF65-F5344CB8AC3E}">
        <p14:creationId xmlns:p14="http://schemas.microsoft.com/office/powerpoint/2010/main" val="31915856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Integral</Template>
  <TotalTime>1366</TotalTime>
  <Words>780</Words>
  <Application>Microsoft Office PowerPoint</Application>
  <PresentationFormat>Widescreen</PresentationFormat>
  <Paragraphs>104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Bookman Old Style</vt:lpstr>
      <vt:lpstr>Calibri</vt:lpstr>
      <vt:lpstr>Roboto Mono</vt:lpstr>
      <vt:lpstr>Rockwell</vt:lpstr>
      <vt:lpstr>Tw Cen MT</vt:lpstr>
      <vt:lpstr>Droplet</vt:lpstr>
      <vt:lpstr>predicting Rainfall</vt:lpstr>
      <vt:lpstr>Index</vt:lpstr>
      <vt:lpstr>Introduction</vt:lpstr>
      <vt:lpstr>Objective</vt:lpstr>
      <vt:lpstr>Process flow</vt:lpstr>
      <vt:lpstr>Model makers</vt:lpstr>
      <vt:lpstr>Data description </vt:lpstr>
      <vt:lpstr>PowerPoint Presentation</vt:lpstr>
      <vt:lpstr>PowerPoint Presentation</vt:lpstr>
      <vt:lpstr>PowerPoint Presentation</vt:lpstr>
      <vt:lpstr>Model building:</vt:lpstr>
      <vt:lpstr>PowerPoint Presentation</vt:lpstr>
      <vt:lpstr>PowerPoint Presentation</vt:lpstr>
      <vt:lpstr>PowerPoint Presentation</vt:lpstr>
      <vt:lpstr>PowerPoint Presentation</vt:lpstr>
      <vt:lpstr>Model performance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Rainfall</dc:title>
  <dc:creator>Asus</dc:creator>
  <cp:lastModifiedBy>Ishika Jamwal</cp:lastModifiedBy>
  <cp:revision>78</cp:revision>
  <dcterms:created xsi:type="dcterms:W3CDTF">2024-03-11T19:35:12Z</dcterms:created>
  <dcterms:modified xsi:type="dcterms:W3CDTF">2024-06-29T20:47:13Z</dcterms:modified>
</cp:coreProperties>
</file>