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sldIdLst>
    <p:sldId id="278" r:id="rId2"/>
    <p:sldId id="279" r:id="rId3"/>
    <p:sldId id="294" r:id="rId4"/>
    <p:sldId id="295" r:id="rId5"/>
    <p:sldId id="303" r:id="rId6"/>
    <p:sldId id="296" r:id="rId7"/>
    <p:sldId id="297" r:id="rId8"/>
    <p:sldId id="298" r:id="rId9"/>
    <p:sldId id="299" r:id="rId10"/>
    <p:sldId id="300" r:id="rId11"/>
    <p:sldId id="304" r:id="rId12"/>
    <p:sldId id="301" r:id="rId13"/>
    <p:sldId id="30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C8B0B-A596-4615-84FB-EA931DE2A1CF}" v="8" dt="2023-07-14T06:19:06.83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snapToObjects="1">
      <p:cViewPr varScale="1">
        <p:scale>
          <a:sx n="62" d="100"/>
          <a:sy n="62" d="100"/>
        </p:scale>
        <p:origin x="828"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9" d="100"/>
          <a:sy n="19" d="100"/>
        </p:scale>
        <p:origin x="2980"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6939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eg"/><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2.jpg"/><Relationship Id="rId1" Type="http://schemas.openxmlformats.org/officeDocument/2006/relationships/slideLayout" Target="../slideLayouts/slideLayout19.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eg"/><Relationship Id="rId1" Type="http://schemas.openxmlformats.org/officeDocument/2006/relationships/slideLayout" Target="../slideLayouts/slideLayout12.xml"/><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Device management</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Admin Portal​</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5517222" y="1669312"/>
            <a:ext cx="10638890" cy="617606"/>
          </a:xfrm>
        </p:spPr>
        <p:txBody>
          <a:bodyPr/>
          <a:lstStyle/>
          <a:p>
            <a:r>
              <a:rPr lang="en-US" sz="2400" b="0" dirty="0">
                <a:cs typeface="Aharoni" panose="02010803020104030203" pitchFamily="2" charset="-79"/>
              </a:rPr>
              <a:t>EMPLOYEE DETAIL screen</a:t>
            </a:r>
          </a:p>
        </p:txBody>
      </p:sp>
      <p:sp>
        <p:nvSpPr>
          <p:cNvPr id="8" name="TextBox 7">
            <a:extLst>
              <a:ext uri="{FF2B5EF4-FFF2-40B4-BE49-F238E27FC236}">
                <a16:creationId xmlns:a16="http://schemas.microsoft.com/office/drawing/2014/main" id="{A8F3A6C1-3098-0918-62E4-57F85054A6A9}"/>
              </a:ext>
            </a:extLst>
          </p:cNvPr>
          <p:cNvSpPr txBox="1"/>
          <p:nvPr/>
        </p:nvSpPr>
        <p:spPr>
          <a:xfrm>
            <a:off x="5816641" y="2286918"/>
            <a:ext cx="578705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Employee detail screen displays the details of the employee information such as employee id, email, contact number and if the employee has device, then the count of device of the employee.</a:t>
            </a:r>
          </a:p>
          <a:p>
            <a:endParaRPr lang="en-US" dirty="0"/>
          </a:p>
          <a:p>
            <a:pPr marL="285750" indent="-285750">
              <a:buFont typeface="Arial" panose="020B0604020202020204" pitchFamily="34" charset="0"/>
              <a:buChar char="•"/>
            </a:pPr>
            <a:r>
              <a:rPr lang="en-US" dirty="0"/>
              <a:t>When we click to the devices tile in the detail page then it will open a bottom dialog sheet showing the list of devices of the employee and a search bar that can filter the devices based on device id.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Assign Button: The "Assign" button in the employee detail section allows the admin to assign a device to a specific employee. When the admin clicks on the "Assign" button, it triggers the opening of the "Assign Device" form, where the admin can select the device to be assigned.</a:t>
            </a:r>
          </a:p>
        </p:txBody>
      </p:sp>
      <p:pic>
        <p:nvPicPr>
          <p:cNvPr id="10" name="Picture 9" descr="A screenshot of a device&#10;&#10;Description automatically generated">
            <a:extLst>
              <a:ext uri="{FF2B5EF4-FFF2-40B4-BE49-F238E27FC236}">
                <a16:creationId xmlns:a16="http://schemas.microsoft.com/office/drawing/2014/main" id="{CED3EBCE-AD13-5C87-6995-342FB285B665}"/>
              </a:ext>
            </a:extLst>
          </p:cNvPr>
          <p:cNvPicPr>
            <a:picLocks noChangeAspect="1"/>
          </p:cNvPicPr>
          <p:nvPr/>
        </p:nvPicPr>
        <p:blipFill>
          <a:blip r:embed="rId2"/>
          <a:stretch>
            <a:fillRect/>
          </a:stretch>
        </p:blipFill>
        <p:spPr>
          <a:xfrm>
            <a:off x="3193905" y="2906494"/>
            <a:ext cx="1771500" cy="3898761"/>
          </a:xfrm>
          <a:prstGeom prst="rect">
            <a:avLst/>
          </a:prstGeom>
        </p:spPr>
      </p:pic>
      <p:pic>
        <p:nvPicPr>
          <p:cNvPr id="12" name="Picture 11" descr="A cell phone with a black background&#10;&#10;Description automatically generated">
            <a:extLst>
              <a:ext uri="{FF2B5EF4-FFF2-40B4-BE49-F238E27FC236}">
                <a16:creationId xmlns:a16="http://schemas.microsoft.com/office/drawing/2014/main" id="{A606834F-FA4C-7D7B-516F-4011607AE9A2}"/>
              </a:ext>
            </a:extLst>
          </p:cNvPr>
          <p:cNvPicPr>
            <a:picLocks noChangeAspect="1"/>
          </p:cNvPicPr>
          <p:nvPr/>
        </p:nvPicPr>
        <p:blipFill>
          <a:blip r:embed="rId3"/>
          <a:stretch>
            <a:fillRect/>
          </a:stretch>
        </p:blipFill>
        <p:spPr>
          <a:xfrm>
            <a:off x="1981500" y="2775816"/>
            <a:ext cx="4199141" cy="4199141"/>
          </a:xfrm>
          <a:prstGeom prst="rect">
            <a:avLst/>
          </a:prstGeom>
        </p:spPr>
      </p:pic>
      <p:pic>
        <p:nvPicPr>
          <p:cNvPr id="4" name="Picture 3" descr="A screenshot of a phone&#10;&#10;Description automatically generated">
            <a:extLst>
              <a:ext uri="{FF2B5EF4-FFF2-40B4-BE49-F238E27FC236}">
                <a16:creationId xmlns:a16="http://schemas.microsoft.com/office/drawing/2014/main" id="{083DE294-63BD-FA78-70CB-B4A527EEB8E0}"/>
              </a:ext>
            </a:extLst>
          </p:cNvPr>
          <p:cNvPicPr>
            <a:picLocks noChangeAspect="1"/>
          </p:cNvPicPr>
          <p:nvPr/>
        </p:nvPicPr>
        <p:blipFill>
          <a:blip r:embed="rId4"/>
          <a:stretch>
            <a:fillRect/>
          </a:stretch>
        </p:blipFill>
        <p:spPr>
          <a:xfrm>
            <a:off x="528130" y="358503"/>
            <a:ext cx="2316356" cy="5095982"/>
          </a:xfrm>
          <a:prstGeom prst="rect">
            <a:avLst/>
          </a:prstGeom>
        </p:spPr>
      </p:pic>
      <p:pic>
        <p:nvPicPr>
          <p:cNvPr id="7" name="Picture 6">
            <a:extLst>
              <a:ext uri="{FF2B5EF4-FFF2-40B4-BE49-F238E27FC236}">
                <a16:creationId xmlns:a16="http://schemas.microsoft.com/office/drawing/2014/main" id="{75E15FFB-E3F7-0567-91B2-3333CF7A2F72}"/>
              </a:ext>
            </a:extLst>
          </p:cNvPr>
          <p:cNvPicPr>
            <a:picLocks noChangeAspect="1"/>
          </p:cNvPicPr>
          <p:nvPr/>
        </p:nvPicPr>
        <p:blipFill>
          <a:blip r:embed="rId3"/>
          <a:stretch>
            <a:fillRect/>
          </a:stretch>
        </p:blipFill>
        <p:spPr>
          <a:xfrm>
            <a:off x="-1074651" y="134405"/>
            <a:ext cx="5544177" cy="5544177"/>
          </a:xfrm>
          <a:prstGeom prst="rect">
            <a:avLst/>
          </a:prstGeom>
        </p:spPr>
      </p:pic>
    </p:spTree>
    <p:extLst>
      <p:ext uri="{BB962C8B-B14F-4D97-AF65-F5344CB8AC3E}">
        <p14:creationId xmlns:p14="http://schemas.microsoft.com/office/powerpoint/2010/main" val="331727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839788" y="457200"/>
            <a:ext cx="3932237" cy="1600200"/>
          </a:xfrm>
        </p:spPr>
        <p:txBody>
          <a:bodyPr vert="horz" lIns="91440" tIns="45720" rIns="91440" bIns="45720" rtlCol="0" anchor="b">
            <a:normAutofit/>
          </a:bodyPr>
          <a:lstStyle/>
          <a:p>
            <a:r>
              <a:rPr lang="en-US" b="1" kern="1200" cap="all" baseline="0" dirty="0">
                <a:latin typeface="+mj-lt"/>
                <a:ea typeface="+mj-ea"/>
                <a:cs typeface="+mj-cs"/>
              </a:rPr>
              <a:t>Assign Device screen</a:t>
            </a:r>
          </a:p>
        </p:txBody>
      </p:sp>
      <p:pic>
        <p:nvPicPr>
          <p:cNvPr id="3" name="Picture 2" descr="A screenshot of a phone&#10;&#10;Description automatically generated">
            <a:extLst>
              <a:ext uri="{FF2B5EF4-FFF2-40B4-BE49-F238E27FC236}">
                <a16:creationId xmlns:a16="http://schemas.microsoft.com/office/drawing/2014/main" id="{B347B91D-0934-984A-45C6-2E57490041EF}"/>
              </a:ext>
            </a:extLst>
          </p:cNvPr>
          <p:cNvPicPr>
            <a:picLocks noChangeAspect="1"/>
          </p:cNvPicPr>
          <p:nvPr/>
        </p:nvPicPr>
        <p:blipFill>
          <a:blip r:embed="rId2"/>
          <a:stretch>
            <a:fillRect/>
          </a:stretch>
        </p:blipFill>
        <p:spPr>
          <a:xfrm>
            <a:off x="7345472" y="731520"/>
            <a:ext cx="2507444" cy="5510867"/>
          </a:xfrm>
          <a:prstGeom prst="rect">
            <a:avLst/>
          </a:prstGeom>
          <a:noFill/>
        </p:spPr>
      </p:pic>
      <p:sp>
        <p:nvSpPr>
          <p:cNvPr id="8" name="TextBox 7">
            <a:extLst>
              <a:ext uri="{FF2B5EF4-FFF2-40B4-BE49-F238E27FC236}">
                <a16:creationId xmlns:a16="http://schemas.microsoft.com/office/drawing/2014/main" id="{A8F3A6C1-3098-0918-62E4-57F85054A6A9}"/>
              </a:ext>
            </a:extLst>
          </p:cNvPr>
          <p:cNvSpPr txBox="1"/>
          <p:nvPr/>
        </p:nvSpPr>
        <p:spPr>
          <a:xfrm>
            <a:off x="839788" y="2215813"/>
            <a:ext cx="5348361" cy="4184987"/>
          </a:xfrm>
          <a:prstGeom prst="rect">
            <a:avLst/>
          </a:prstGeom>
        </p:spPr>
        <p:txBody>
          <a:bodyPr vert="horz" lIns="91440" tIns="45720" rIns="91440" bIns="45720" rtlCol="0">
            <a:normAutofit/>
          </a:bodyPr>
          <a:lstStyle/>
          <a:p>
            <a:pPr marL="285750" indent="-285750" defTabSz="914400">
              <a:lnSpc>
                <a:spcPct val="90000"/>
              </a:lnSpc>
              <a:spcBef>
                <a:spcPts val="360"/>
              </a:spcBef>
              <a:buFont typeface="Arial" panose="020B0604020202020204" pitchFamily="34" charset="0"/>
              <a:buChar char="•"/>
            </a:pPr>
            <a:r>
              <a:rPr lang="en-US" sz="1400" kern="1200" dirty="0">
                <a:solidFill>
                  <a:schemeClr val="accent6"/>
                </a:solidFill>
                <a:latin typeface="+mn-lt"/>
                <a:ea typeface="+mn-ea"/>
                <a:cs typeface="+mn-cs"/>
              </a:rPr>
              <a:t>When clicking the "Assign" button in the employee detail section, an "Assign Device" form appears.</a:t>
            </a:r>
          </a:p>
          <a:p>
            <a:pPr marL="285750" indent="-285750" defTabSz="914400">
              <a:lnSpc>
                <a:spcPct val="90000"/>
              </a:lnSpc>
              <a:spcBef>
                <a:spcPts val="360"/>
              </a:spcBef>
              <a:buFont typeface="Arial" panose="020B0604020202020204" pitchFamily="34" charset="0"/>
              <a:buChar char="•"/>
            </a:pPr>
            <a:endParaRPr lang="en-US" sz="1400" kern="1200" dirty="0">
              <a:solidFill>
                <a:schemeClr val="accent6"/>
              </a:solidFill>
              <a:latin typeface="+mn-lt"/>
              <a:ea typeface="+mn-ea"/>
              <a:cs typeface="+mn-cs"/>
            </a:endParaRPr>
          </a:p>
          <a:p>
            <a:pPr marL="285750" indent="-285750" defTabSz="914400">
              <a:lnSpc>
                <a:spcPct val="90000"/>
              </a:lnSpc>
              <a:spcBef>
                <a:spcPts val="360"/>
              </a:spcBef>
              <a:buFont typeface="Arial" panose="020B0604020202020204" pitchFamily="34" charset="0"/>
              <a:buChar char="•"/>
            </a:pPr>
            <a:r>
              <a:rPr lang="en-US" sz="1400" kern="1200" dirty="0">
                <a:solidFill>
                  <a:schemeClr val="accent6"/>
                </a:solidFill>
                <a:latin typeface="+mn-lt"/>
                <a:ea typeface="+mn-ea"/>
                <a:cs typeface="+mn-cs"/>
              </a:rPr>
              <a:t>The form includes fields like device ID, device name, model, manufacturer, other details , and a device type selection spinner.</a:t>
            </a:r>
          </a:p>
          <a:p>
            <a:pPr defTabSz="914400">
              <a:lnSpc>
                <a:spcPct val="90000"/>
              </a:lnSpc>
              <a:spcBef>
                <a:spcPts val="360"/>
              </a:spcBef>
            </a:pPr>
            <a:endParaRPr lang="en-US" sz="1400" kern="1200" dirty="0">
              <a:solidFill>
                <a:schemeClr val="accent6"/>
              </a:solidFill>
              <a:latin typeface="+mn-lt"/>
              <a:ea typeface="+mn-ea"/>
              <a:cs typeface="+mn-cs"/>
            </a:endParaRPr>
          </a:p>
          <a:p>
            <a:pPr marL="285750" indent="-285750" defTabSz="914400">
              <a:lnSpc>
                <a:spcPct val="90000"/>
              </a:lnSpc>
              <a:spcBef>
                <a:spcPts val="360"/>
              </a:spcBef>
              <a:buFont typeface="Arial" panose="020B0604020202020204" pitchFamily="34" charset="0"/>
              <a:buChar char="•"/>
            </a:pPr>
            <a:r>
              <a:rPr lang="en-US" sz="1400" kern="1200" dirty="0">
                <a:solidFill>
                  <a:schemeClr val="accent6"/>
                </a:solidFill>
                <a:latin typeface="+mn-lt"/>
                <a:ea typeface="+mn-ea"/>
                <a:cs typeface="+mn-cs"/>
              </a:rPr>
              <a:t>If the device ID already exists (assigned to another employee), a message will be displayed stating that the device is already assigned.</a:t>
            </a:r>
          </a:p>
          <a:p>
            <a:pPr marL="285750" indent="-285750" defTabSz="914400">
              <a:lnSpc>
                <a:spcPct val="90000"/>
              </a:lnSpc>
              <a:spcBef>
                <a:spcPts val="360"/>
              </a:spcBef>
              <a:buFont typeface="Arial" panose="020B0604020202020204" pitchFamily="34" charset="0"/>
              <a:buChar char="•"/>
            </a:pPr>
            <a:endParaRPr lang="en-US" sz="1400" kern="1200" dirty="0">
              <a:solidFill>
                <a:schemeClr val="accent6"/>
              </a:solidFill>
              <a:latin typeface="+mn-lt"/>
              <a:ea typeface="+mn-ea"/>
              <a:cs typeface="+mn-cs"/>
            </a:endParaRPr>
          </a:p>
          <a:p>
            <a:pPr marL="285750" indent="-285750" defTabSz="914400">
              <a:lnSpc>
                <a:spcPct val="90000"/>
              </a:lnSpc>
              <a:spcBef>
                <a:spcPts val="360"/>
              </a:spcBef>
              <a:buFont typeface="Arial" panose="020B0604020202020204" pitchFamily="34" charset="0"/>
              <a:buChar char="•"/>
            </a:pPr>
            <a:r>
              <a:rPr lang="en-US" sz="1400" kern="1200" dirty="0">
                <a:solidFill>
                  <a:schemeClr val="accent6"/>
                </a:solidFill>
                <a:latin typeface="+mn-lt"/>
                <a:ea typeface="+mn-ea"/>
                <a:cs typeface="+mn-cs"/>
              </a:rPr>
              <a:t>Upon assigning the device to the employee and submitting the form:</a:t>
            </a:r>
          </a:p>
          <a:p>
            <a:pPr defTabSz="914400">
              <a:lnSpc>
                <a:spcPct val="90000"/>
              </a:lnSpc>
              <a:spcBef>
                <a:spcPts val="360"/>
              </a:spcBef>
            </a:pPr>
            <a:r>
              <a:rPr lang="en-US" sz="1400" kern="1200" dirty="0">
                <a:solidFill>
                  <a:schemeClr val="accent6"/>
                </a:solidFill>
                <a:latin typeface="+mn-lt"/>
                <a:ea typeface="+mn-ea"/>
                <a:cs typeface="+mn-cs"/>
              </a:rPr>
              <a:t>           - The device details and employee detail</a:t>
            </a:r>
            <a:r>
              <a:rPr lang="en-US" sz="1400" dirty="0">
                <a:solidFill>
                  <a:schemeClr val="accent6"/>
                </a:solidFill>
              </a:rPr>
              <a:t> </a:t>
            </a:r>
            <a:r>
              <a:rPr lang="en-US" sz="1400" kern="1200" dirty="0">
                <a:solidFill>
                  <a:schemeClr val="accent6"/>
                </a:solidFill>
                <a:latin typeface="+mn-lt"/>
                <a:ea typeface="+mn-ea"/>
                <a:cs typeface="+mn-cs"/>
              </a:rPr>
              <a:t>will be updated.</a:t>
            </a:r>
          </a:p>
          <a:p>
            <a:pPr defTabSz="914400">
              <a:lnSpc>
                <a:spcPct val="90000"/>
              </a:lnSpc>
              <a:spcBef>
                <a:spcPts val="360"/>
              </a:spcBef>
            </a:pPr>
            <a:r>
              <a:rPr lang="en-US" sz="1400" kern="1200" dirty="0">
                <a:solidFill>
                  <a:schemeClr val="accent6"/>
                </a:solidFill>
                <a:latin typeface="+mn-lt"/>
                <a:ea typeface="+mn-ea"/>
                <a:cs typeface="+mn-cs"/>
              </a:rPr>
              <a:t>           - The device becomes associated with</a:t>
            </a:r>
            <a:r>
              <a:rPr lang="en-US" sz="1400" dirty="0">
                <a:solidFill>
                  <a:schemeClr val="accent6"/>
                </a:solidFill>
              </a:rPr>
              <a:t> </a:t>
            </a:r>
            <a:r>
              <a:rPr lang="en-US" sz="1400" kern="1200" dirty="0">
                <a:solidFill>
                  <a:schemeClr val="accent6"/>
                </a:solidFill>
                <a:latin typeface="+mn-lt"/>
                <a:ea typeface="+mn-ea"/>
                <a:cs typeface="+mn-cs"/>
              </a:rPr>
              <a:t>the particular employee.</a:t>
            </a:r>
          </a:p>
        </p:txBody>
      </p:sp>
      <p:pic>
        <p:nvPicPr>
          <p:cNvPr id="6" name="Picture 5" descr="A cell phone with a black background&#10;&#10;Description automatically generated">
            <a:extLst>
              <a:ext uri="{FF2B5EF4-FFF2-40B4-BE49-F238E27FC236}">
                <a16:creationId xmlns:a16="http://schemas.microsoft.com/office/drawing/2014/main" id="{45B99115-D42D-CC56-7CFB-DB7FB026CA5C}"/>
              </a:ext>
            </a:extLst>
          </p:cNvPr>
          <p:cNvPicPr>
            <a:picLocks noChangeAspect="1"/>
          </p:cNvPicPr>
          <p:nvPr/>
        </p:nvPicPr>
        <p:blipFill>
          <a:blip r:embed="rId3"/>
          <a:stretch>
            <a:fillRect/>
          </a:stretch>
        </p:blipFill>
        <p:spPr>
          <a:xfrm>
            <a:off x="5581160" y="473160"/>
            <a:ext cx="6036067" cy="6036067"/>
          </a:xfrm>
          <a:prstGeom prst="rect">
            <a:avLst/>
          </a:prstGeom>
        </p:spPr>
      </p:pic>
    </p:spTree>
    <p:extLst>
      <p:ext uri="{BB962C8B-B14F-4D97-AF65-F5344CB8AC3E}">
        <p14:creationId xmlns:p14="http://schemas.microsoft.com/office/powerpoint/2010/main" val="164350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6637104" y="2614535"/>
            <a:ext cx="10217649" cy="617606"/>
          </a:xfrm>
        </p:spPr>
        <p:txBody>
          <a:bodyPr/>
          <a:lstStyle/>
          <a:p>
            <a:r>
              <a:rPr lang="en-US" sz="2400" b="0" dirty="0">
                <a:cs typeface="Aharoni" panose="02010803020104030203" pitchFamily="2" charset="-79"/>
              </a:rPr>
              <a:t>Device DETAIL screen</a:t>
            </a:r>
          </a:p>
        </p:txBody>
      </p:sp>
      <p:sp>
        <p:nvSpPr>
          <p:cNvPr id="8" name="TextBox 7">
            <a:extLst>
              <a:ext uri="{FF2B5EF4-FFF2-40B4-BE49-F238E27FC236}">
                <a16:creationId xmlns:a16="http://schemas.microsoft.com/office/drawing/2014/main" id="{A8F3A6C1-3098-0918-62E4-57F85054A6A9}"/>
              </a:ext>
            </a:extLst>
          </p:cNvPr>
          <p:cNvSpPr txBox="1"/>
          <p:nvPr/>
        </p:nvSpPr>
        <p:spPr>
          <a:xfrm>
            <a:off x="6096000" y="3429000"/>
            <a:ext cx="5787052"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Device detail screen displays the device information such as employee id, device id, device name, device type, model, manufacturer, other details.</a:t>
            </a:r>
          </a:p>
        </p:txBody>
      </p:sp>
      <p:pic>
        <p:nvPicPr>
          <p:cNvPr id="4" name="Picture 3" descr="A screenshot of a phone&#10;&#10;Description automatically generated">
            <a:extLst>
              <a:ext uri="{FF2B5EF4-FFF2-40B4-BE49-F238E27FC236}">
                <a16:creationId xmlns:a16="http://schemas.microsoft.com/office/drawing/2014/main" id="{90DF6544-AC43-3E19-70C3-C6440B28D257}"/>
              </a:ext>
            </a:extLst>
          </p:cNvPr>
          <p:cNvPicPr>
            <a:picLocks noChangeAspect="1"/>
          </p:cNvPicPr>
          <p:nvPr/>
        </p:nvPicPr>
        <p:blipFill>
          <a:blip r:embed="rId2"/>
          <a:stretch>
            <a:fillRect/>
          </a:stretch>
        </p:blipFill>
        <p:spPr>
          <a:xfrm>
            <a:off x="2824341" y="890319"/>
            <a:ext cx="2634538" cy="5798158"/>
          </a:xfrm>
          <a:prstGeom prst="rect">
            <a:avLst/>
          </a:prstGeom>
        </p:spPr>
      </p:pic>
      <p:pic>
        <p:nvPicPr>
          <p:cNvPr id="7" name="Picture 6" descr="A cell phone with a black background&#10;&#10;Description automatically generated">
            <a:extLst>
              <a:ext uri="{FF2B5EF4-FFF2-40B4-BE49-F238E27FC236}">
                <a16:creationId xmlns:a16="http://schemas.microsoft.com/office/drawing/2014/main" id="{0B87037B-4675-7760-1C0F-2DA318E233D6}"/>
              </a:ext>
            </a:extLst>
          </p:cNvPr>
          <p:cNvPicPr>
            <a:picLocks noChangeAspect="1"/>
          </p:cNvPicPr>
          <p:nvPr/>
        </p:nvPicPr>
        <p:blipFill>
          <a:blip r:embed="rId3"/>
          <a:stretch>
            <a:fillRect/>
          </a:stretch>
        </p:blipFill>
        <p:spPr>
          <a:xfrm>
            <a:off x="1013660" y="650902"/>
            <a:ext cx="6255900" cy="6255900"/>
          </a:xfrm>
          <a:prstGeom prst="rect">
            <a:avLst/>
          </a:prstGeom>
        </p:spPr>
      </p:pic>
    </p:spTree>
    <p:extLst>
      <p:ext uri="{BB962C8B-B14F-4D97-AF65-F5344CB8AC3E}">
        <p14:creationId xmlns:p14="http://schemas.microsoft.com/office/powerpoint/2010/main" val="119466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839788" y="457200"/>
            <a:ext cx="4718531" cy="808796"/>
          </a:xfrm>
        </p:spPr>
        <p:txBody>
          <a:bodyPr vert="horz" lIns="91440" tIns="45720" rIns="91440" bIns="45720" rtlCol="0" anchor="b">
            <a:normAutofit/>
          </a:bodyPr>
          <a:lstStyle/>
          <a:p>
            <a:r>
              <a:rPr lang="en-US" b="1" kern="1200" cap="all" baseline="0" dirty="0">
                <a:latin typeface="+mj-lt"/>
                <a:ea typeface="+mj-ea"/>
                <a:cs typeface="+mj-cs"/>
              </a:rPr>
              <a:t>Profile screen</a:t>
            </a:r>
          </a:p>
        </p:txBody>
      </p:sp>
      <p:pic>
        <p:nvPicPr>
          <p:cNvPr id="4" name="Picture 3" descr="A screenshot of a phone&#10;&#10;Description automatically generated">
            <a:extLst>
              <a:ext uri="{FF2B5EF4-FFF2-40B4-BE49-F238E27FC236}">
                <a16:creationId xmlns:a16="http://schemas.microsoft.com/office/drawing/2014/main" id="{E23A0F4D-93A8-2BAE-3974-DF4A71AC74B3}"/>
              </a:ext>
            </a:extLst>
          </p:cNvPr>
          <p:cNvPicPr>
            <a:picLocks noChangeAspect="1"/>
          </p:cNvPicPr>
          <p:nvPr/>
        </p:nvPicPr>
        <p:blipFill>
          <a:blip r:embed="rId2"/>
          <a:stretch>
            <a:fillRect/>
          </a:stretch>
        </p:blipFill>
        <p:spPr>
          <a:xfrm>
            <a:off x="6818699" y="285297"/>
            <a:ext cx="2540579" cy="5583691"/>
          </a:xfrm>
          <a:prstGeom prst="rect">
            <a:avLst/>
          </a:prstGeom>
          <a:noFill/>
        </p:spPr>
      </p:pic>
      <p:sp>
        <p:nvSpPr>
          <p:cNvPr id="8" name="TextBox 7">
            <a:extLst>
              <a:ext uri="{FF2B5EF4-FFF2-40B4-BE49-F238E27FC236}">
                <a16:creationId xmlns:a16="http://schemas.microsoft.com/office/drawing/2014/main" id="{A8F3A6C1-3098-0918-62E4-57F85054A6A9}"/>
              </a:ext>
            </a:extLst>
          </p:cNvPr>
          <p:cNvSpPr txBox="1"/>
          <p:nvPr/>
        </p:nvSpPr>
        <p:spPr>
          <a:xfrm>
            <a:off x="839788" y="1726058"/>
            <a:ext cx="5303233" cy="4142930"/>
          </a:xfrm>
          <a:prstGeom prst="rect">
            <a:avLst/>
          </a:prstGeom>
        </p:spPr>
        <p:txBody>
          <a:bodyPr vert="horz" lIns="91440" tIns="45720" rIns="91440" bIns="45720" rtlCol="0">
            <a:normAutofit/>
          </a:bodyPr>
          <a:lstStyle/>
          <a:p>
            <a:pPr marL="285750" indent="-285750" defTabSz="914400">
              <a:spcBef>
                <a:spcPts val="360"/>
              </a:spcBef>
              <a:buFont typeface="Arial" panose="020B0604020202020204" pitchFamily="34" charset="0"/>
              <a:buChar char="•"/>
            </a:pPr>
            <a:r>
              <a:rPr lang="en-US" sz="1600" kern="1200" dirty="0">
                <a:solidFill>
                  <a:schemeClr val="accent6"/>
                </a:solidFill>
                <a:latin typeface="+mn-lt"/>
                <a:ea typeface="+mn-ea"/>
                <a:cs typeface="+mn-cs"/>
              </a:rPr>
              <a:t>The fourth icon on the dashboard is the profile screen. It displays the administrator's profile information and includes a logout button. </a:t>
            </a:r>
          </a:p>
          <a:p>
            <a:pPr defTabSz="914400">
              <a:spcBef>
                <a:spcPts val="360"/>
              </a:spcBef>
            </a:pPr>
            <a:endParaRPr lang="en-US" sz="1600" kern="1200" dirty="0">
              <a:solidFill>
                <a:schemeClr val="accent6"/>
              </a:solidFill>
              <a:latin typeface="+mn-lt"/>
              <a:ea typeface="+mn-ea"/>
              <a:cs typeface="+mn-cs"/>
            </a:endParaRPr>
          </a:p>
          <a:p>
            <a:pPr marL="285750" indent="-285750" defTabSz="914400">
              <a:spcBef>
                <a:spcPts val="360"/>
              </a:spcBef>
              <a:buFont typeface="Arial" panose="020B0604020202020204" pitchFamily="34" charset="0"/>
              <a:buChar char="•"/>
            </a:pPr>
            <a:r>
              <a:rPr lang="en-US" sz="1600" kern="1200" dirty="0">
                <a:solidFill>
                  <a:schemeClr val="accent6"/>
                </a:solidFill>
                <a:latin typeface="+mn-lt"/>
                <a:ea typeface="+mn-ea"/>
                <a:cs typeface="+mn-cs"/>
              </a:rPr>
              <a:t>The toolbar also features an edit profile button. Clicking this button opens the edit profile screen where the administrator can update their name and phone number. </a:t>
            </a:r>
          </a:p>
          <a:p>
            <a:pPr defTabSz="914400">
              <a:spcBef>
                <a:spcPts val="360"/>
              </a:spcBef>
            </a:pPr>
            <a:endParaRPr lang="en-US" sz="1600" kern="1200" dirty="0">
              <a:solidFill>
                <a:schemeClr val="accent6"/>
              </a:solidFill>
              <a:latin typeface="+mn-lt"/>
              <a:ea typeface="+mn-ea"/>
              <a:cs typeface="+mn-cs"/>
            </a:endParaRPr>
          </a:p>
          <a:p>
            <a:pPr marL="285750" indent="-285750" defTabSz="914400">
              <a:spcBef>
                <a:spcPts val="360"/>
              </a:spcBef>
              <a:buFont typeface="Arial" panose="020B0604020202020204" pitchFamily="34" charset="0"/>
              <a:buChar char="•"/>
            </a:pPr>
            <a:r>
              <a:rPr lang="en-US" sz="1600" kern="1200" dirty="0">
                <a:solidFill>
                  <a:schemeClr val="accent6"/>
                </a:solidFill>
                <a:latin typeface="+mn-lt"/>
                <a:ea typeface="+mn-ea"/>
                <a:cs typeface="+mn-cs"/>
              </a:rPr>
              <a:t>The update button saves the changes made to the profile fields.</a:t>
            </a:r>
          </a:p>
          <a:p>
            <a:pPr defTabSz="914400">
              <a:spcBef>
                <a:spcPts val="360"/>
              </a:spcBef>
            </a:pPr>
            <a:endParaRPr lang="en-US" sz="1600" kern="1200" dirty="0">
              <a:solidFill>
                <a:schemeClr val="accent6"/>
              </a:solidFill>
              <a:latin typeface="+mn-lt"/>
              <a:ea typeface="+mn-ea"/>
              <a:cs typeface="+mn-cs"/>
            </a:endParaRPr>
          </a:p>
          <a:p>
            <a:pPr marL="285750" indent="-285750" defTabSz="914400">
              <a:spcBef>
                <a:spcPts val="360"/>
              </a:spcBef>
              <a:buFont typeface="Arial" panose="020B0604020202020204" pitchFamily="34" charset="0"/>
              <a:buChar char="•"/>
            </a:pPr>
            <a:r>
              <a:rPr lang="en-US" sz="1600" kern="1200" dirty="0">
                <a:solidFill>
                  <a:schemeClr val="accent6"/>
                </a:solidFill>
                <a:latin typeface="+mn-lt"/>
                <a:ea typeface="+mn-ea"/>
                <a:cs typeface="+mn-cs"/>
              </a:rPr>
              <a:t>Logout Button: The logout button allows administrators to securely log out of the system. </a:t>
            </a:r>
          </a:p>
        </p:txBody>
      </p:sp>
      <p:pic>
        <p:nvPicPr>
          <p:cNvPr id="7" name="Picture 6" descr="A cell phone with a black background&#10;&#10;Description automatically generated">
            <a:extLst>
              <a:ext uri="{FF2B5EF4-FFF2-40B4-BE49-F238E27FC236}">
                <a16:creationId xmlns:a16="http://schemas.microsoft.com/office/drawing/2014/main" id="{D4C55877-FAF6-E98D-AB0C-44F4FECDC035}"/>
              </a:ext>
            </a:extLst>
          </p:cNvPr>
          <p:cNvPicPr>
            <a:picLocks noChangeAspect="1"/>
          </p:cNvPicPr>
          <p:nvPr/>
        </p:nvPicPr>
        <p:blipFill>
          <a:blip r:embed="rId3"/>
          <a:stretch>
            <a:fillRect/>
          </a:stretch>
        </p:blipFill>
        <p:spPr>
          <a:xfrm>
            <a:off x="5099532" y="87686"/>
            <a:ext cx="5978911" cy="5978911"/>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F85BE910-5ADF-AB6C-9EFD-F126C4746E02}"/>
              </a:ext>
            </a:extLst>
          </p:cNvPr>
          <p:cNvPicPr>
            <a:picLocks noChangeAspect="1"/>
          </p:cNvPicPr>
          <p:nvPr/>
        </p:nvPicPr>
        <p:blipFill>
          <a:blip r:embed="rId4"/>
          <a:stretch>
            <a:fillRect/>
          </a:stretch>
        </p:blipFill>
        <p:spPr>
          <a:xfrm>
            <a:off x="9572848" y="2057400"/>
            <a:ext cx="2181273" cy="4800601"/>
          </a:xfrm>
          <a:prstGeom prst="rect">
            <a:avLst/>
          </a:prstGeom>
        </p:spPr>
      </p:pic>
      <p:pic>
        <p:nvPicPr>
          <p:cNvPr id="14" name="Picture 13" descr="A cell phone with a black background&#10;&#10;Description automatically generated">
            <a:extLst>
              <a:ext uri="{FF2B5EF4-FFF2-40B4-BE49-F238E27FC236}">
                <a16:creationId xmlns:a16="http://schemas.microsoft.com/office/drawing/2014/main" id="{102D08DB-5154-3B9F-F1BC-325D89C8E3F9}"/>
              </a:ext>
            </a:extLst>
          </p:cNvPr>
          <p:cNvPicPr>
            <a:picLocks noChangeAspect="1"/>
          </p:cNvPicPr>
          <p:nvPr/>
        </p:nvPicPr>
        <p:blipFill>
          <a:blip r:embed="rId3"/>
          <a:stretch>
            <a:fillRect/>
          </a:stretch>
        </p:blipFill>
        <p:spPr>
          <a:xfrm>
            <a:off x="8151121" y="1894446"/>
            <a:ext cx="5071719" cy="5071719"/>
          </a:xfrm>
          <a:prstGeom prst="rect">
            <a:avLst/>
          </a:prstGeom>
        </p:spPr>
      </p:pic>
    </p:spTree>
    <p:extLst>
      <p:ext uri="{BB962C8B-B14F-4D97-AF65-F5344CB8AC3E}">
        <p14:creationId xmlns:p14="http://schemas.microsoft.com/office/powerpoint/2010/main" val="3531229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Ishika Nimade</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38225" y="965200"/>
            <a:ext cx="6155055" cy="1704847"/>
          </a:xfrm>
        </p:spPr>
        <p:txBody>
          <a:bodyPr/>
          <a:lstStyle/>
          <a:p>
            <a:r>
              <a:rPr lang="en-US" dirty="0">
                <a:latin typeface="Arial Black" panose="020B0604020202020204" pitchFamily="34" charset="0"/>
                <a:ea typeface="Arial Regular" pitchFamily="34" charset="-122"/>
                <a:cs typeface="Arial Black" panose="020B0604020202020204" pitchFamily="34" charset="0"/>
              </a:rPr>
              <a:t>Introduction</a:t>
            </a:r>
            <a:br>
              <a:rPr lang="en-US" dirty="0">
                <a:latin typeface="Arial Black" panose="020B0604020202020204" pitchFamily="34" charset="0"/>
                <a:ea typeface="Arial Regular" pitchFamily="34" charset="-122"/>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endParaRPr lang="en-US" dirty="0"/>
          </a:p>
          <a:p>
            <a:endParaRPr lang="en-US" dirty="0"/>
          </a:p>
        </p:txBody>
      </p:sp>
      <p:sp>
        <p:nvSpPr>
          <p:cNvPr id="8" name="TextBox 7">
            <a:extLst>
              <a:ext uri="{FF2B5EF4-FFF2-40B4-BE49-F238E27FC236}">
                <a16:creationId xmlns:a16="http://schemas.microsoft.com/office/drawing/2014/main" id="{53F72564-5B7C-297B-73E4-21D5B1FFA5F0}"/>
              </a:ext>
            </a:extLst>
          </p:cNvPr>
          <p:cNvSpPr txBox="1"/>
          <p:nvPr/>
        </p:nvSpPr>
        <p:spPr>
          <a:xfrm>
            <a:off x="1038225" y="2099013"/>
            <a:ext cx="5324475" cy="2862322"/>
          </a:xfrm>
          <a:prstGeom prst="rect">
            <a:avLst/>
          </a:prstGeom>
          <a:noFill/>
        </p:spPr>
        <p:txBody>
          <a:bodyPr wrap="square">
            <a:spAutoFit/>
          </a:bodyPr>
          <a:lstStyle/>
          <a:p>
            <a:r>
              <a:rPr lang="en-US" dirty="0">
                <a:solidFill>
                  <a:schemeClr val="accent3">
                    <a:lumMod val="50000"/>
                  </a:schemeClr>
                </a:solidFill>
              </a:rPr>
              <a:t>The Device Management Admin Portal is an Android application built using the MVVM (Model-View-View-Model) architecture. </a:t>
            </a:r>
          </a:p>
          <a:p>
            <a:endParaRPr lang="en-US" dirty="0">
              <a:solidFill>
                <a:schemeClr val="accent3">
                  <a:lumMod val="50000"/>
                </a:schemeClr>
              </a:solidFill>
            </a:endParaRPr>
          </a:p>
          <a:p>
            <a:r>
              <a:rPr lang="en-US" dirty="0">
                <a:solidFill>
                  <a:schemeClr val="accent3">
                    <a:lumMod val="50000"/>
                  </a:schemeClr>
                </a:solidFill>
              </a:rPr>
              <a:t>It enables administrators to manage and monitor devices in an organization, with data synchronization between Room Database and Fire-store. </a:t>
            </a:r>
          </a:p>
          <a:p>
            <a:endParaRPr lang="en-US" dirty="0">
              <a:solidFill>
                <a:schemeClr val="accent3">
                  <a:lumMod val="50000"/>
                </a:schemeClr>
              </a:solidFill>
            </a:endParaRPr>
          </a:p>
          <a:p>
            <a:r>
              <a:rPr lang="en-US" dirty="0">
                <a:solidFill>
                  <a:schemeClr val="accent3">
                    <a:lumMod val="50000"/>
                  </a:schemeClr>
                </a:solidFill>
              </a:rPr>
              <a:t>The application supports both online and offline modes.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E7A9-94BF-428A-5E34-963F278B3E9B}"/>
              </a:ext>
            </a:extLst>
          </p:cNvPr>
          <p:cNvSpPr>
            <a:spLocks noGrp="1"/>
          </p:cNvSpPr>
          <p:nvPr>
            <p:ph type="title"/>
          </p:nvPr>
        </p:nvSpPr>
        <p:spPr>
          <a:xfrm>
            <a:off x="4389120" y="287868"/>
            <a:ext cx="7013448" cy="588964"/>
          </a:xfrm>
        </p:spPr>
        <p:txBody>
          <a:bodyPr/>
          <a:lstStyle/>
          <a:p>
            <a:r>
              <a:rPr lang="en-US" dirty="0"/>
              <a:t>Screens and Description</a:t>
            </a:r>
          </a:p>
        </p:txBody>
      </p:sp>
      <p:sp>
        <p:nvSpPr>
          <p:cNvPr id="3" name="Text Placeholder 2">
            <a:extLst>
              <a:ext uri="{FF2B5EF4-FFF2-40B4-BE49-F238E27FC236}">
                <a16:creationId xmlns:a16="http://schemas.microsoft.com/office/drawing/2014/main" id="{F0124D07-F4E3-515A-9EC4-2A1C97119E84}"/>
              </a:ext>
            </a:extLst>
          </p:cNvPr>
          <p:cNvSpPr>
            <a:spLocks noGrp="1"/>
          </p:cNvSpPr>
          <p:nvPr>
            <p:ph type="body" sz="quarter" idx="15"/>
          </p:nvPr>
        </p:nvSpPr>
        <p:spPr>
          <a:xfrm>
            <a:off x="3611880" y="-203200"/>
            <a:ext cx="768096" cy="939800"/>
          </a:xfrm>
        </p:spPr>
        <p:txBody>
          <a:bodyPr/>
          <a:lstStyle/>
          <a:p>
            <a:endParaRPr lang="en-US" dirty="0"/>
          </a:p>
        </p:txBody>
      </p:sp>
      <p:sp>
        <p:nvSpPr>
          <p:cNvPr id="4" name="Text Placeholder 3">
            <a:extLst>
              <a:ext uri="{FF2B5EF4-FFF2-40B4-BE49-F238E27FC236}">
                <a16:creationId xmlns:a16="http://schemas.microsoft.com/office/drawing/2014/main" id="{6633449F-1E07-2D40-08BE-6B3638F501F4}"/>
              </a:ext>
            </a:extLst>
          </p:cNvPr>
          <p:cNvSpPr>
            <a:spLocks noGrp="1"/>
          </p:cNvSpPr>
          <p:nvPr>
            <p:ph type="body" sz="quarter" idx="13"/>
          </p:nvPr>
        </p:nvSpPr>
        <p:spPr>
          <a:xfrm>
            <a:off x="4389120" y="1845733"/>
            <a:ext cx="3932238" cy="3620119"/>
          </a:xfrm>
        </p:spPr>
        <p:txBody>
          <a:bodyPr/>
          <a:lstStyle/>
          <a:p>
            <a:r>
              <a:rPr lang="en-US" dirty="0"/>
              <a:t>Splash Screen</a:t>
            </a:r>
          </a:p>
          <a:p>
            <a:endParaRPr lang="en-US" dirty="0"/>
          </a:p>
          <a:p>
            <a:pPr marL="342900" indent="-342900">
              <a:buFont typeface="Arial" panose="020B0604020202020204" pitchFamily="34" charset="0"/>
              <a:buChar char="•"/>
            </a:pPr>
            <a:r>
              <a:rPr lang="en-US" sz="1600" dirty="0">
                <a:solidFill>
                  <a:schemeClr val="accent3">
                    <a:lumMod val="50000"/>
                  </a:schemeClr>
                </a:solidFill>
              </a:rPr>
              <a:t>A splash screen is a graphical element that appears when an application is launched. </a:t>
            </a:r>
          </a:p>
          <a:p>
            <a:pPr marL="342900" indent="-342900">
              <a:buFont typeface="Arial" panose="020B0604020202020204" pitchFamily="34" charset="0"/>
              <a:buChar char="•"/>
            </a:pPr>
            <a:r>
              <a:rPr lang="en-US" sz="1600" dirty="0">
                <a:solidFill>
                  <a:schemeClr val="accent3">
                    <a:lumMod val="50000"/>
                  </a:schemeClr>
                </a:solidFill>
              </a:rPr>
              <a:t>Its purpose is to provide an initial visual experience to the users while the main content is being loaded in the background.</a:t>
            </a:r>
          </a:p>
          <a:p>
            <a:pPr marL="342900" indent="-342900">
              <a:buFont typeface="Arial" panose="020B0604020202020204" pitchFamily="34" charset="0"/>
              <a:buChar char="•"/>
            </a:pPr>
            <a:r>
              <a:rPr lang="en-US" sz="1600" dirty="0">
                <a:solidFill>
                  <a:schemeClr val="accent3">
                    <a:lumMod val="50000"/>
                  </a:schemeClr>
                </a:solidFill>
              </a:rPr>
              <a:t>It showcase the logo, of the company and name of the application.</a:t>
            </a:r>
          </a:p>
          <a:p>
            <a:pPr marL="342900" indent="-342900">
              <a:buFont typeface="Arial" panose="020B0604020202020204" pitchFamily="34" charset="0"/>
              <a:buChar char="•"/>
            </a:pPr>
            <a:r>
              <a:rPr lang="en-US" sz="1600" dirty="0">
                <a:solidFill>
                  <a:schemeClr val="accent3">
                    <a:lumMod val="50000"/>
                  </a:schemeClr>
                </a:solidFill>
              </a:rPr>
              <a:t> It helps in establishing brand recognition and familiarity.</a:t>
            </a:r>
          </a:p>
        </p:txBody>
      </p:sp>
      <p:pic>
        <p:nvPicPr>
          <p:cNvPr id="10" name="Picture 9" descr="A close-up of a logo&#10;&#10;Description automatically generated">
            <a:extLst>
              <a:ext uri="{FF2B5EF4-FFF2-40B4-BE49-F238E27FC236}">
                <a16:creationId xmlns:a16="http://schemas.microsoft.com/office/drawing/2014/main" id="{FF162D3C-DB27-FE36-CC6C-4813DEC4B10A}"/>
              </a:ext>
            </a:extLst>
          </p:cNvPr>
          <p:cNvPicPr>
            <a:picLocks noChangeAspect="1"/>
          </p:cNvPicPr>
          <p:nvPr/>
        </p:nvPicPr>
        <p:blipFill>
          <a:blip r:embed="rId2"/>
          <a:stretch>
            <a:fillRect/>
          </a:stretch>
        </p:blipFill>
        <p:spPr>
          <a:xfrm>
            <a:off x="9025548" y="1176867"/>
            <a:ext cx="2429851" cy="5347677"/>
          </a:xfrm>
          <a:prstGeom prst="rect">
            <a:avLst/>
          </a:prstGeom>
        </p:spPr>
      </p:pic>
      <p:pic>
        <p:nvPicPr>
          <p:cNvPr id="12" name="Picture 11" descr="A cell phone with a black background&#10;&#10;Description automatically generated">
            <a:extLst>
              <a:ext uri="{FF2B5EF4-FFF2-40B4-BE49-F238E27FC236}">
                <a16:creationId xmlns:a16="http://schemas.microsoft.com/office/drawing/2014/main" id="{CFF44941-AA07-34B9-8154-F3998383AC3C}"/>
              </a:ext>
            </a:extLst>
          </p:cNvPr>
          <p:cNvPicPr>
            <a:picLocks noChangeAspect="1"/>
          </p:cNvPicPr>
          <p:nvPr/>
        </p:nvPicPr>
        <p:blipFill>
          <a:blip r:embed="rId3"/>
          <a:stretch>
            <a:fillRect/>
          </a:stretch>
        </p:blipFill>
        <p:spPr>
          <a:xfrm>
            <a:off x="7279673" y="936401"/>
            <a:ext cx="5921599" cy="5921599"/>
          </a:xfrm>
          <a:prstGeom prst="rect">
            <a:avLst/>
          </a:prstGeom>
        </p:spPr>
      </p:pic>
    </p:spTree>
    <p:extLst>
      <p:ext uri="{BB962C8B-B14F-4D97-AF65-F5344CB8AC3E}">
        <p14:creationId xmlns:p14="http://schemas.microsoft.com/office/powerpoint/2010/main" val="146459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6073549" y="187601"/>
            <a:ext cx="4798032" cy="772410"/>
          </a:xfrm>
        </p:spPr>
        <p:txBody>
          <a:bodyPr/>
          <a:lstStyle/>
          <a:p>
            <a:r>
              <a:rPr lang="en-US" sz="2400" b="0" dirty="0">
                <a:cs typeface="Aharoni" panose="02010803020104030203" pitchFamily="2" charset="-79"/>
              </a:rPr>
              <a:t>Login</a:t>
            </a:r>
            <a:r>
              <a:rPr lang="en-US" sz="3200" b="0" dirty="0">
                <a:latin typeface="Aharoni" panose="02010803020104030203" pitchFamily="2" charset="-79"/>
                <a:cs typeface="Aharoni" panose="02010803020104030203" pitchFamily="2" charset="-79"/>
              </a:rPr>
              <a:t> </a:t>
            </a:r>
            <a:r>
              <a:rPr lang="en-US" sz="2400" b="0" dirty="0">
                <a:cs typeface="Aharoni" panose="02010803020104030203" pitchFamily="2" charset="-79"/>
              </a:rPr>
              <a:t>screen</a:t>
            </a:r>
          </a:p>
        </p:txBody>
      </p:sp>
      <p:sp>
        <p:nvSpPr>
          <p:cNvPr id="15" name="TextBox 14">
            <a:extLst>
              <a:ext uri="{FF2B5EF4-FFF2-40B4-BE49-F238E27FC236}">
                <a16:creationId xmlns:a16="http://schemas.microsoft.com/office/drawing/2014/main" id="{6F550E07-0E28-8332-B3B8-CFB4CFEB31F0}"/>
              </a:ext>
            </a:extLst>
          </p:cNvPr>
          <p:cNvSpPr txBox="1"/>
          <p:nvPr/>
        </p:nvSpPr>
        <p:spPr>
          <a:xfrm>
            <a:off x="6013806" y="722252"/>
            <a:ext cx="5914490" cy="5355312"/>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login screen serves as the entry point for administrators to access the system. It provides a secure way to authenticate admin and gain access to the system's features and functionalities.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Login Button: Clicking this button validates the entered credentials and grants access to the system for Admin only.</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Sign Up Option: To cater to new administrators who don't have an account, a "Sign Up" link is included.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Forget password option: To Reset password a Reset Password link is included.</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Error Handling: In case of invalid login credentials or other login-related errors, error messages is displayed as toast message.</a:t>
            </a:r>
          </a:p>
        </p:txBody>
      </p:sp>
      <p:pic>
        <p:nvPicPr>
          <p:cNvPr id="3" name="Picture 2" descr="A screenshot of a login screen&#10;&#10;Description automatically generated">
            <a:extLst>
              <a:ext uri="{FF2B5EF4-FFF2-40B4-BE49-F238E27FC236}">
                <a16:creationId xmlns:a16="http://schemas.microsoft.com/office/drawing/2014/main" id="{969D7FFC-2224-B510-F6C2-19EEBCC1E668}"/>
              </a:ext>
            </a:extLst>
          </p:cNvPr>
          <p:cNvPicPr>
            <a:picLocks noChangeAspect="1"/>
          </p:cNvPicPr>
          <p:nvPr/>
        </p:nvPicPr>
        <p:blipFill>
          <a:blip r:embed="rId2"/>
          <a:stretch>
            <a:fillRect/>
          </a:stretch>
        </p:blipFill>
        <p:spPr>
          <a:xfrm>
            <a:off x="2910623" y="785125"/>
            <a:ext cx="2336048" cy="5139305"/>
          </a:xfrm>
          <a:prstGeom prst="rect">
            <a:avLst/>
          </a:prstGeom>
        </p:spPr>
      </p:pic>
      <p:pic>
        <p:nvPicPr>
          <p:cNvPr id="5" name="Picture 4" descr="A cell phone with a black background&#10;&#10;Description automatically generated">
            <a:extLst>
              <a:ext uri="{FF2B5EF4-FFF2-40B4-BE49-F238E27FC236}">
                <a16:creationId xmlns:a16="http://schemas.microsoft.com/office/drawing/2014/main" id="{97C29521-79C6-35AB-E3BB-A49CA0A3E0F8}"/>
              </a:ext>
            </a:extLst>
          </p:cNvPr>
          <p:cNvPicPr>
            <a:picLocks noChangeAspect="1"/>
          </p:cNvPicPr>
          <p:nvPr/>
        </p:nvPicPr>
        <p:blipFill>
          <a:blip r:embed="rId3"/>
          <a:stretch>
            <a:fillRect/>
          </a:stretch>
        </p:blipFill>
        <p:spPr>
          <a:xfrm>
            <a:off x="1297676" y="573806"/>
            <a:ext cx="5561942" cy="5561942"/>
          </a:xfrm>
          <a:prstGeom prst="rect">
            <a:avLst/>
          </a:prstGeom>
        </p:spPr>
      </p:pic>
    </p:spTree>
    <p:extLst>
      <p:ext uri="{BB962C8B-B14F-4D97-AF65-F5344CB8AC3E}">
        <p14:creationId xmlns:p14="http://schemas.microsoft.com/office/powerpoint/2010/main" val="136312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5704768" y="1697902"/>
            <a:ext cx="4798032" cy="772410"/>
          </a:xfrm>
        </p:spPr>
        <p:txBody>
          <a:bodyPr/>
          <a:lstStyle/>
          <a:p>
            <a:r>
              <a:rPr lang="en-US" sz="2400" b="0" dirty="0">
                <a:cs typeface="Aharoni" panose="02010803020104030203" pitchFamily="2" charset="-79"/>
              </a:rPr>
              <a:t>Reset Password screen</a:t>
            </a:r>
          </a:p>
        </p:txBody>
      </p:sp>
      <p:sp>
        <p:nvSpPr>
          <p:cNvPr id="15" name="TextBox 14">
            <a:extLst>
              <a:ext uri="{FF2B5EF4-FFF2-40B4-BE49-F238E27FC236}">
                <a16:creationId xmlns:a16="http://schemas.microsoft.com/office/drawing/2014/main" id="{6F550E07-0E28-8332-B3B8-CFB4CFEB31F0}"/>
              </a:ext>
            </a:extLst>
          </p:cNvPr>
          <p:cNvSpPr txBox="1"/>
          <p:nvPr/>
        </p:nvSpPr>
        <p:spPr>
          <a:xfrm>
            <a:off x="5704768" y="2335294"/>
            <a:ext cx="5914490" cy="3693319"/>
          </a:xfrm>
          <a:prstGeom prst="rect">
            <a:avLst/>
          </a:prstGeom>
          <a:noFill/>
        </p:spPr>
        <p:txBody>
          <a:bodyPr wrap="square" rtlCol="0">
            <a:spAutoFit/>
          </a:bodyPr>
          <a:lstStyle/>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reset password functionality allows users to regain access to their accounts by entering their email address. Upon submission, a reset link is sent to the provided email, enabling users to create a new password and secure their account.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Reset Button: Clicking this button validates the entered email and send reset password link to the email of the admin mentioned.</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Error Handling: In case of invalid email credentials or other error messages is displayed as toast message.</a:t>
            </a:r>
          </a:p>
        </p:txBody>
      </p:sp>
      <p:pic>
        <p:nvPicPr>
          <p:cNvPr id="4" name="Picture 3" descr="A close up of a login screen&#10;&#10;Description automatically generated">
            <a:extLst>
              <a:ext uri="{FF2B5EF4-FFF2-40B4-BE49-F238E27FC236}">
                <a16:creationId xmlns:a16="http://schemas.microsoft.com/office/drawing/2014/main" id="{95E2467C-E2D6-2554-FD1D-F34692786FCB}"/>
              </a:ext>
            </a:extLst>
          </p:cNvPr>
          <p:cNvPicPr>
            <a:picLocks noChangeAspect="1"/>
          </p:cNvPicPr>
          <p:nvPr/>
        </p:nvPicPr>
        <p:blipFill>
          <a:blip r:embed="rId2"/>
          <a:stretch>
            <a:fillRect/>
          </a:stretch>
        </p:blipFill>
        <p:spPr>
          <a:xfrm>
            <a:off x="2729111" y="810113"/>
            <a:ext cx="2501709" cy="5503758"/>
          </a:xfrm>
          <a:prstGeom prst="rect">
            <a:avLst/>
          </a:prstGeom>
        </p:spPr>
      </p:pic>
      <p:pic>
        <p:nvPicPr>
          <p:cNvPr id="7" name="Picture 6" descr="A cell phone with a black background&#10;&#10;Description automatically generated">
            <a:extLst>
              <a:ext uri="{FF2B5EF4-FFF2-40B4-BE49-F238E27FC236}">
                <a16:creationId xmlns:a16="http://schemas.microsoft.com/office/drawing/2014/main" id="{747B6789-8CB2-DA07-C9B5-D2FEC262AABD}"/>
              </a:ext>
            </a:extLst>
          </p:cNvPr>
          <p:cNvPicPr>
            <a:picLocks noChangeAspect="1"/>
          </p:cNvPicPr>
          <p:nvPr/>
        </p:nvPicPr>
        <p:blipFill>
          <a:blip r:embed="rId3"/>
          <a:stretch>
            <a:fillRect/>
          </a:stretch>
        </p:blipFill>
        <p:spPr>
          <a:xfrm>
            <a:off x="1013514" y="595541"/>
            <a:ext cx="5932902" cy="5932902"/>
          </a:xfrm>
          <a:prstGeom prst="rect">
            <a:avLst/>
          </a:prstGeom>
        </p:spPr>
      </p:pic>
    </p:spTree>
    <p:extLst>
      <p:ext uri="{BB962C8B-B14F-4D97-AF65-F5344CB8AC3E}">
        <p14:creationId xmlns:p14="http://schemas.microsoft.com/office/powerpoint/2010/main" val="186220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5621683" y="0"/>
            <a:ext cx="9527562" cy="575353"/>
          </a:xfrm>
        </p:spPr>
        <p:txBody>
          <a:bodyPr/>
          <a:lstStyle/>
          <a:p>
            <a:r>
              <a:rPr lang="en-US" sz="2400" b="0" dirty="0">
                <a:cs typeface="Aharoni" panose="02010803020104030203" pitchFamily="2" charset="-79"/>
              </a:rPr>
              <a:t>Signup</a:t>
            </a:r>
            <a:r>
              <a:rPr lang="en-US" sz="3200" b="0" dirty="0">
                <a:latin typeface="Aharoni" panose="02010803020104030203" pitchFamily="2" charset="-79"/>
                <a:cs typeface="Aharoni" panose="02010803020104030203" pitchFamily="2" charset="-79"/>
              </a:rPr>
              <a:t> </a:t>
            </a:r>
            <a:r>
              <a:rPr lang="en-US" sz="2400" b="0" dirty="0">
                <a:cs typeface="Aharoni" panose="02010803020104030203" pitchFamily="2" charset="-79"/>
              </a:rPr>
              <a:t>screen</a:t>
            </a:r>
          </a:p>
        </p:txBody>
      </p:sp>
      <p:sp>
        <p:nvSpPr>
          <p:cNvPr id="15" name="TextBox 14">
            <a:extLst>
              <a:ext uri="{FF2B5EF4-FFF2-40B4-BE49-F238E27FC236}">
                <a16:creationId xmlns:a16="http://schemas.microsoft.com/office/drawing/2014/main" id="{6F550E07-0E28-8332-B3B8-CFB4CFEB31F0}"/>
              </a:ext>
            </a:extLst>
          </p:cNvPr>
          <p:cNvSpPr txBox="1"/>
          <p:nvPr/>
        </p:nvSpPr>
        <p:spPr>
          <a:xfrm>
            <a:off x="5655366" y="762754"/>
            <a:ext cx="6536633"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signup screen allows new administrators to create an account and gain access to the system's features and functionalities.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Registration Form: The signup screen includes a registration form where new administrators can enter their information, such as name, employee id, mobile number, email address, and desired password.</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Sign Up Button: Clicking this button validates the entered information, creates a new account, and grants access to the system for the newly registered administrator..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Error Handling: In case of any errors or missing information in the registration form, appropriate error messages are displayed to guide administrators in correcting the issues.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Login Option: For administrators who already have an account, a link to the login screen is included, allowing them to switch to the login process instead of signing up.</a:t>
            </a:r>
          </a:p>
        </p:txBody>
      </p:sp>
      <p:pic>
        <p:nvPicPr>
          <p:cNvPr id="3" name="Picture 2" descr="A screenshot of a login form&#10;&#10;Description automatically generated">
            <a:extLst>
              <a:ext uri="{FF2B5EF4-FFF2-40B4-BE49-F238E27FC236}">
                <a16:creationId xmlns:a16="http://schemas.microsoft.com/office/drawing/2014/main" id="{6403610B-EEE9-BA52-8041-A0F2AC21A352}"/>
              </a:ext>
            </a:extLst>
          </p:cNvPr>
          <p:cNvPicPr>
            <a:picLocks noChangeAspect="1"/>
          </p:cNvPicPr>
          <p:nvPr/>
        </p:nvPicPr>
        <p:blipFill>
          <a:blip r:embed="rId2"/>
          <a:stretch>
            <a:fillRect/>
          </a:stretch>
        </p:blipFill>
        <p:spPr>
          <a:xfrm>
            <a:off x="2500608" y="588094"/>
            <a:ext cx="2581673" cy="5681811"/>
          </a:xfrm>
          <a:prstGeom prst="rect">
            <a:avLst/>
          </a:prstGeom>
        </p:spPr>
      </p:pic>
      <p:pic>
        <p:nvPicPr>
          <p:cNvPr id="5" name="Picture 4" descr="A cell phone with a black background&#10;&#10;Description automatically generated">
            <a:extLst>
              <a:ext uri="{FF2B5EF4-FFF2-40B4-BE49-F238E27FC236}">
                <a16:creationId xmlns:a16="http://schemas.microsoft.com/office/drawing/2014/main" id="{E5B8C516-4DFD-F44E-B04F-9100DC4B4C20}"/>
              </a:ext>
            </a:extLst>
          </p:cNvPr>
          <p:cNvPicPr>
            <a:picLocks noChangeAspect="1"/>
          </p:cNvPicPr>
          <p:nvPr/>
        </p:nvPicPr>
        <p:blipFill>
          <a:blip r:embed="rId3"/>
          <a:stretch>
            <a:fillRect/>
          </a:stretch>
        </p:blipFill>
        <p:spPr>
          <a:xfrm>
            <a:off x="686649" y="324204"/>
            <a:ext cx="6209589" cy="6209589"/>
          </a:xfrm>
          <a:prstGeom prst="rect">
            <a:avLst/>
          </a:prstGeom>
        </p:spPr>
      </p:pic>
    </p:spTree>
    <p:extLst>
      <p:ext uri="{BB962C8B-B14F-4D97-AF65-F5344CB8AC3E}">
        <p14:creationId xmlns:p14="http://schemas.microsoft.com/office/powerpoint/2010/main" val="31940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6525809" y="1782954"/>
            <a:ext cx="9527562" cy="498993"/>
          </a:xfrm>
        </p:spPr>
        <p:txBody>
          <a:bodyPr/>
          <a:lstStyle/>
          <a:p>
            <a:r>
              <a:rPr lang="en-US" sz="2400" b="0" dirty="0">
                <a:cs typeface="Aharoni" panose="02010803020104030203" pitchFamily="2" charset="-79"/>
              </a:rPr>
              <a:t>Dashboard screen</a:t>
            </a:r>
          </a:p>
        </p:txBody>
      </p:sp>
      <p:pic>
        <p:nvPicPr>
          <p:cNvPr id="4" name="Picture 3" descr="A screenshot of a phone&#10;&#10;Description automatically generated">
            <a:extLst>
              <a:ext uri="{FF2B5EF4-FFF2-40B4-BE49-F238E27FC236}">
                <a16:creationId xmlns:a16="http://schemas.microsoft.com/office/drawing/2014/main" id="{ABE6BF8C-59C5-8A71-60E3-21B8667C4AEB}"/>
              </a:ext>
            </a:extLst>
          </p:cNvPr>
          <p:cNvPicPr>
            <a:picLocks noChangeAspect="1"/>
          </p:cNvPicPr>
          <p:nvPr/>
        </p:nvPicPr>
        <p:blipFill>
          <a:blip r:embed="rId2"/>
          <a:stretch>
            <a:fillRect/>
          </a:stretch>
        </p:blipFill>
        <p:spPr>
          <a:xfrm>
            <a:off x="2124357" y="372877"/>
            <a:ext cx="2777252" cy="6112246"/>
          </a:xfrm>
          <a:prstGeom prst="rect">
            <a:avLst/>
          </a:prstGeom>
        </p:spPr>
      </p:pic>
      <p:pic>
        <p:nvPicPr>
          <p:cNvPr id="7" name="Picture 6" descr="A cell phone with a black background&#10;&#10;Description automatically generated">
            <a:extLst>
              <a:ext uri="{FF2B5EF4-FFF2-40B4-BE49-F238E27FC236}">
                <a16:creationId xmlns:a16="http://schemas.microsoft.com/office/drawing/2014/main" id="{6ABAE2B7-235F-F872-2C7E-0836B2CBE460}"/>
              </a:ext>
            </a:extLst>
          </p:cNvPr>
          <p:cNvPicPr>
            <a:picLocks noChangeAspect="1"/>
          </p:cNvPicPr>
          <p:nvPr/>
        </p:nvPicPr>
        <p:blipFill>
          <a:blip r:embed="rId3"/>
          <a:stretch>
            <a:fillRect/>
          </a:stretch>
        </p:blipFill>
        <p:spPr>
          <a:xfrm>
            <a:off x="220115" y="136132"/>
            <a:ext cx="6585735" cy="6585735"/>
          </a:xfrm>
          <a:prstGeom prst="rect">
            <a:avLst/>
          </a:prstGeom>
        </p:spPr>
      </p:pic>
      <p:sp>
        <p:nvSpPr>
          <p:cNvPr id="8" name="TextBox 7">
            <a:extLst>
              <a:ext uri="{FF2B5EF4-FFF2-40B4-BE49-F238E27FC236}">
                <a16:creationId xmlns:a16="http://schemas.microsoft.com/office/drawing/2014/main" id="{A8F3A6C1-3098-0918-62E4-57F85054A6A9}"/>
              </a:ext>
            </a:extLst>
          </p:cNvPr>
          <p:cNvSpPr txBox="1"/>
          <p:nvPr/>
        </p:nvSpPr>
        <p:spPr>
          <a:xfrm>
            <a:off x="5714150" y="2682750"/>
            <a:ext cx="5787052"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After successful logging into the system, administrators are redirected to the main dashboard activity. This dashboard includes a bottom navigation bar and a toolbar that indicates the screen name.</a:t>
            </a:r>
          </a:p>
          <a:p>
            <a:endParaRPr lang="en-US" dirty="0"/>
          </a:p>
          <a:p>
            <a:pPr marL="285750" indent="-285750">
              <a:buFont typeface="Arial" panose="020B0604020202020204" pitchFamily="34" charset="0"/>
              <a:buChar char="•"/>
            </a:pPr>
            <a:r>
              <a:rPr lang="en-US" dirty="0"/>
              <a:t>Home Screen: The home screen of the main dashboard displays the device count analytics in a pie chart format. The pie chart visually represents the distribution of devices across different categories or criteria, providing administrators with a quick overview of the device inventory.</a:t>
            </a:r>
          </a:p>
        </p:txBody>
      </p:sp>
    </p:spTree>
    <p:extLst>
      <p:ext uri="{BB962C8B-B14F-4D97-AF65-F5344CB8AC3E}">
        <p14:creationId xmlns:p14="http://schemas.microsoft.com/office/powerpoint/2010/main" val="289455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5414481" y="1782954"/>
            <a:ext cx="10638890" cy="498993"/>
          </a:xfrm>
        </p:spPr>
        <p:txBody>
          <a:bodyPr/>
          <a:lstStyle/>
          <a:p>
            <a:r>
              <a:rPr lang="en-US" sz="2400" b="0" dirty="0">
                <a:cs typeface="Aharoni" panose="02010803020104030203" pitchFamily="2" charset="-79"/>
              </a:rPr>
              <a:t>Employee Listing screen</a:t>
            </a:r>
          </a:p>
        </p:txBody>
      </p:sp>
      <p:sp>
        <p:nvSpPr>
          <p:cNvPr id="8" name="TextBox 7">
            <a:extLst>
              <a:ext uri="{FF2B5EF4-FFF2-40B4-BE49-F238E27FC236}">
                <a16:creationId xmlns:a16="http://schemas.microsoft.com/office/drawing/2014/main" id="{A8F3A6C1-3098-0918-62E4-57F85054A6A9}"/>
              </a:ext>
            </a:extLst>
          </p:cNvPr>
          <p:cNvSpPr txBox="1"/>
          <p:nvPr/>
        </p:nvSpPr>
        <p:spPr>
          <a:xfrm>
            <a:off x="5714150" y="2682750"/>
            <a:ext cx="578705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second icon on the dashboard screen leads to the employee listing screen. This screen provides a searchable list of employees and allows administrators to filter employees based on their ID or name using a search bar.</a:t>
            </a:r>
          </a:p>
          <a:p>
            <a:endParaRPr lang="en-US" dirty="0"/>
          </a:p>
          <a:p>
            <a:pPr marL="285750" indent="-285750">
              <a:buFont typeface="Arial" panose="020B0604020202020204" pitchFamily="34" charset="0"/>
              <a:buChar char="•"/>
            </a:pPr>
            <a:r>
              <a:rPr lang="en-US" dirty="0"/>
              <a:t>Employee List: The screen displays a list of employees, showing essential information such as their names, IDs, or email. This list is scrollable, depending on the number of employees in the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Clicking an Employee: When an administrator clicks on an employee from the list, it triggers an action to open the employee detail page.</a:t>
            </a:r>
          </a:p>
        </p:txBody>
      </p:sp>
      <p:pic>
        <p:nvPicPr>
          <p:cNvPr id="3" name="Picture 2" descr="A screenshot of a phone&#10;&#10;Description automatically generated">
            <a:extLst>
              <a:ext uri="{FF2B5EF4-FFF2-40B4-BE49-F238E27FC236}">
                <a16:creationId xmlns:a16="http://schemas.microsoft.com/office/drawing/2014/main" id="{F7D26DB3-B37C-ECC4-6A10-2E67B00359BD}"/>
              </a:ext>
            </a:extLst>
          </p:cNvPr>
          <p:cNvPicPr>
            <a:picLocks noChangeAspect="1"/>
          </p:cNvPicPr>
          <p:nvPr/>
        </p:nvPicPr>
        <p:blipFill>
          <a:blip r:embed="rId2"/>
          <a:stretch>
            <a:fillRect/>
          </a:stretch>
        </p:blipFill>
        <p:spPr>
          <a:xfrm>
            <a:off x="2483117" y="945223"/>
            <a:ext cx="2376175" cy="5229546"/>
          </a:xfrm>
          <a:prstGeom prst="rect">
            <a:avLst/>
          </a:prstGeom>
        </p:spPr>
      </p:pic>
      <p:pic>
        <p:nvPicPr>
          <p:cNvPr id="6" name="Picture 5" descr="A cell phone with a black background&#10;&#10;Description automatically generated">
            <a:extLst>
              <a:ext uri="{FF2B5EF4-FFF2-40B4-BE49-F238E27FC236}">
                <a16:creationId xmlns:a16="http://schemas.microsoft.com/office/drawing/2014/main" id="{A27D598E-8B75-DA85-DA27-20095422B871}"/>
              </a:ext>
            </a:extLst>
          </p:cNvPr>
          <p:cNvPicPr>
            <a:picLocks noChangeAspect="1"/>
          </p:cNvPicPr>
          <p:nvPr/>
        </p:nvPicPr>
        <p:blipFill>
          <a:blip r:embed="rId3"/>
          <a:stretch>
            <a:fillRect/>
          </a:stretch>
        </p:blipFill>
        <p:spPr>
          <a:xfrm>
            <a:off x="820508" y="707345"/>
            <a:ext cx="5705301" cy="5705301"/>
          </a:xfrm>
          <a:prstGeom prst="rect">
            <a:avLst/>
          </a:prstGeom>
        </p:spPr>
      </p:pic>
    </p:spTree>
    <p:extLst>
      <p:ext uri="{BB962C8B-B14F-4D97-AF65-F5344CB8AC3E}">
        <p14:creationId xmlns:p14="http://schemas.microsoft.com/office/powerpoint/2010/main" val="13052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E67CDD7-46A2-7108-19C5-CB7F27FB2D6C}"/>
              </a:ext>
            </a:extLst>
          </p:cNvPr>
          <p:cNvSpPr>
            <a:spLocks noGrp="1"/>
          </p:cNvSpPr>
          <p:nvPr>
            <p:ph type="title"/>
          </p:nvPr>
        </p:nvSpPr>
        <p:spPr>
          <a:xfrm>
            <a:off x="5517222" y="0"/>
            <a:ext cx="10638890" cy="575353"/>
          </a:xfrm>
        </p:spPr>
        <p:txBody>
          <a:bodyPr/>
          <a:lstStyle/>
          <a:p>
            <a:r>
              <a:rPr lang="en-US" sz="2400" b="0" dirty="0">
                <a:cs typeface="Aharoni" panose="02010803020104030203" pitchFamily="2" charset="-79"/>
              </a:rPr>
              <a:t>Device Listing screen</a:t>
            </a:r>
          </a:p>
        </p:txBody>
      </p:sp>
      <p:sp>
        <p:nvSpPr>
          <p:cNvPr id="8" name="TextBox 7">
            <a:extLst>
              <a:ext uri="{FF2B5EF4-FFF2-40B4-BE49-F238E27FC236}">
                <a16:creationId xmlns:a16="http://schemas.microsoft.com/office/drawing/2014/main" id="{A8F3A6C1-3098-0918-62E4-57F85054A6A9}"/>
              </a:ext>
            </a:extLst>
          </p:cNvPr>
          <p:cNvSpPr txBox="1"/>
          <p:nvPr/>
        </p:nvSpPr>
        <p:spPr>
          <a:xfrm>
            <a:off x="5625255" y="750014"/>
            <a:ext cx="5787052"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The third icon on the dashboard screen leads to the device listing screen. This screen provides a searchable list of devices and allows administrators to filter devices based on their ID , name or employee-id using a search bar.</a:t>
            </a:r>
          </a:p>
          <a:p>
            <a:endParaRPr lang="en-US" dirty="0"/>
          </a:p>
          <a:p>
            <a:pPr marL="285750" indent="-285750">
              <a:buFont typeface="Arial" panose="020B0604020202020204" pitchFamily="34" charset="0"/>
              <a:buChar char="•"/>
            </a:pPr>
            <a:r>
              <a:rPr lang="en-US" dirty="0"/>
              <a:t>Device List: The screen displays a list of devices, showing essential information such as their employee-id, device id, or device type and device name. This list is scrollable, depending on the number of devices in the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Clicking an device: When an administrator clicks on an employee from the list, it triggers an action to open the device detail page.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Long Click action on device: When an administrator long click on an device from the list, it triggers a dialog box for delete device.</a:t>
            </a:r>
          </a:p>
          <a:p>
            <a:r>
              <a:rPr lang="en-US" dirty="0"/>
              <a:t> </a:t>
            </a:r>
          </a:p>
        </p:txBody>
      </p:sp>
      <p:pic>
        <p:nvPicPr>
          <p:cNvPr id="4" name="Picture 3" descr="A screenshot of a phone&#10;&#10;Description automatically generated">
            <a:extLst>
              <a:ext uri="{FF2B5EF4-FFF2-40B4-BE49-F238E27FC236}">
                <a16:creationId xmlns:a16="http://schemas.microsoft.com/office/drawing/2014/main" id="{6C6F34F7-E2BF-34C2-0427-74FBAB50BAB7}"/>
              </a:ext>
            </a:extLst>
          </p:cNvPr>
          <p:cNvPicPr>
            <a:picLocks noChangeAspect="1"/>
          </p:cNvPicPr>
          <p:nvPr/>
        </p:nvPicPr>
        <p:blipFill>
          <a:blip r:embed="rId2"/>
          <a:stretch>
            <a:fillRect/>
          </a:stretch>
        </p:blipFill>
        <p:spPr>
          <a:xfrm>
            <a:off x="2015281" y="215314"/>
            <a:ext cx="2920437" cy="6427371"/>
          </a:xfrm>
          <a:prstGeom prst="rect">
            <a:avLst/>
          </a:prstGeom>
        </p:spPr>
      </p:pic>
      <p:pic>
        <p:nvPicPr>
          <p:cNvPr id="7" name="Picture 6" descr="A cell phone with a black background&#10;&#10;Description automatically generated">
            <a:extLst>
              <a:ext uri="{FF2B5EF4-FFF2-40B4-BE49-F238E27FC236}">
                <a16:creationId xmlns:a16="http://schemas.microsoft.com/office/drawing/2014/main" id="{1DBC4E22-9905-9EC1-50EB-8FFFD996EB72}"/>
              </a:ext>
            </a:extLst>
          </p:cNvPr>
          <p:cNvPicPr>
            <a:picLocks noChangeAspect="1"/>
          </p:cNvPicPr>
          <p:nvPr/>
        </p:nvPicPr>
        <p:blipFill>
          <a:blip r:embed="rId3"/>
          <a:stretch>
            <a:fillRect/>
          </a:stretch>
        </p:blipFill>
        <p:spPr>
          <a:xfrm>
            <a:off x="22563" y="0"/>
            <a:ext cx="6858000" cy="6858000"/>
          </a:xfrm>
          <a:prstGeom prst="rect">
            <a:avLst/>
          </a:prstGeom>
        </p:spPr>
      </p:pic>
      <p:pic>
        <p:nvPicPr>
          <p:cNvPr id="10" name="Picture 9" descr="A screenshot of a phone&#10;&#10;Description automatically generated">
            <a:extLst>
              <a:ext uri="{FF2B5EF4-FFF2-40B4-BE49-F238E27FC236}">
                <a16:creationId xmlns:a16="http://schemas.microsoft.com/office/drawing/2014/main" id="{17FF2624-D8E9-1B83-30BF-4B3242EAD852}"/>
              </a:ext>
            </a:extLst>
          </p:cNvPr>
          <p:cNvPicPr>
            <a:picLocks noChangeAspect="1"/>
          </p:cNvPicPr>
          <p:nvPr/>
        </p:nvPicPr>
        <p:blipFill>
          <a:blip r:embed="rId4"/>
          <a:stretch>
            <a:fillRect/>
          </a:stretch>
        </p:blipFill>
        <p:spPr>
          <a:xfrm>
            <a:off x="3910182" y="3428998"/>
            <a:ext cx="1607040" cy="3536813"/>
          </a:xfrm>
          <a:prstGeom prst="rect">
            <a:avLst/>
          </a:prstGeom>
        </p:spPr>
      </p:pic>
      <p:pic>
        <p:nvPicPr>
          <p:cNvPr id="12" name="Picture 11" descr="A cell phone with a black background&#10;&#10;Description automatically generated">
            <a:extLst>
              <a:ext uri="{FF2B5EF4-FFF2-40B4-BE49-F238E27FC236}">
                <a16:creationId xmlns:a16="http://schemas.microsoft.com/office/drawing/2014/main" id="{4ECF7A84-68FF-B2E0-1366-55412BD24F74}"/>
              </a:ext>
            </a:extLst>
          </p:cNvPr>
          <p:cNvPicPr>
            <a:picLocks noChangeAspect="1"/>
          </p:cNvPicPr>
          <p:nvPr/>
        </p:nvPicPr>
        <p:blipFill>
          <a:blip r:embed="rId3"/>
          <a:stretch>
            <a:fillRect/>
          </a:stretch>
        </p:blipFill>
        <p:spPr>
          <a:xfrm>
            <a:off x="2862239" y="3318845"/>
            <a:ext cx="3754469" cy="3754469"/>
          </a:xfrm>
          <a:prstGeom prst="rect">
            <a:avLst/>
          </a:prstGeom>
        </p:spPr>
      </p:pic>
    </p:spTree>
    <p:extLst>
      <p:ext uri="{BB962C8B-B14F-4D97-AF65-F5344CB8AC3E}">
        <p14:creationId xmlns:p14="http://schemas.microsoft.com/office/powerpoint/2010/main" val="1958368997"/>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{26C725C3-CBB1-40F1-99A3-59756ACA3F40}tf78438558_win32</Template>
  <TotalTime>296</TotalTime>
  <Words>1167</Words>
  <Application>Microsoft Office PowerPoint</Application>
  <PresentationFormat>Widescreen</PresentationFormat>
  <Paragraphs>90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Arial Black</vt:lpstr>
      <vt:lpstr>Calibri</vt:lpstr>
      <vt:lpstr>Sabon Next LT</vt:lpstr>
      <vt:lpstr>Office Theme</vt:lpstr>
      <vt:lpstr>Device management </vt:lpstr>
      <vt:lpstr>Introduction </vt:lpstr>
      <vt:lpstr>Screens and Description</vt:lpstr>
      <vt:lpstr>Login screen</vt:lpstr>
      <vt:lpstr>Reset Password screen</vt:lpstr>
      <vt:lpstr>Signup screen</vt:lpstr>
      <vt:lpstr>Dashboard screen</vt:lpstr>
      <vt:lpstr>Employee Listing screen</vt:lpstr>
      <vt:lpstr>Device Listing screen</vt:lpstr>
      <vt:lpstr>EMPLOYEE DETAIL screen</vt:lpstr>
      <vt:lpstr>Assign Device screen</vt:lpstr>
      <vt:lpstr>Device DETAIL screen</vt:lpstr>
      <vt:lpstr>Profile screen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Device management </dc:title>
  <dc:subject/>
  <dc:creator>Ishika Nimade</dc:creator>
  <cp:lastModifiedBy>Ishika Nimade</cp:lastModifiedBy>
  <cp:revision>3</cp:revision>
  <dcterms:created xsi:type="dcterms:W3CDTF">2023-07-12T09:21:01Z</dcterms:created>
  <dcterms:modified xsi:type="dcterms:W3CDTF">2023-07-26T07:48:37Z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79e395e-e3b5-421f-8616-70a10f9451af_Enabled">
    <vt:lpwstr>true</vt:lpwstr>
  </property>
  <property fmtid="{D5CDD505-2E9C-101B-9397-08002B2CF9AE}" pid="3" name="MSIP_Label_879e395e-e3b5-421f-8616-70a10f9451af_SetDate">
    <vt:lpwstr>2023-07-12T11:41:24Z</vt:lpwstr>
  </property>
  <property fmtid="{D5CDD505-2E9C-101B-9397-08002B2CF9AE}" pid="4" name="MSIP_Label_879e395e-e3b5-421f-8616-70a10f9451af_Method">
    <vt:lpwstr>Standard</vt:lpwstr>
  </property>
  <property fmtid="{D5CDD505-2E9C-101B-9397-08002B2CF9AE}" pid="5" name="MSIP_Label_879e395e-e3b5-421f-8616-70a10f9451af_Name">
    <vt:lpwstr>879e395e-e3b5-421f-8616-70a10f9451af</vt:lpwstr>
  </property>
  <property fmtid="{D5CDD505-2E9C-101B-9397-08002B2CF9AE}" pid="6" name="MSIP_Label_879e395e-e3b5-421f-8616-70a10f9451af_SiteId">
    <vt:lpwstr>0beb0c35-9cbb-4feb-99e5-589e415c7944</vt:lpwstr>
  </property>
  <property fmtid="{D5CDD505-2E9C-101B-9397-08002B2CF9AE}" pid="7" name="MSIP_Label_879e395e-e3b5-421f-8616-70a10f9451af_ActionId">
    <vt:lpwstr>b0d8fe11-e50c-440b-b169-f1c90e32c424</vt:lpwstr>
  </property>
  <property fmtid="{D5CDD505-2E9C-101B-9397-08002B2CF9AE}" pid="8" name="MSIP_Label_879e395e-e3b5-421f-8616-70a10f9451af_ContentBits">
    <vt:lpwstr>0</vt:lpwstr>
  </property>
</Properties>
</file>