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regular r:id="rId11"/>
      <p:bold r:id="rId12"/>
      <p:italic r:id="rId13"/>
      <p:bold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4" autoAdjust="0"/>
    <p:restoredTop sz="94694"/>
  </p:normalViewPr>
  <p:slideViewPr>
    <p:cSldViewPr snapToGrid="0">
      <p:cViewPr varScale="1">
        <p:scale>
          <a:sx n="82" d="100"/>
          <a:sy n="82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277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u="sng" dirty="0"/>
              <a:t>Basic Details of the Team and Problem Statement</a:t>
            </a:r>
            <a:endParaRPr u="sng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414684" y="1471588"/>
            <a:ext cx="7777316" cy="513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Student Innovation</a:t>
            </a:r>
            <a:endParaRPr sz="2000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1486</a:t>
            </a:r>
            <a:endParaRPr sz="2000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cs typeface="Franklin Gothic"/>
                <a:sym typeface="Franklin Gothic"/>
              </a:rPr>
              <a:t>Student Innovation (Boosting the current situation of the Travel and Tourism industry)</a:t>
            </a:r>
            <a:endParaRPr sz="2000" b="1" dirty="0">
              <a:solidFill>
                <a:schemeClr val="tx1"/>
              </a:solidFill>
              <a:latin typeface="Libre Franklin" pitchFamily="2" charset="0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b="1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cs typeface="Franklin Gothic"/>
                <a:sym typeface="Franklin Gothic"/>
              </a:rPr>
              <a:t>Illuminati</a:t>
            </a:r>
            <a:endParaRPr sz="2000" b="1" dirty="0">
              <a:solidFill>
                <a:schemeClr val="tx1"/>
              </a:solidFill>
              <a:latin typeface="Libre Franklin" pitchFamily="2" charset="0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cs typeface="Franklin Gothic"/>
                <a:sym typeface="Franklin Gothic"/>
              </a:rPr>
              <a:t>Diya</a:t>
            </a: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cs typeface="Franklin Gothic"/>
                <a:sym typeface="Franklin Gothic"/>
              </a:rPr>
              <a:t>Rawal</a:t>
            </a:r>
            <a:endParaRPr sz="2000" b="1" dirty="0">
              <a:solidFill>
                <a:schemeClr val="tx1"/>
              </a:solidFill>
              <a:latin typeface="Libre Franklin" pitchFamily="2" charset="0"/>
              <a:cs typeface="Franklin Gothic"/>
            </a:endParaRPr>
          </a:p>
          <a:p>
            <a:pPr marL="0" indent="0"/>
            <a:b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cs typeface="Franklin Gothic"/>
                <a:sym typeface="Franklin Gothic"/>
              </a:rPr>
              <a:t>B.M.L Munjal University</a:t>
            </a:r>
            <a:endParaRPr sz="2000" b="1" dirty="0">
              <a:solidFill>
                <a:schemeClr val="tx1"/>
              </a:solidFill>
              <a:latin typeface="Libre Franklin" pitchFamily="2" charset="0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000" b="1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000" b="1" dirty="0">
                <a:solidFill>
                  <a:schemeClr val="tx1"/>
                </a:solidFill>
                <a:latin typeface="Libre Franklin" pitchFamily="2" charset="0"/>
                <a:cs typeface="Franklin Gothic"/>
                <a:sym typeface="Franklin Gothic"/>
              </a:rPr>
              <a:t>Travel &amp; Tourism </a:t>
            </a:r>
            <a:endParaRPr sz="2000" b="1" dirty="0">
              <a:solidFill>
                <a:schemeClr val="tx1"/>
              </a:solidFill>
              <a:latin typeface="Libre Franklin" pitchFamily="2" charset="0"/>
              <a:cs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24425" y="-3780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dirty="0"/>
              <a:t>Idea/Approach Details</a:t>
            </a:r>
            <a:endParaRPr sz="32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5876" y="529294"/>
            <a:ext cx="6732753" cy="63287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i="1" u="sng" dirty="0">
                <a:latin typeface="Libre Franklin" pitchFamily="2" charset="0"/>
                <a:cs typeface="Times New Roman" panose="02020603050405020304" pitchFamily="18" charset="0"/>
              </a:rPr>
              <a:t>Easily Available</a:t>
            </a:r>
            <a:r>
              <a:rPr lang="en-US" sz="1200" dirty="0">
                <a:latin typeface="Libre Franklin" pitchFamily="2" charset="0"/>
                <a:cs typeface="Times New Roman" panose="02020603050405020304" pitchFamily="18" charset="0"/>
              </a:rPr>
              <a:t>: A lot of Online portals with the functionality of Hotels Booking, Ticket Booking,  Cab Booking, Travel plans, Travel Packages, Offers, etc.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i="1" u="sng" dirty="0">
                <a:latin typeface="Libre Franklin" pitchFamily="2" charset="0"/>
                <a:cs typeface="Times New Roman" panose="02020603050405020304" pitchFamily="18" charset="0"/>
              </a:rPr>
              <a:t>Presently Missing</a:t>
            </a:r>
            <a:r>
              <a:rPr lang="en-US" sz="1300" i="1" dirty="0">
                <a:latin typeface="Libre Franklin" pitchFamily="2" charset="0"/>
                <a:cs typeface="Times New Roman" panose="02020603050405020304" pitchFamily="18" charset="0"/>
              </a:rPr>
              <a:t>:  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1)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Layered Authenticity 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of provided information   2) Lack of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Real Assistance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 3)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Pre and Post Follow ups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   4)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Personal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&amp; Mentally Healthy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Touch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  5) Events Calendar   6) New Coming Requirements and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Sustainable 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Products and Services   7) 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Effective Community Forum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300" i="1" u="sng" dirty="0">
                <a:latin typeface="Libre Franklin" pitchFamily="2" charset="0"/>
                <a:cs typeface="Times New Roman" panose="02020603050405020304" pitchFamily="18" charset="0"/>
              </a:rPr>
              <a:t>Solution</a:t>
            </a:r>
            <a:r>
              <a:rPr lang="en-US" sz="1300" i="1" dirty="0">
                <a:latin typeface="Libre Franklin" pitchFamily="2" charset="0"/>
                <a:cs typeface="Times New Roman" panose="02020603050405020304" pitchFamily="18" charset="0"/>
              </a:rPr>
              <a:t>: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An Eco System with modules like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MDM - Master Data Management Team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working on point no 1,  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MIHU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- May I Help You speech recognition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Chatbot support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 for points no  2, 3, and 6, PME: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Profile Matcher Engine – AI/ML-Based Analysis 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for point no 3, 5 and 6, </a:t>
            </a:r>
            <a:r>
              <a:rPr lang="en-US" sz="1300" b="1" dirty="0">
                <a:latin typeface="Libre Franklin" pitchFamily="2" charset="0"/>
                <a:cs typeface="Times New Roman" panose="02020603050405020304" pitchFamily="18" charset="0"/>
              </a:rPr>
              <a:t>Hands Meet Club</a:t>
            </a:r>
            <a:r>
              <a:rPr lang="en-US" sz="1300" dirty="0">
                <a:latin typeface="Libre Franklin" pitchFamily="2" charset="0"/>
                <a:cs typeface="Times New Roman" panose="02020603050405020304" pitchFamily="18" charset="0"/>
              </a:rPr>
              <a:t>: for point no 4 and 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u="sng" dirty="0">
                <a:latin typeface="Libre Franklin" pitchFamily="2" charset="0"/>
                <a:cs typeface="Times New Roman" panose="02020603050405020304" pitchFamily="18" charset="0"/>
              </a:rPr>
              <a:t>How to Achieve</a:t>
            </a:r>
            <a:r>
              <a:rPr lang="en-US" sz="1050" dirty="0">
                <a:latin typeface="Libre Franklin" pitchFamily="2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MDM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 will collect the data of businesses, and people, do the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physical review and verification, 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work on customer feedback/ratings/follow up / review,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Hands Meet Club 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will have local people who are in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guide assistance, homestays,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 Food and Beverages, Related Business Services, etc., and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believe in “Atithi Devo Bhava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”.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PME 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will create a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customer profile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 based on his/her taste, personalized requirements,  tentative plans, interests and choices, category, and budget. PME will help the Customer, MIHU,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 MDM (also Sales and Marketing sub-teams) 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team to do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follow-up, market research, generate offers, 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plan for the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personalized Year Calendar:’</a:t>
            </a:r>
            <a:r>
              <a:rPr lang="en-US" sz="1250" b="1" dirty="0" err="1">
                <a:latin typeface="Libre Franklin" pitchFamily="2" charset="0"/>
                <a:cs typeface="Times New Roman" panose="02020603050405020304" pitchFamily="18" charset="0"/>
              </a:rPr>
              <a:t>CalenderConnect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’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, and Forecast based on the historical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MIHU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 will help customers with nearby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medical assistance, 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restaurants, interested places, and connections with the Hands Meet club. Real-time data will be fetched via Google APIs. It will also have a “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Panic Button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” for the Quick Responding team (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QRT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) for </a:t>
            </a:r>
            <a:r>
              <a:rPr lang="en-US" sz="1250" b="1" dirty="0">
                <a:latin typeface="Libre Franklin" pitchFamily="2" charset="0"/>
                <a:cs typeface="Times New Roman" panose="02020603050405020304" pitchFamily="18" charset="0"/>
              </a:rPr>
              <a:t>medical, weather forecasting, and crime</a:t>
            </a: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>
                <a:latin typeface="Libre Franklin" pitchFamily="2" charset="0"/>
                <a:cs typeface="Times New Roman" panose="02020603050405020304" pitchFamily="18" charset="0"/>
              </a:rPr>
              <a:t> Community support is provided by connecting through ‘Reddit’ which provides feedback and testimonials indirectly. We focus on being the most trusted brand in the tourism industry.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25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5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895174" y="3817752"/>
            <a:ext cx="5111237" cy="29737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0C9789-00DF-45C6-755E-F700851B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110" y="46172"/>
            <a:ext cx="5205214" cy="375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C1F8C-117B-6FCF-3F0B-7A931DB0D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786" y="4149956"/>
            <a:ext cx="552349" cy="723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9982D4-5F84-4907-BB53-DBA2961C5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19" y="4149956"/>
            <a:ext cx="552349" cy="780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ACF6BE-5CA5-2F95-B0EA-D80853E7F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213" y="4149957"/>
            <a:ext cx="678171" cy="723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59C737-28B7-A391-BB2E-317D1FEA0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0835" y="4117307"/>
            <a:ext cx="1323769" cy="4551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BF4A64-84F5-F65F-AD1E-67ED04384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1307" y="4930186"/>
            <a:ext cx="892360" cy="13508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5C04DB-262E-22F5-2402-3C1C000C7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1091" y="5041247"/>
            <a:ext cx="805428" cy="834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BD7EA8-1839-BB34-ACD1-5548B344A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075" y="4982492"/>
            <a:ext cx="1157887" cy="4905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C97C9-0877-8DB6-D290-DC6B44B96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5543" y="4657663"/>
            <a:ext cx="530994" cy="2453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2BF17C-6684-EDD9-69D3-5D109CFF15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30117" y="5654218"/>
            <a:ext cx="807157" cy="8590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37CE49-1496-70B4-984D-0F0BD224BF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9025" y="6281055"/>
            <a:ext cx="1652323" cy="41249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B0A16D-345A-246C-F77A-FB71C04C28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9066" y="5738524"/>
            <a:ext cx="1217750" cy="1037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3817B-649E-4F2D-10CE-B6A372B60C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17677" y="4170692"/>
            <a:ext cx="868715" cy="67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F5DC9-5E71-CCED-AB4E-BEB7EEA91F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06900" y="5857470"/>
            <a:ext cx="1594009" cy="474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AF49B-CE99-D3AE-D117-573095E47F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2727" y="4895789"/>
            <a:ext cx="769061" cy="6347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9FFA1-575F-8A5C-4680-25FD5EE75D9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68991" y="5430424"/>
            <a:ext cx="852206" cy="57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E59BA-8037-5863-EB43-CCAA79F4EDF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82140" y="4982492"/>
            <a:ext cx="862463" cy="55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65922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118711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391338"/>
            <a:ext cx="4838701" cy="41885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latin typeface="Libre Franklin" pitchFamily="2" charset="0"/>
              </a:rPr>
              <a:t>Reviews</a:t>
            </a:r>
            <a:r>
              <a:rPr lang="en-US" dirty="0">
                <a:latin typeface="Libre Franklin" pitchFamily="2" charset="0"/>
              </a:rPr>
              <a:t> by MDM, Customers, and post forum </a:t>
            </a:r>
            <a:r>
              <a:rPr lang="en-US" b="1" dirty="0">
                <a:latin typeface="Libre Franklin" pitchFamily="2" charset="0"/>
              </a:rPr>
              <a:t>testimonials are in sync.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Libre Franklin" pitchFamily="2" charset="0"/>
              </a:rPr>
              <a:t>People have trust</a:t>
            </a:r>
            <a:r>
              <a:rPr lang="en-US" dirty="0">
                <a:latin typeface="Libre Franklin" pitchFamily="2" charset="0"/>
              </a:rPr>
              <a:t> and feel home-like with the Hands Meet Club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Libre Franklin" pitchFamily="2" charset="0"/>
              </a:rPr>
              <a:t>sustainability options working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Libre Franklin" pitchFamily="2" charset="0"/>
              </a:rPr>
              <a:t>panic button working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chatbot </a:t>
            </a:r>
            <a:r>
              <a:rPr lang="en-US" b="1" dirty="0" err="1">
                <a:latin typeface="Libre Franklin" pitchFamily="2" charset="0"/>
              </a:rPr>
              <a:t>followups</a:t>
            </a:r>
            <a:r>
              <a:rPr lang="en-US" b="1" dirty="0">
                <a:latin typeface="Libre Franklin" pitchFamily="2" charset="0"/>
              </a:rPr>
              <a:t> are up to  date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Libre Franklin" pitchFamily="2" charset="0"/>
              </a:rPr>
              <a:t>recommender system </a:t>
            </a:r>
            <a:r>
              <a:rPr lang="en-US" dirty="0">
                <a:latin typeface="Libre Franklin" pitchFamily="2" charset="0"/>
              </a:rPr>
              <a:t>with good </a:t>
            </a:r>
            <a:r>
              <a:rPr lang="en-US" b="1" dirty="0">
                <a:latin typeface="Libre Franklin" pitchFamily="2" charset="0"/>
              </a:rPr>
              <a:t>accuracy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Libre Franklin" pitchFamily="2" charset="0"/>
              </a:rPr>
              <a:t> Secure data and transactions</a:t>
            </a:r>
            <a:r>
              <a:rPr lang="en-US" dirty="0">
                <a:latin typeface="Libre Franklin" pitchFamily="2" charset="0"/>
              </a:rPr>
              <a:t>, and </a:t>
            </a:r>
            <a:r>
              <a:rPr lang="en-US" b="1" dirty="0">
                <a:latin typeface="Libre Franklin" pitchFamily="2" charset="0"/>
              </a:rPr>
              <a:t>supply chain(</a:t>
            </a:r>
            <a:r>
              <a:rPr lang="en-US" dirty="0">
                <a:latin typeface="Libre Franklin" pitchFamily="2" charset="0"/>
              </a:rPr>
              <a:t>hotels, </a:t>
            </a:r>
            <a:r>
              <a:rPr lang="en-US" dirty="0" err="1">
                <a:latin typeface="Libre Franklin" pitchFamily="2" charset="0"/>
              </a:rPr>
              <a:t>agencies,transport</a:t>
            </a:r>
            <a:r>
              <a:rPr lang="en-US" dirty="0">
                <a:latin typeface="Libre Franklin" pitchFamily="2" charset="0"/>
              </a:rPr>
              <a:t> etc.) </a:t>
            </a:r>
            <a:r>
              <a:rPr lang="en-US" b="1" dirty="0">
                <a:latin typeface="Libre Franklin" pitchFamily="2" charset="0"/>
              </a:rPr>
              <a:t>transparency</a:t>
            </a:r>
            <a:r>
              <a:rPr lang="en-US" dirty="0">
                <a:latin typeface="Libre Franklin" pitchFamily="2" charset="0"/>
              </a:rPr>
              <a:t> due to </a:t>
            </a:r>
            <a:r>
              <a:rPr lang="en-US" b="1" dirty="0">
                <a:latin typeface="Libre Franklin" pitchFamily="2" charset="0"/>
              </a:rPr>
              <a:t>block chain technologies </a:t>
            </a:r>
            <a:r>
              <a:rPr lang="en-US" dirty="0">
                <a:latin typeface="Libre Franklin" pitchFamily="2" charset="0"/>
              </a:rPr>
              <a:t>used.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latin typeface="Libre Franklin" pitchFamily="2" charset="0"/>
              </a:rPr>
              <a:t>SSL Certification, </a:t>
            </a:r>
            <a:r>
              <a:rPr lang="en-US" b="1" dirty="0" err="1">
                <a:latin typeface="Libre Franklin" pitchFamily="2" charset="0"/>
              </a:rPr>
              <a:t>penetration,vulnerability</a:t>
            </a:r>
            <a:r>
              <a:rPr lang="en-US" b="1" dirty="0">
                <a:latin typeface="Libre Franklin" pitchFamily="2" charset="0"/>
              </a:rPr>
              <a:t> testing </a:t>
            </a:r>
            <a:r>
              <a:rPr lang="en-US" dirty="0">
                <a:latin typeface="Libre Franklin" pitchFamily="2" charset="0"/>
              </a:rPr>
              <a:t>and ERNET Domain for site for authenticity and security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>
              <a:latin typeface="Libre Franklin" pitchFamily="2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11871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Dependencies / Show stoppers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115051" y="2391338"/>
            <a:ext cx="4838701" cy="41885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Marketing and Getting </a:t>
            </a: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Traffic on our Unique Product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Making a Smart, Intelligent, and Social MDM Team with Capabilities  of doing Review, verification, Generating Data, Forecasting, Making Offers, and Personal Touch Follow-ups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Network Creation for Hands Meet Club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Hand Meet Club Members Verification,  Interviews, and Psychometric tests conducted, along with general channel verifications via KYC, </a:t>
            </a:r>
            <a:r>
              <a:rPr lang="en-US" sz="1600" b="0" i="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AdharPan</a:t>
            </a: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, etc.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MIHU  Integration with Google APIs for user-friendly services and real-time data.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7438E-FE72-768A-CC7D-A913A6A88D84}"/>
              </a:ext>
            </a:extLst>
          </p:cNvPr>
          <p:cNvSpPr txBox="1"/>
          <p:nvPr/>
        </p:nvSpPr>
        <p:spPr>
          <a:xfrm>
            <a:off x="971550" y="1205896"/>
            <a:ext cx="9385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generation via collaborations, agencies, advertising and publicity, and collaborating banks for </a:t>
            </a:r>
            <a:r>
              <a:rPr lang="en-US" dirty="0" err="1"/>
              <a:t>Acko</a:t>
            </a:r>
            <a:r>
              <a:rPr lang="en-US" dirty="0"/>
              <a:t> insurances. We firmly believe in </a:t>
            </a:r>
            <a:r>
              <a:rPr lang="en-US" b="1" dirty="0"/>
              <a:t>promoting start-ups and diverse Indian culture and traditions thoroughly</a:t>
            </a:r>
            <a:r>
              <a:rPr lang="en-US" dirty="0"/>
              <a:t>.</a:t>
            </a:r>
          </a:p>
          <a:p>
            <a:r>
              <a:rPr lang="en-US" dirty="0"/>
              <a:t>We will have </a:t>
            </a:r>
            <a:r>
              <a:rPr lang="en-US" b="1" dirty="0"/>
              <a:t>incentives for guides, cab drivers </a:t>
            </a:r>
            <a:r>
              <a:rPr lang="en-US" dirty="0"/>
              <a:t>etc.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US" sz="1400" b="1" dirty="0">
                <a:solidFill>
                  <a:schemeClr val="tx1"/>
                </a:solidFill>
              </a:rPr>
              <a:t>Diya Rawal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 				Stream: CSE			Year : 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</a:t>
            </a:r>
            <a:r>
              <a:rPr lang="en-US" sz="1400" b="1" dirty="0" err="1">
                <a:solidFill>
                  <a:schemeClr val="tx1"/>
                </a:solidFill>
              </a:rPr>
              <a:t>Ridit</a:t>
            </a:r>
            <a:r>
              <a:rPr lang="en-US" sz="1400" b="1" dirty="0">
                <a:solidFill>
                  <a:schemeClr val="tx1"/>
                </a:solidFill>
              </a:rPr>
              <a:t> Jain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 				Stream: CSE			Year :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>
                <a:solidFill>
                  <a:schemeClr val="tx1"/>
                </a:solidFill>
              </a:rPr>
              <a:t>Akshat Manohar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	Stream: CSE			Year :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 err="1">
                <a:solidFill>
                  <a:schemeClr val="tx1"/>
                </a:solidFill>
              </a:rPr>
              <a:t>M.Mahaansh</a:t>
            </a:r>
            <a:r>
              <a:rPr lang="en-US" sz="1400" b="1" dirty="0">
                <a:solidFill>
                  <a:schemeClr val="tx1"/>
                </a:solidFill>
              </a:rPr>
              <a:t> Reddy</a:t>
            </a:r>
            <a:r>
              <a:rPr lang="en-US" sz="1400" dirty="0"/>
              <a:t>	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	Stream: CSE			Year: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 err="1">
                <a:solidFill>
                  <a:schemeClr val="tx1"/>
                </a:solidFill>
              </a:rPr>
              <a:t>Vardaan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				Stream: CSE			Year :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</a:t>
            </a:r>
            <a:r>
              <a:rPr lang="en-US" sz="1400" b="1" dirty="0">
                <a:solidFill>
                  <a:schemeClr val="tx1"/>
                </a:solidFill>
              </a:rPr>
              <a:t>Ishika Kochhar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Branch: BTech 				Stream: CSE			Year : 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: Mr. Dinesh Singh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(Academic/Industry):  IT- Industry		Expertise: DBMS and Solution Design 	Domain Experience:15+ years   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848</Words>
  <Application>Microsoft Office PowerPoint</Application>
  <PresentationFormat>Widescreen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Arial</vt:lpstr>
      <vt:lpstr>Calibri</vt:lpstr>
      <vt:lpstr>Wingdings</vt:lpstr>
      <vt:lpstr>Franklin Gothic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Chaitaney Rawal</cp:lastModifiedBy>
  <cp:revision>24</cp:revision>
  <dcterms:created xsi:type="dcterms:W3CDTF">2022-02-11T07:14:46Z</dcterms:created>
  <dcterms:modified xsi:type="dcterms:W3CDTF">2023-10-06T09:26:32Z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