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8"/>
  </p:notesMasterIdLst>
  <p:sldIdLst>
    <p:sldId id="256" r:id="rId2"/>
    <p:sldId id="261" r:id="rId3"/>
    <p:sldId id="268" r:id="rId4"/>
    <p:sldId id="259" r:id="rId5"/>
    <p:sldId id="269" r:id="rId6"/>
    <p:sldId id="299" r:id="rId7"/>
    <p:sldId id="262" r:id="rId8"/>
    <p:sldId id="301" r:id="rId9"/>
    <p:sldId id="263" r:id="rId10"/>
    <p:sldId id="300" r:id="rId11"/>
    <p:sldId id="302" r:id="rId12"/>
    <p:sldId id="303" r:id="rId13"/>
    <p:sldId id="270" r:id="rId14"/>
    <p:sldId id="298" r:id="rId15"/>
    <p:sldId id="264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E517198-DF67-4206-A7D8-343D5A543BD7}">
          <p14:sldIdLst>
            <p14:sldId id="256"/>
            <p14:sldId id="261"/>
            <p14:sldId id="268"/>
            <p14:sldId id="259"/>
            <p14:sldId id="269"/>
            <p14:sldId id="299"/>
            <p14:sldId id="262"/>
            <p14:sldId id="301"/>
            <p14:sldId id="263"/>
            <p14:sldId id="300"/>
            <p14:sldId id="302"/>
            <p14:sldId id="303"/>
            <p14:sldId id="270"/>
            <p14:sldId id="298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138" autoAdjust="0"/>
  </p:normalViewPr>
  <p:slideViewPr>
    <p:cSldViewPr snapToGrid="0">
      <p:cViewPr varScale="1">
        <p:scale>
          <a:sx n="95" d="100"/>
          <a:sy n="95" d="100"/>
        </p:scale>
        <p:origin x="45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73496-500F-452B-AF57-D9B060566B6F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95CE7-1023-45BA-B4B8-831560B01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82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これから、私たち</a:t>
            </a:r>
            <a:r>
              <a:rPr kumimoji="1" lang="en-US" altLang="ja-JP" dirty="0"/>
              <a:t>ITO</a:t>
            </a:r>
            <a:r>
              <a:rPr kumimoji="1" lang="ja-JP" altLang="en-US" dirty="0"/>
              <a:t>の卒業制作の進捗状況について発表したいと思います。メンバは石本、角田、大坪の三人で開発しています。今回の発表は私角田、ベースは大坪が担当します。</a:t>
            </a:r>
            <a:br>
              <a:rPr kumimoji="1" lang="en-US" altLang="ja-JP" dirty="0"/>
            </a:br>
            <a:r>
              <a:rPr kumimoji="1" lang="en-US" altLang="ja-JP" dirty="0"/>
              <a:t>I</a:t>
            </a:r>
            <a:r>
              <a:rPr kumimoji="1" lang="ja-JP" altLang="en-US" dirty="0"/>
              <a:t>は石本の</a:t>
            </a:r>
            <a:r>
              <a:rPr kumimoji="1" lang="en-US" altLang="ja-JP" dirty="0"/>
              <a:t>I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T</a:t>
            </a:r>
            <a:r>
              <a:rPr kumimoji="1" lang="ja-JP" altLang="en-US" dirty="0"/>
              <a:t>は角田の</a:t>
            </a:r>
            <a:r>
              <a:rPr kumimoji="1" lang="en-US" altLang="ja-JP" dirty="0"/>
              <a:t>T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O</a:t>
            </a:r>
            <a:r>
              <a:rPr kumimoji="1" lang="ja-JP" altLang="en-US" dirty="0"/>
              <a:t>は大坪の</a:t>
            </a:r>
            <a:r>
              <a:rPr kumimoji="1" lang="en-US" altLang="ja-JP" dirty="0"/>
              <a:t>O</a:t>
            </a:r>
            <a:r>
              <a:rPr kumimoji="1" lang="ja-JP" altLang="en-US" dirty="0"/>
              <a:t>からとっています。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D95CE7-1023-45BA-B4B8-831560B01D3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083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D95CE7-1023-45BA-B4B8-831560B01D3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5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Lilypond</a:t>
            </a:r>
            <a:r>
              <a:rPr kumimoji="1" lang="ja-JP" altLang="en-US" dirty="0"/>
              <a:t>は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のライブラリではないのですが、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オープン ソースの楽譜作成ができるプログラムです。</a:t>
            </a:r>
            <a:endParaRPr kumimoji="1"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dirty="0"/>
              <a:t>GUI</a:t>
            </a:r>
            <a:r>
              <a:rPr kumimoji="1" lang="ja-JP" altLang="en-US" dirty="0"/>
              <a:t>プログラムではありますが、コマンドラインツールなのでプログラムコードやスクリプトで使うことができます。（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では使えませんが、コマンドプロンプトなどから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を使うのと同じように使うことができます。）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37610-726E-4AF2-B94D-B4415625025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60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.</a:t>
            </a:r>
            <a:r>
              <a:rPr kumimoji="1" lang="en-US" altLang="ja-JP" dirty="0" err="1"/>
              <a:t>py</a:t>
            </a:r>
            <a:r>
              <a:rPr kumimoji="1" lang="ja-JP" altLang="en-US" dirty="0"/>
              <a:t>で</a:t>
            </a:r>
            <a:r>
              <a:rPr kumimoji="1" lang="en-US" altLang="ja-JP" dirty="0"/>
              <a:t>.</a:t>
            </a:r>
            <a:r>
              <a:rPr kumimoji="1" lang="en-US" altLang="ja-JP" dirty="0" err="1"/>
              <a:t>ly</a:t>
            </a:r>
            <a:r>
              <a:rPr kumimoji="1" lang="ja-JP" altLang="en-US" dirty="0"/>
              <a:t>を作成</a:t>
            </a:r>
            <a:endParaRPr kumimoji="1" lang="en-US" altLang="ja-JP" dirty="0"/>
          </a:p>
          <a:p>
            <a:r>
              <a:rPr kumimoji="1" lang="en-US" altLang="ja-JP" dirty="0"/>
              <a:t>.</a:t>
            </a:r>
            <a:r>
              <a:rPr kumimoji="1" lang="en-US" altLang="ja-JP" dirty="0" err="1"/>
              <a:t>py</a:t>
            </a:r>
            <a:r>
              <a:rPr kumimoji="1" lang="ja-JP" altLang="en-US" dirty="0"/>
              <a:t>を実行すると</a:t>
            </a:r>
            <a:r>
              <a:rPr kumimoji="1" lang="en-US" altLang="ja-JP" dirty="0"/>
              <a:t>.</a:t>
            </a:r>
            <a:r>
              <a:rPr kumimoji="1" lang="en-US" altLang="ja-JP" dirty="0" err="1"/>
              <a:t>ly</a:t>
            </a:r>
            <a:r>
              <a:rPr kumimoji="1" lang="ja-JP" altLang="en-US" dirty="0"/>
              <a:t>ができます。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コマンドプロンプトにて</a:t>
            </a:r>
            <a:r>
              <a:rPr kumimoji="1" lang="en-US" altLang="ja-JP" dirty="0"/>
              <a:t>lilypond</a:t>
            </a:r>
            <a:r>
              <a:rPr kumimoji="1" lang="ja-JP" altLang="en-US" dirty="0"/>
              <a:t>で</a:t>
            </a:r>
            <a:r>
              <a:rPr kumimoji="1" lang="en-US" altLang="ja-JP" dirty="0"/>
              <a:t>.</a:t>
            </a:r>
            <a:r>
              <a:rPr kumimoji="1" lang="en-US" altLang="ja-JP" dirty="0" err="1"/>
              <a:t>ly</a:t>
            </a:r>
            <a:r>
              <a:rPr kumimoji="1" lang="ja-JP" altLang="en-US" dirty="0"/>
              <a:t>を実行すると</a:t>
            </a:r>
            <a:r>
              <a:rPr kumimoji="1" lang="en-US" altLang="ja-JP" dirty="0"/>
              <a:t>TAB</a:t>
            </a:r>
            <a:r>
              <a:rPr kumimoji="1" lang="ja-JP" altLang="en-US" dirty="0"/>
              <a:t>譜が</a:t>
            </a:r>
            <a:r>
              <a:rPr kumimoji="1" lang="en-US" altLang="ja-JP" dirty="0"/>
              <a:t>PDF</a:t>
            </a:r>
            <a:r>
              <a:rPr kumimoji="1" lang="ja-JP" altLang="en-US" dirty="0"/>
              <a:t>また</a:t>
            </a:r>
            <a:r>
              <a:rPr kumimoji="1" lang="en-US" altLang="ja-JP" dirty="0"/>
              <a:t>midi</a:t>
            </a:r>
            <a:r>
              <a:rPr kumimoji="1" lang="ja-JP" altLang="en-US" dirty="0"/>
              <a:t>として出力されます。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77D62-494C-4CA9-B7A6-755CC0A41BD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7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私たちは、ベースギターの自動採譜アプリを開発しています。ベースギターの音のデータを入力し、</a:t>
            </a:r>
            <a:r>
              <a:rPr kumimoji="1" lang="en-US" altLang="ja-JP" dirty="0"/>
              <a:t>Tab</a:t>
            </a:r>
            <a:r>
              <a:rPr kumimoji="1" lang="ja-JP" altLang="en-US" dirty="0"/>
              <a:t>譜と呼ばれるギター用の楽譜を</a:t>
            </a:r>
            <a:r>
              <a:rPr kumimoji="1" lang="en-US" altLang="ja-JP" dirty="0"/>
              <a:t>PDF</a:t>
            </a:r>
            <a:r>
              <a:rPr kumimoji="1" lang="ja-JP" altLang="en-US" dirty="0"/>
              <a:t>か</a:t>
            </a:r>
            <a:r>
              <a:rPr kumimoji="1" lang="en-US" altLang="ja-JP" dirty="0"/>
              <a:t>midi</a:t>
            </a:r>
            <a:r>
              <a:rPr kumimoji="1" lang="ja-JP" altLang="en-US" dirty="0"/>
              <a:t>ファイルとして出力するというシステムです。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D95CE7-1023-45BA-B4B8-831560B01D3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477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ベースギターは普通のギターとは違い、４本の弦からできています。</a:t>
            </a:r>
            <a:endParaRPr kumimoji="1" lang="en-US" altLang="ja-JP" dirty="0"/>
          </a:p>
          <a:p>
            <a:r>
              <a:rPr kumimoji="1" lang="ja-JP" altLang="en-US" dirty="0"/>
              <a:t>音も全く別のものが鳴ります。実際に、音を聴き比べてみましょう。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こちらが、普通のギターの音になります。</a:t>
            </a:r>
            <a:endParaRPr kumimoji="1" lang="en-US" altLang="ja-JP" dirty="0"/>
          </a:p>
          <a:p>
            <a:r>
              <a:rPr kumimoji="1" lang="ja-JP" altLang="en-US" dirty="0"/>
              <a:t>そしてこちらがベースギターの音になります。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このようにギターに比べて低い音が鳴るのが特徴です。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D95CE7-1023-45BA-B4B8-831560B01D3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6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コノ画像をご覧ください。</a:t>
            </a:r>
            <a:endParaRPr kumimoji="1" lang="en-US" altLang="ja-JP" dirty="0"/>
          </a:p>
          <a:p>
            <a:r>
              <a:rPr kumimoji="1" lang="ja-JP" altLang="en-US" dirty="0"/>
              <a:t>下の</a:t>
            </a:r>
            <a:r>
              <a:rPr kumimoji="1" lang="en-US" altLang="ja-JP" dirty="0"/>
              <a:t>TAB</a:t>
            </a:r>
            <a:r>
              <a:rPr kumimoji="1" lang="ja-JP" altLang="en-US" dirty="0"/>
              <a:t>と書かれた楽譜が</a:t>
            </a:r>
            <a:r>
              <a:rPr kumimoji="1" lang="en-US" altLang="ja-JP" dirty="0"/>
              <a:t>TAB</a:t>
            </a:r>
            <a:r>
              <a:rPr kumimoji="1" lang="ja-JP" altLang="en-US" dirty="0"/>
              <a:t>譜となります。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普通の楽譜と比べて線が</a:t>
            </a:r>
            <a:r>
              <a:rPr kumimoji="1" lang="en-US" altLang="ja-JP" dirty="0"/>
              <a:t>4</a:t>
            </a:r>
            <a:r>
              <a:rPr kumimoji="1" lang="ja-JP" altLang="en-US" dirty="0"/>
              <a:t>本しかありませんね。これはベースギターの</a:t>
            </a:r>
            <a:r>
              <a:rPr kumimoji="1" lang="en-US" altLang="ja-JP" dirty="0"/>
              <a:t>4</a:t>
            </a:r>
            <a:r>
              <a:rPr kumimoji="1" lang="ja-JP" altLang="en-US" dirty="0"/>
              <a:t>弦を表しています。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このような楽譜が出力されます。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D95CE7-1023-45BA-B4B8-831560B01D3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72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librosa</a:t>
            </a:r>
            <a:r>
              <a:rPr kumimoji="1" lang="ja-JP" altLang="en-US" dirty="0"/>
              <a:t>は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のライブラリの一つで音楽データを入力するとテンポ</a:t>
            </a:r>
            <a:r>
              <a:rPr kumimoji="1" lang="en-US" altLang="ja-JP" dirty="0"/>
              <a:t>(</a:t>
            </a:r>
            <a:r>
              <a:rPr kumimoji="1" lang="ja-JP" altLang="en-US" dirty="0"/>
              <a:t>曲の速さ</a:t>
            </a:r>
            <a:r>
              <a:rPr kumimoji="1" lang="en-US" altLang="ja-JP" dirty="0"/>
              <a:t>)</a:t>
            </a:r>
            <a:r>
              <a:rPr kumimoji="1" lang="ja-JP" altLang="en-US" dirty="0"/>
              <a:t>や音階を解析できます。また、画像のように可視化することもできます。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まず、左の画像はクロマトグラムといい、縦軸が音階、横軸を時間として表示してくれます。</a:t>
            </a:r>
            <a:endParaRPr kumimoji="1" lang="en-US" altLang="ja-JP" dirty="0"/>
          </a:p>
          <a:p>
            <a:r>
              <a:rPr kumimoji="1" lang="ja-JP" altLang="en-US" dirty="0"/>
              <a:t>そこで右の画像です。右の画像はスペクトログラムといい、縦軸が鳴っている周波数、横軸が時間で表示されます。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D95CE7-1023-45BA-B4B8-831560B01D3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789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こちらが現在の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ページとなります。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もともと音のデータがある場合は左を</a:t>
            </a:r>
            <a:endParaRPr kumimoji="1" lang="en-US" altLang="ja-JP" dirty="0"/>
          </a:p>
          <a:p>
            <a:r>
              <a:rPr kumimoji="1" lang="ja-JP" altLang="en-US" dirty="0"/>
              <a:t>録音してデータを作りたい場合は右の方を利用します。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D95CE7-1023-45BA-B4B8-831560B01D3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770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それでは、デモンストレーションを行いたいと思います。</a:t>
            </a:r>
            <a:endParaRPr kumimoji="1" lang="en-US" altLang="ja-JP" dirty="0"/>
          </a:p>
          <a:p>
            <a:r>
              <a:rPr kumimoji="1" lang="ja-JP" altLang="en-US" dirty="0"/>
              <a:t>初めに、元々ある音のデータを取り込んでみます。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クロマトグラムとスペクトログラムが表示されましたね。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次は、実際に大坪君にベースを弾いてもらって、それを録音して取り込んでみましょう。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このように</a:t>
            </a:r>
            <a:r>
              <a:rPr kumimoji="1" lang="en-US" altLang="ja-JP" dirty="0"/>
              <a:t>wave</a:t>
            </a:r>
            <a:r>
              <a:rPr kumimoji="1" lang="ja-JP" altLang="en-US" dirty="0"/>
              <a:t>ファイルとして出力されます。</a:t>
            </a:r>
            <a:endParaRPr kumimoji="1" lang="en-US" altLang="ja-JP" dirty="0"/>
          </a:p>
          <a:p>
            <a:r>
              <a:rPr kumimoji="1" lang="ja-JP" altLang="en-US" dirty="0"/>
              <a:t>これを取り込むと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このようになります。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D95CE7-1023-45BA-B4B8-831560B01D3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089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D95CE7-1023-45BA-B4B8-831560B01D3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681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AI</a:t>
            </a:r>
            <a:r>
              <a:rPr kumimoji="1" lang="ja-JP" altLang="en-US" dirty="0"/>
              <a:t>には、奏法の判別をしてもらいます。</a:t>
            </a:r>
            <a:endParaRPr kumimoji="1" lang="en-US" altLang="ja-JP" dirty="0"/>
          </a:p>
          <a:p>
            <a:r>
              <a:rPr kumimoji="1" lang="ja-JP" altLang="en-US" dirty="0"/>
              <a:t>先ほど解説した</a:t>
            </a:r>
            <a:r>
              <a:rPr kumimoji="1" lang="en-US" altLang="ja-JP" dirty="0" err="1"/>
              <a:t>LibRosa</a:t>
            </a:r>
            <a:r>
              <a:rPr kumimoji="1" lang="ja-JP" altLang="en-US" dirty="0"/>
              <a:t>ではスペクトログラムにて音の可視化が可能です。その画像を利用し、深層学習の分類で奏法の判別を可能にします。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D95CE7-1023-45BA-B4B8-831560B01D3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76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8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0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26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8334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0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9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19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00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3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69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54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1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7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0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0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01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media" Target="../media/media2.wav"/><Relationship Id="rId7" Type="http://schemas.openxmlformats.org/officeDocument/2006/relationships/image" Target="../media/image4.jpe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0E503-8406-4710-84B3-3094B008A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88683"/>
            <a:ext cx="8791575" cy="2387600"/>
          </a:xfrm>
        </p:spPr>
        <p:txBody>
          <a:bodyPr/>
          <a:lstStyle/>
          <a:p>
            <a:r>
              <a:rPr lang="en-US" altLang="ja-JP" sz="9600" dirty="0">
                <a:latin typeface="Bodoni MT Black" panose="02070A03080606020203" pitchFamily="18" charset="0"/>
                <a:ea typeface="AR P白丸ＰＯＰ体H" panose="020B0600010101010101" pitchFamily="50" charset="-128"/>
              </a:rPr>
              <a:t>I.T.O</a:t>
            </a:r>
            <a:r>
              <a:rPr lang="ja-JP" altLang="en-US" sz="9600" dirty="0">
                <a:latin typeface="Bodoni MT Black" panose="02070A03080606020203" pitchFamily="18" charset="0"/>
                <a:ea typeface="AR P白丸ＰＯＰ体H" panose="020B0600010101010101" pitchFamily="50" charset="-128"/>
              </a:rPr>
              <a:t>　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EEECC8-45E2-49E9-9C39-DABCFFEE9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429000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/>
              <a:t>メンバー</a:t>
            </a:r>
            <a:endParaRPr lang="en-US" altLang="ja-JP" dirty="0"/>
          </a:p>
          <a:p>
            <a:r>
              <a:rPr lang="ja-JP" altLang="en-US" dirty="0"/>
              <a:t>石本竜雅</a:t>
            </a:r>
            <a:endParaRPr lang="en-US" altLang="ja-JP" dirty="0"/>
          </a:p>
          <a:p>
            <a:r>
              <a:rPr lang="ja-JP" altLang="en-US" dirty="0"/>
              <a:t>角田　俊</a:t>
            </a:r>
            <a:endParaRPr lang="en-US" altLang="ja-JP" dirty="0"/>
          </a:p>
          <a:p>
            <a:r>
              <a:rPr lang="ja-JP" altLang="en-US" dirty="0"/>
              <a:t>大坪幸生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5584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753D53-1DB5-4B3F-9012-B5D97B9C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パーセプトロンとニューラルネットワーク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70EA23-2602-4A6E-817C-0A9E32EC0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30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65617-972B-4602-A517-A6537D11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146246"/>
            <a:ext cx="9905998" cy="1478570"/>
          </a:xfrm>
        </p:spPr>
        <p:txBody>
          <a:bodyPr/>
          <a:lstStyle/>
          <a:p>
            <a:r>
              <a:rPr kumimoji="1" lang="ja-JP" altLang="en-US" dirty="0"/>
              <a:t>作成したディープラーニングのモデルとコード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A8A33F-C34F-4E60-A552-A1AAA3E5F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44" y="1477109"/>
            <a:ext cx="9905999" cy="5124658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640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C058954-9D34-454C-93D0-D775550F5BBA}"/>
              </a:ext>
            </a:extLst>
          </p:cNvPr>
          <p:cNvSpPr/>
          <p:nvPr/>
        </p:nvSpPr>
        <p:spPr>
          <a:xfrm>
            <a:off x="4356100" y="2380059"/>
            <a:ext cx="5410200" cy="34417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8EE1C01-1F59-43A3-845A-ACFA80FD3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22166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ベースギターの自動採譜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アプリ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7DC9122-C43C-4F0E-A125-3AE9A41E8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" y="1210490"/>
            <a:ext cx="10629900" cy="564751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9C9B6D-E663-4A60-BAB5-86ADF62481F4}"/>
              </a:ext>
            </a:extLst>
          </p:cNvPr>
          <p:cNvSpPr txBox="1"/>
          <p:nvPr/>
        </p:nvSpPr>
        <p:spPr>
          <a:xfrm>
            <a:off x="781050" y="5856248"/>
            <a:ext cx="1403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深層学習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718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50824E-958C-4736-AEF6-A17D97B1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Lilypond</a:t>
            </a:r>
            <a:endParaRPr kumimoji="1" lang="ja-JP" altLang="en-US" dirty="0"/>
          </a:p>
        </p:txBody>
      </p:sp>
      <p:pic>
        <p:nvPicPr>
          <p:cNvPr id="5122" name="Picture 2" descr="GNU LilyPond - Wikipedia">
            <a:extLst>
              <a:ext uri="{FF2B5EF4-FFF2-40B4-BE49-F238E27FC236}">
                <a16:creationId xmlns:a16="http://schemas.microsoft.com/office/drawing/2014/main" id="{C98C1BE4-3ED9-470E-8F87-E1EE90415D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3748505" cy="374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ownload LilyPond for Mac | MacUpdate">
            <a:extLst>
              <a:ext uri="{FF2B5EF4-FFF2-40B4-BE49-F238E27FC236}">
                <a16:creationId xmlns:a16="http://schemas.microsoft.com/office/drawing/2014/main" id="{B6F1F67B-21EB-4002-B81A-72408FDE8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839" y="1458790"/>
            <a:ext cx="7492856" cy="42201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812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DFF392-4023-4DA4-BA73-4AC123D7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55" y="208648"/>
            <a:ext cx="9404723" cy="1400530"/>
          </a:xfrm>
        </p:spPr>
        <p:txBody>
          <a:bodyPr/>
          <a:lstStyle/>
          <a:p>
            <a:r>
              <a:rPr lang="en-US" altLang="ja-JP" dirty="0"/>
              <a:t>Lilypond</a:t>
            </a:r>
            <a:endParaRPr kumimoji="1" lang="ja-JP" altLang="en-US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0C940CE-CC9B-4526-A6CD-659E7720A8E6}"/>
              </a:ext>
            </a:extLst>
          </p:cNvPr>
          <p:cNvGrpSpPr/>
          <p:nvPr/>
        </p:nvGrpSpPr>
        <p:grpSpPr>
          <a:xfrm>
            <a:off x="1660752" y="4661851"/>
            <a:ext cx="2751364" cy="1600200"/>
            <a:chOff x="-322489" y="2677886"/>
            <a:chExt cx="2751364" cy="1600200"/>
          </a:xfrm>
        </p:grpSpPr>
        <p:sp>
          <p:nvSpPr>
            <p:cNvPr id="4" name="フローチャート: カード 3">
              <a:extLst>
                <a:ext uri="{FF2B5EF4-FFF2-40B4-BE49-F238E27FC236}">
                  <a16:creationId xmlns:a16="http://schemas.microsoft.com/office/drawing/2014/main" id="{17257472-1431-4063-AE3B-F4F47166E9E8}"/>
                </a:ext>
              </a:extLst>
            </p:cNvPr>
            <p:cNvSpPr/>
            <p:nvPr/>
          </p:nvSpPr>
          <p:spPr>
            <a:xfrm>
              <a:off x="424543" y="2677886"/>
              <a:ext cx="1257300" cy="1600200"/>
            </a:xfrm>
            <a:prstGeom prst="flowChartPunchedCar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01C5404-D46A-4A9D-97A5-91A785643A2C}"/>
                </a:ext>
              </a:extLst>
            </p:cNvPr>
            <p:cNvSpPr txBox="1"/>
            <p:nvPr/>
          </p:nvSpPr>
          <p:spPr>
            <a:xfrm>
              <a:off x="-322489" y="2923988"/>
              <a:ext cx="275136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600" dirty="0">
                  <a:solidFill>
                    <a:schemeClr val="bg1"/>
                  </a:solidFill>
                </a:rPr>
                <a:t>.</a:t>
              </a:r>
              <a:r>
                <a:rPr kumimoji="1" lang="en-US" altLang="ja-JP" sz="6600" dirty="0" err="1">
                  <a:solidFill>
                    <a:schemeClr val="bg1"/>
                  </a:solidFill>
                </a:rPr>
                <a:t>ly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A76634B-7A20-471D-AF7D-EBA88D3DD9D1}"/>
              </a:ext>
            </a:extLst>
          </p:cNvPr>
          <p:cNvGrpSpPr/>
          <p:nvPr/>
        </p:nvGrpSpPr>
        <p:grpSpPr>
          <a:xfrm>
            <a:off x="1546452" y="1396049"/>
            <a:ext cx="2751364" cy="1600200"/>
            <a:chOff x="-436789" y="2677886"/>
            <a:chExt cx="2751364" cy="1600200"/>
          </a:xfrm>
        </p:grpSpPr>
        <p:sp>
          <p:nvSpPr>
            <p:cNvPr id="8" name="フローチャート: カード 7">
              <a:extLst>
                <a:ext uri="{FF2B5EF4-FFF2-40B4-BE49-F238E27FC236}">
                  <a16:creationId xmlns:a16="http://schemas.microsoft.com/office/drawing/2014/main" id="{AEC991E8-7843-46A4-B973-3A0C551AA904}"/>
                </a:ext>
              </a:extLst>
            </p:cNvPr>
            <p:cNvSpPr/>
            <p:nvPr/>
          </p:nvSpPr>
          <p:spPr>
            <a:xfrm>
              <a:off x="424543" y="2677886"/>
              <a:ext cx="1257300" cy="1600200"/>
            </a:xfrm>
            <a:prstGeom prst="flowChartPunchedCar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8B4E297C-EAD6-453F-863A-C4797622C817}"/>
                </a:ext>
              </a:extLst>
            </p:cNvPr>
            <p:cNvSpPr txBox="1"/>
            <p:nvPr/>
          </p:nvSpPr>
          <p:spPr>
            <a:xfrm>
              <a:off x="-436789" y="2923988"/>
              <a:ext cx="27513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chemeClr val="bg1"/>
                  </a:solidFill>
                </a:rPr>
                <a:t>.</a:t>
              </a:r>
              <a:r>
                <a:rPr kumimoji="1" lang="en-US" altLang="ja-JP" sz="6000" dirty="0" err="1">
                  <a:solidFill>
                    <a:schemeClr val="bg1"/>
                  </a:solidFill>
                </a:rPr>
                <a:t>py</a:t>
              </a:r>
              <a:endParaRPr kumimoji="1" lang="ja-JP" altLang="en-US" sz="6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下 9">
            <a:extLst>
              <a:ext uri="{FF2B5EF4-FFF2-40B4-BE49-F238E27FC236}">
                <a16:creationId xmlns:a16="http://schemas.microsoft.com/office/drawing/2014/main" id="{631276DC-08D3-498E-86C7-16BAC26DF7B8}"/>
              </a:ext>
            </a:extLst>
          </p:cNvPr>
          <p:cNvSpPr/>
          <p:nvPr/>
        </p:nvSpPr>
        <p:spPr>
          <a:xfrm>
            <a:off x="2664959" y="3028950"/>
            <a:ext cx="742950" cy="1600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9F225E9-A0E5-4CC1-92EB-F4CCF3B11520}"/>
              </a:ext>
            </a:extLst>
          </p:cNvPr>
          <p:cNvGrpSpPr/>
          <p:nvPr/>
        </p:nvGrpSpPr>
        <p:grpSpPr>
          <a:xfrm>
            <a:off x="7670945" y="1428750"/>
            <a:ext cx="2751364" cy="1600200"/>
            <a:chOff x="-322489" y="2677886"/>
            <a:chExt cx="2751364" cy="1600200"/>
          </a:xfrm>
        </p:grpSpPr>
        <p:sp>
          <p:nvSpPr>
            <p:cNvPr id="12" name="フローチャート: カード 11">
              <a:extLst>
                <a:ext uri="{FF2B5EF4-FFF2-40B4-BE49-F238E27FC236}">
                  <a16:creationId xmlns:a16="http://schemas.microsoft.com/office/drawing/2014/main" id="{D5659CE5-EA46-42A4-B012-CFA3E4264443}"/>
                </a:ext>
              </a:extLst>
            </p:cNvPr>
            <p:cNvSpPr/>
            <p:nvPr/>
          </p:nvSpPr>
          <p:spPr>
            <a:xfrm>
              <a:off x="424543" y="2677886"/>
              <a:ext cx="1257300" cy="1600200"/>
            </a:xfrm>
            <a:prstGeom prst="flowChartPunchedCar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8F3F2125-59A7-4EAE-807B-DC9730F34295}"/>
                </a:ext>
              </a:extLst>
            </p:cNvPr>
            <p:cNvSpPr txBox="1"/>
            <p:nvPr/>
          </p:nvSpPr>
          <p:spPr>
            <a:xfrm>
              <a:off x="-322489" y="3104416"/>
              <a:ext cx="27513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800" dirty="0">
                  <a:solidFill>
                    <a:schemeClr val="bg1"/>
                  </a:solidFill>
                </a:rPr>
                <a:t>.pdf</a:t>
              </a:r>
              <a:endParaRPr kumimoji="1" lang="ja-JP" altLang="en-US" sz="4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B96ADED-687D-4C33-AC41-A83F2A2B7FBC}"/>
              </a:ext>
            </a:extLst>
          </p:cNvPr>
          <p:cNvGrpSpPr/>
          <p:nvPr/>
        </p:nvGrpSpPr>
        <p:grpSpPr>
          <a:xfrm>
            <a:off x="7670945" y="4620986"/>
            <a:ext cx="2751364" cy="1600200"/>
            <a:chOff x="-322489" y="2677886"/>
            <a:chExt cx="2751364" cy="1600200"/>
          </a:xfrm>
        </p:grpSpPr>
        <p:sp>
          <p:nvSpPr>
            <p:cNvPr id="15" name="フローチャート: カード 14">
              <a:extLst>
                <a:ext uri="{FF2B5EF4-FFF2-40B4-BE49-F238E27FC236}">
                  <a16:creationId xmlns:a16="http://schemas.microsoft.com/office/drawing/2014/main" id="{ED75B60B-16D9-4C4A-B280-94190127046F}"/>
                </a:ext>
              </a:extLst>
            </p:cNvPr>
            <p:cNvSpPr/>
            <p:nvPr/>
          </p:nvSpPr>
          <p:spPr>
            <a:xfrm>
              <a:off x="424543" y="2677886"/>
              <a:ext cx="1257300" cy="1600200"/>
            </a:xfrm>
            <a:prstGeom prst="flowChartPunchedCar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1619CA6-7AA8-403B-AF10-230828102C15}"/>
                </a:ext>
              </a:extLst>
            </p:cNvPr>
            <p:cNvSpPr txBox="1"/>
            <p:nvPr/>
          </p:nvSpPr>
          <p:spPr>
            <a:xfrm>
              <a:off x="-322489" y="3164908"/>
              <a:ext cx="27513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>
                  <a:solidFill>
                    <a:schemeClr val="bg1"/>
                  </a:solidFill>
                </a:rPr>
                <a:t>.midi</a:t>
              </a:r>
              <a:endParaRPr kumimoji="1" lang="ja-JP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矢印: 下 16">
            <a:extLst>
              <a:ext uri="{FF2B5EF4-FFF2-40B4-BE49-F238E27FC236}">
                <a16:creationId xmlns:a16="http://schemas.microsoft.com/office/drawing/2014/main" id="{E8262D0D-3B8E-41B3-9B8D-44B8293C88F0}"/>
              </a:ext>
            </a:extLst>
          </p:cNvPr>
          <p:cNvSpPr/>
          <p:nvPr/>
        </p:nvSpPr>
        <p:spPr>
          <a:xfrm rot="16200000">
            <a:off x="5631394" y="3721422"/>
            <a:ext cx="742950" cy="361109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折線 17">
            <a:extLst>
              <a:ext uri="{FF2B5EF4-FFF2-40B4-BE49-F238E27FC236}">
                <a16:creationId xmlns:a16="http://schemas.microsoft.com/office/drawing/2014/main" id="{1982AE39-101D-483A-9C23-0284BB626952}"/>
              </a:ext>
            </a:extLst>
          </p:cNvPr>
          <p:cNvSpPr/>
          <p:nvPr/>
        </p:nvSpPr>
        <p:spPr>
          <a:xfrm>
            <a:off x="6115318" y="2176093"/>
            <a:ext cx="1715099" cy="317477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2C5C888-50D4-47FC-98EC-473FEC0ADA00}"/>
              </a:ext>
            </a:extLst>
          </p:cNvPr>
          <p:cNvSpPr txBox="1"/>
          <p:nvPr/>
        </p:nvSpPr>
        <p:spPr>
          <a:xfrm>
            <a:off x="4682967" y="5786159"/>
            <a:ext cx="256955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lilypond *.</a:t>
            </a:r>
            <a:r>
              <a:rPr kumimoji="1" lang="en-US" altLang="ja-JP" sz="2800" dirty="0" err="1"/>
              <a:t>ly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029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96F5D3-E634-42B8-A9BD-ECA71DEF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AD9338-717F-481E-9E88-712BC04C3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音の判別のための訓練データの作成</a:t>
            </a:r>
            <a:endParaRPr kumimoji="1" lang="en-US" altLang="ja-JP" dirty="0"/>
          </a:p>
          <a:p>
            <a:r>
              <a:rPr lang="en-US" altLang="ja-JP" dirty="0"/>
              <a:t>WEB</a:t>
            </a:r>
            <a:r>
              <a:rPr lang="ja-JP" altLang="en-US" dirty="0"/>
              <a:t>ページの完成</a:t>
            </a:r>
            <a:endParaRPr lang="en-US" altLang="ja-JP" dirty="0"/>
          </a:p>
          <a:p>
            <a:r>
              <a:rPr kumimoji="1" lang="ja-JP" altLang="en-US" dirty="0"/>
              <a:t>音の長さを判別できないバグを改善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302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E72668-5A0B-48CE-9448-B285B08A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744" y="2508278"/>
            <a:ext cx="9905998" cy="1478570"/>
          </a:xfrm>
        </p:spPr>
        <p:txBody>
          <a:bodyPr/>
          <a:lstStyle/>
          <a:p>
            <a:r>
              <a:rPr kumimoji="1" lang="ja-JP" altLang="en-US" dirty="0"/>
              <a:t>ご清聴ありがとうございました！</a:t>
            </a:r>
          </a:p>
        </p:txBody>
      </p:sp>
    </p:spTree>
    <p:extLst>
      <p:ext uri="{BB962C8B-B14F-4D97-AF65-F5344CB8AC3E}">
        <p14:creationId xmlns:p14="http://schemas.microsoft.com/office/powerpoint/2010/main" val="156728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C058954-9D34-454C-93D0-D775550F5BBA}"/>
              </a:ext>
            </a:extLst>
          </p:cNvPr>
          <p:cNvSpPr/>
          <p:nvPr/>
        </p:nvSpPr>
        <p:spPr>
          <a:xfrm>
            <a:off x="4356100" y="2380059"/>
            <a:ext cx="5410200" cy="34417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8EE1C01-1F59-43A3-845A-ACFA80FD3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22166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ベースギターの自動採譜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アプリ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7DC9122-C43C-4F0E-A125-3AE9A41E8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" y="1210490"/>
            <a:ext cx="10629900" cy="564751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9C9B6D-E663-4A60-BAB5-86ADF62481F4}"/>
              </a:ext>
            </a:extLst>
          </p:cNvPr>
          <p:cNvSpPr txBox="1"/>
          <p:nvPr/>
        </p:nvSpPr>
        <p:spPr>
          <a:xfrm>
            <a:off x="781050" y="5856248"/>
            <a:ext cx="1403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深層学習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456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6F710-264B-4EB1-80B3-9F45746A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ja-JP" altLang="en-US" dirty="0"/>
              <a:t>ベースギターについて</a:t>
            </a:r>
            <a:r>
              <a:rPr kumimoji="1" lang="ja-JP" altLang="en-US" dirty="0"/>
              <a:t>　</a:t>
            </a:r>
          </a:p>
        </p:txBody>
      </p:sp>
      <p:pic>
        <p:nvPicPr>
          <p:cNvPr id="3074" name="Picture 2" descr="ヤマハ PACIFICA612VIIFM [IDB] (エレキギター) 価格比較 - 価格.com">
            <a:extLst>
              <a:ext uri="{FF2B5EF4-FFF2-40B4-BE49-F238E27FC236}">
                <a16:creationId xmlns:a16="http://schemas.microsoft.com/office/drawing/2014/main" id="{24BECF6E-4397-4C0C-8FF0-636D931A2B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" y="926998"/>
            <a:ext cx="6243638" cy="563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yazo">
            <a:extLst>
              <a:ext uri="{FF2B5EF4-FFF2-40B4-BE49-F238E27FC236}">
                <a16:creationId xmlns:a16="http://schemas.microsoft.com/office/drawing/2014/main" id="{49ACE934-C721-4E24-BB80-313F4402B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1" y="926998"/>
            <a:ext cx="3190878" cy="563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uitar">
            <a:hlinkClick r:id="" action="ppaction://media"/>
            <a:extLst>
              <a:ext uri="{FF2B5EF4-FFF2-40B4-BE49-F238E27FC236}">
                <a16:creationId xmlns:a16="http://schemas.microsoft.com/office/drawing/2014/main" id="{ED47E128-0195-4C6C-945C-B27F8E623A6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57680" y="5696126"/>
            <a:ext cx="713064" cy="657124"/>
          </a:xfrm>
          <a:prstGeom prst="rect">
            <a:avLst/>
          </a:prstGeom>
        </p:spPr>
      </p:pic>
      <p:pic>
        <p:nvPicPr>
          <p:cNvPr id="4" name="bass">
            <a:hlinkClick r:id="" action="ppaction://media"/>
            <a:extLst>
              <a:ext uri="{FF2B5EF4-FFF2-40B4-BE49-F238E27FC236}">
                <a16:creationId xmlns:a16="http://schemas.microsoft.com/office/drawing/2014/main" id="{4EA622EF-AF29-48A0-8710-9208D5641AC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959282" y="5719888"/>
            <a:ext cx="609600" cy="6096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B42939-611D-4C70-B004-08776FC69A2C}"/>
              </a:ext>
            </a:extLst>
          </p:cNvPr>
          <p:cNvSpPr txBox="1"/>
          <p:nvPr/>
        </p:nvSpPr>
        <p:spPr>
          <a:xfrm>
            <a:off x="316599" y="1074437"/>
            <a:ext cx="155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ギター（６弦）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DB3517F-A3B3-44BC-A64C-A540F3ABE733}"/>
              </a:ext>
            </a:extLst>
          </p:cNvPr>
          <p:cNvSpPr txBox="1"/>
          <p:nvPr/>
        </p:nvSpPr>
        <p:spPr>
          <a:xfrm>
            <a:off x="6791809" y="1074437"/>
            <a:ext cx="155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ベース（４弦）</a:t>
            </a:r>
          </a:p>
        </p:txBody>
      </p:sp>
    </p:spTree>
    <p:extLst>
      <p:ext uri="{BB962C8B-B14F-4D97-AF65-F5344CB8AC3E}">
        <p14:creationId xmlns:p14="http://schemas.microsoft.com/office/powerpoint/2010/main" val="194986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8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888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6F65-F60D-43DB-A613-7FE43450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5" y="333148"/>
            <a:ext cx="9905998" cy="1478570"/>
          </a:xfrm>
        </p:spPr>
        <p:txBody>
          <a:bodyPr/>
          <a:lstStyle/>
          <a:p>
            <a:r>
              <a:rPr kumimoji="1" lang="en-US" altLang="ja-JP" dirty="0"/>
              <a:t>TAB</a:t>
            </a:r>
            <a:r>
              <a:rPr kumimoji="1" lang="ja-JP" altLang="en-US" dirty="0"/>
              <a:t>譜とは</a:t>
            </a:r>
          </a:p>
        </p:txBody>
      </p:sp>
      <p:pic>
        <p:nvPicPr>
          <p:cNvPr id="4" name="Picture 2" descr="Gyazo">
            <a:extLst>
              <a:ext uri="{FF2B5EF4-FFF2-40B4-BE49-F238E27FC236}">
                <a16:creationId xmlns:a16="http://schemas.microsoft.com/office/drawing/2014/main" id="{3D5272BC-A657-4ED2-B2B4-9D1FF74865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5" y="1539195"/>
            <a:ext cx="9222377" cy="461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05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235224-BF25-4BC9-824D-B2CA35388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018" y="158621"/>
            <a:ext cx="9905998" cy="1478570"/>
          </a:xfrm>
        </p:spPr>
        <p:txBody>
          <a:bodyPr/>
          <a:lstStyle/>
          <a:p>
            <a:r>
              <a:rPr lang="en-US" altLang="ja-JP" dirty="0" err="1">
                <a:latin typeface="+mn-ea"/>
                <a:ea typeface="+mn-ea"/>
              </a:rPr>
              <a:t>Librosa</a:t>
            </a:r>
            <a:endParaRPr kumimoji="1" lang="ja-JP" altLang="en-US" dirty="0">
              <a:latin typeface="+mn-ea"/>
              <a:ea typeface="+mn-ea"/>
            </a:endParaRPr>
          </a:p>
        </p:txBody>
      </p:sp>
      <p:pic>
        <p:nvPicPr>
          <p:cNvPr id="5126" name="Picture 6" descr="../_images/librosa-feature-melspectrogram-1.png">
            <a:extLst>
              <a:ext uri="{FF2B5EF4-FFF2-40B4-BE49-F238E27FC236}">
                <a16:creationId xmlns:a16="http://schemas.microsoft.com/office/drawing/2014/main" id="{11237590-7DB3-4FA2-90C5-41457F0EC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6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52000DF-8983-440B-A20A-5BABE6E693C6}"/>
              </a:ext>
            </a:extLst>
          </p:cNvPr>
          <p:cNvSpPr txBox="1"/>
          <p:nvPr/>
        </p:nvSpPr>
        <p:spPr>
          <a:xfrm>
            <a:off x="796670" y="1462776"/>
            <a:ext cx="9222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音を判別できる</a:t>
            </a:r>
            <a:endParaRPr kumimoji="1" lang="en-US" altLang="ja-JP" dirty="0"/>
          </a:p>
          <a:p>
            <a:r>
              <a:rPr kumimoji="1" lang="ja-JP" altLang="en-US" dirty="0"/>
              <a:t>可視化も可能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A8B7D1-898E-49DB-B98E-D69AB1630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70" y="2285999"/>
            <a:ext cx="4767019" cy="4571999"/>
          </a:xfrm>
          <a:solidFill>
            <a:schemeClr val="tx1"/>
          </a:solidFill>
        </p:spPr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テンポ（曲の速さ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 dirty="0">
                <a:solidFill>
                  <a:srgbClr val="FF0000"/>
                </a:solidFill>
              </a:rPr>
              <a:t>の解析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88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279114-AD55-4E0D-A066-958C5685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ページについて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6D9569-EF9B-4108-A318-00E873DA5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39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7DBD0B-5390-4891-B48D-2C8931E0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デモンストレーション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D04A-0CC4-42EA-A0CD-9149C488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元々あるファイルを読み込む場合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録音した場合</a:t>
            </a:r>
          </a:p>
        </p:txBody>
      </p:sp>
    </p:spTree>
    <p:extLst>
      <p:ext uri="{BB962C8B-B14F-4D97-AF65-F5344CB8AC3E}">
        <p14:creationId xmlns:p14="http://schemas.microsoft.com/office/powerpoint/2010/main" val="60759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C058954-9D34-454C-93D0-D775550F5BBA}"/>
              </a:ext>
            </a:extLst>
          </p:cNvPr>
          <p:cNvSpPr/>
          <p:nvPr/>
        </p:nvSpPr>
        <p:spPr>
          <a:xfrm>
            <a:off x="4356100" y="2380059"/>
            <a:ext cx="5410200" cy="34417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8EE1C01-1F59-43A3-845A-ACFA80FD3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22166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ベースギターの自動採譜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アプリ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7DC9122-C43C-4F0E-A125-3AE9A41E8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" y="1210490"/>
            <a:ext cx="10629900" cy="564751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9C9B6D-E663-4A60-BAB5-86ADF62481F4}"/>
              </a:ext>
            </a:extLst>
          </p:cNvPr>
          <p:cNvSpPr txBox="1"/>
          <p:nvPr/>
        </p:nvSpPr>
        <p:spPr>
          <a:xfrm>
            <a:off x="781050" y="5856248"/>
            <a:ext cx="1403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深層学習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78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8DE8B8-54CE-47C9-9360-E3C01577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奏法の判別のための</a:t>
            </a:r>
            <a:r>
              <a:rPr kumimoji="1" lang="en-US" altLang="ja-JP" dirty="0"/>
              <a:t>AI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9CE3A0-5DF6-48F6-8E17-B3730BBF1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60502"/>
            <a:ext cx="9905999" cy="3541714"/>
          </a:xfrm>
        </p:spPr>
        <p:txBody>
          <a:bodyPr/>
          <a:lstStyle/>
          <a:p>
            <a:r>
              <a:rPr kumimoji="1" lang="en-US" altLang="ja-JP" dirty="0" err="1"/>
              <a:t>LibROSA</a:t>
            </a:r>
            <a:r>
              <a:rPr kumimoji="1" lang="ja-JP" altLang="en-US" dirty="0"/>
              <a:t>で可視化した音の画像（スペクトログラム）を分類する。</a:t>
            </a:r>
            <a:endParaRPr kumimoji="1" lang="en-US" altLang="ja-JP" dirty="0"/>
          </a:p>
          <a:p>
            <a:r>
              <a:rPr lang="ja-JP" altLang="en-US" dirty="0"/>
              <a:t>→奏法の判別が可能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8037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回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回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TM04033919[[fn=回路]]</Template>
  <TotalTime>344</TotalTime>
  <Words>743</Words>
  <Application>Microsoft Office PowerPoint</Application>
  <PresentationFormat>ワイド画面</PresentationFormat>
  <Paragraphs>95</Paragraphs>
  <Slides>16</Slides>
  <Notes>12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AR P白丸ＰＯＰ体H</vt:lpstr>
      <vt:lpstr>ＭＳ Ｐゴシック</vt:lpstr>
      <vt:lpstr>游ゴシック</vt:lpstr>
      <vt:lpstr>Arial</vt:lpstr>
      <vt:lpstr>Bodoni MT Black</vt:lpstr>
      <vt:lpstr>Trebuchet MS</vt:lpstr>
      <vt:lpstr>Tw Cen MT</vt:lpstr>
      <vt:lpstr>回路</vt:lpstr>
      <vt:lpstr>I.T.O　</vt:lpstr>
      <vt:lpstr>ベースギターの自動採譜WEBアプリ</vt:lpstr>
      <vt:lpstr>ベースギターについて　</vt:lpstr>
      <vt:lpstr>TAB譜とは</vt:lpstr>
      <vt:lpstr>Librosa</vt:lpstr>
      <vt:lpstr>WEBページについて</vt:lpstr>
      <vt:lpstr>デモンストレーション</vt:lpstr>
      <vt:lpstr>ベースギターの自動採譜WEBアプリ</vt:lpstr>
      <vt:lpstr>奏法の判別のためのAI</vt:lpstr>
      <vt:lpstr>パーセプトロンとニューラルネットワーク</vt:lpstr>
      <vt:lpstr>作成したディープラーニングのモデルとコード</vt:lpstr>
      <vt:lpstr>ベースギターの自動採譜WEBアプリ</vt:lpstr>
      <vt:lpstr>Lilypond</vt:lpstr>
      <vt:lpstr>Lilypond</vt:lpstr>
      <vt:lpstr>今後の課題</vt:lpstr>
      <vt:lpstr>ご清聴ありがとうございました！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I.T.O</dc:title>
  <dc:creator>角田俊</dc:creator>
  <cp:lastModifiedBy>角田俊</cp:lastModifiedBy>
  <cp:revision>23</cp:revision>
  <dcterms:created xsi:type="dcterms:W3CDTF">2021-12-01T00:25:12Z</dcterms:created>
  <dcterms:modified xsi:type="dcterms:W3CDTF">2021-12-03T03:04:02Z</dcterms:modified>
</cp:coreProperties>
</file>