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x-wav"/>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19"/>
  </p:notesMasterIdLst>
  <p:sldIdLst>
    <p:sldId id="256" r:id="rId2"/>
    <p:sldId id="261" r:id="rId3"/>
    <p:sldId id="268" r:id="rId4"/>
    <p:sldId id="259" r:id="rId5"/>
    <p:sldId id="269" r:id="rId6"/>
    <p:sldId id="299" r:id="rId7"/>
    <p:sldId id="262" r:id="rId8"/>
    <p:sldId id="301" r:id="rId9"/>
    <p:sldId id="263" r:id="rId10"/>
    <p:sldId id="280" r:id="rId11"/>
    <p:sldId id="295" r:id="rId12"/>
    <p:sldId id="274" r:id="rId13"/>
    <p:sldId id="303" r:id="rId14"/>
    <p:sldId id="270" r:id="rId15"/>
    <p:sldId id="298" r:id="rId16"/>
    <p:sldId id="264" r:id="rId17"/>
    <p:sldId id="26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FE517198-DF67-4206-A7D8-343D5A543BD7}">
          <p14:sldIdLst>
            <p14:sldId id="256"/>
            <p14:sldId id="261"/>
            <p14:sldId id="268"/>
            <p14:sldId id="259"/>
            <p14:sldId id="269"/>
            <p14:sldId id="299"/>
            <p14:sldId id="262"/>
            <p14:sldId id="301"/>
            <p14:sldId id="263"/>
            <p14:sldId id="280"/>
            <p14:sldId id="295"/>
            <p14:sldId id="274"/>
            <p14:sldId id="303"/>
            <p14:sldId id="270"/>
            <p14:sldId id="298"/>
            <p14:sldId id="264"/>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3138" autoAdjust="0"/>
  </p:normalViewPr>
  <p:slideViewPr>
    <p:cSldViewPr snapToGrid="0">
      <p:cViewPr varScale="1">
        <p:scale>
          <a:sx n="59" d="100"/>
          <a:sy n="59" d="100"/>
        </p:scale>
        <p:origin x="1320" y="7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773496-500F-452B-AF57-D9B060566B6F}" type="datetimeFigureOut">
              <a:rPr kumimoji="1" lang="ja-JP" altLang="en-US" smtClean="0"/>
              <a:t>2021/12/6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D95CE7-1023-45BA-B4B8-831560B01D36}" type="slidenum">
              <a:rPr kumimoji="1" lang="ja-JP" altLang="en-US" smtClean="0"/>
              <a:t>‹#›</a:t>
            </a:fld>
            <a:endParaRPr kumimoji="1" lang="ja-JP" altLang="en-US"/>
          </a:p>
        </p:txBody>
      </p:sp>
    </p:spTree>
    <p:extLst>
      <p:ext uri="{BB962C8B-B14F-4D97-AF65-F5344CB8AC3E}">
        <p14:creationId xmlns:p14="http://schemas.microsoft.com/office/powerpoint/2010/main" val="114482456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これから、私たち</a:t>
            </a:r>
            <a:r>
              <a:rPr kumimoji="1" lang="en-US" altLang="ja-JP" dirty="0"/>
              <a:t>ITO</a:t>
            </a:r>
            <a:r>
              <a:rPr kumimoji="1" lang="ja-JP" altLang="en-US" dirty="0"/>
              <a:t>の卒業制作の進捗状況について発表したいと思います。メンバは石本、角田、大坪の三人で開発しています。今回の発表は私角田、ベースは大坪が担当します。</a:t>
            </a:r>
            <a:br>
              <a:rPr kumimoji="1" lang="en-US" altLang="ja-JP" dirty="0"/>
            </a:br>
            <a:r>
              <a:rPr kumimoji="1" lang="en-US" altLang="ja-JP" dirty="0"/>
              <a:t>I</a:t>
            </a:r>
            <a:r>
              <a:rPr kumimoji="1" lang="ja-JP" altLang="en-US" dirty="0"/>
              <a:t>は石本、</a:t>
            </a:r>
            <a:r>
              <a:rPr kumimoji="1" lang="en-US" altLang="ja-JP" dirty="0"/>
              <a:t>T</a:t>
            </a:r>
            <a:r>
              <a:rPr kumimoji="1" lang="ja-JP" altLang="en-US" dirty="0"/>
              <a:t>は角田、</a:t>
            </a:r>
            <a:r>
              <a:rPr kumimoji="1" lang="en-US" altLang="ja-JP" dirty="0"/>
              <a:t>O</a:t>
            </a:r>
            <a:r>
              <a:rPr kumimoji="1" lang="ja-JP" altLang="en-US" dirty="0"/>
              <a:t>は大坪、それぞれの頭文字からとっています。</a:t>
            </a:r>
          </a:p>
        </p:txBody>
      </p:sp>
      <p:sp>
        <p:nvSpPr>
          <p:cNvPr id="4" name="スライド番号プレースホルダー 3"/>
          <p:cNvSpPr>
            <a:spLocks noGrp="1"/>
          </p:cNvSpPr>
          <p:nvPr>
            <p:ph type="sldNum" sz="quarter" idx="5"/>
          </p:nvPr>
        </p:nvSpPr>
        <p:spPr/>
        <p:txBody>
          <a:bodyPr/>
          <a:lstStyle/>
          <a:p>
            <a:fld id="{77D95CE7-1023-45BA-B4B8-831560B01D36}" type="slidenum">
              <a:rPr kumimoji="1" lang="ja-JP" altLang="en-US" smtClean="0"/>
              <a:t>1</a:t>
            </a:fld>
            <a:endParaRPr kumimoji="1" lang="ja-JP" altLang="en-US"/>
          </a:p>
        </p:txBody>
      </p:sp>
    </p:spTree>
    <p:extLst>
      <p:ext uri="{BB962C8B-B14F-4D97-AF65-F5344CB8AC3E}">
        <p14:creationId xmlns:p14="http://schemas.microsoft.com/office/powerpoint/2010/main" val="1972083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深層学習を使うにあたって深層学習で使う技術について説明していこうと思います。</a:t>
            </a:r>
            <a:endParaRPr kumimoji="1" lang="en-US" altLang="ja-JP" dirty="0"/>
          </a:p>
          <a:p>
            <a:endParaRPr kumimoji="1" lang="en-US" altLang="ja-JP" dirty="0"/>
          </a:p>
          <a:p>
            <a:r>
              <a:rPr kumimoji="1" lang="ja-JP" altLang="en-US" dirty="0"/>
              <a:t>深層学習の起源となる「パーセプトロン」を説明します。</a:t>
            </a:r>
            <a:endParaRPr kumimoji="1" lang="en-US" altLang="ja-JP" dirty="0"/>
          </a:p>
          <a:p>
            <a:endParaRPr kumimoji="1" lang="en-US" altLang="ja-JP" dirty="0"/>
          </a:p>
          <a:p>
            <a:r>
              <a:rPr kumimoji="1" lang="ja-JP" altLang="en-US" dirty="0"/>
              <a:t>パーセプトロンは、人間の脳神経回路を真似た学習モデルで、複数の入力を重み付けして、０か１を出力するだけのものです。</a:t>
            </a:r>
          </a:p>
        </p:txBody>
      </p:sp>
      <p:sp>
        <p:nvSpPr>
          <p:cNvPr id="4" name="スライド番号プレースホルダー 3"/>
          <p:cNvSpPr>
            <a:spLocks noGrp="1"/>
          </p:cNvSpPr>
          <p:nvPr>
            <p:ph type="sldNum" sz="quarter" idx="5"/>
          </p:nvPr>
        </p:nvSpPr>
        <p:spPr/>
        <p:txBody>
          <a:bodyPr/>
          <a:lstStyle/>
          <a:p>
            <a:fld id="{64977D62-494C-4CA9-B7A6-755CC0A41BDC}" type="slidenum">
              <a:rPr kumimoji="1" lang="ja-JP" altLang="en-US" smtClean="0"/>
              <a:t>10</a:t>
            </a:fld>
            <a:endParaRPr kumimoji="1" lang="ja-JP" altLang="en-US"/>
          </a:p>
        </p:txBody>
      </p:sp>
    </p:spTree>
    <p:extLst>
      <p:ext uri="{BB962C8B-B14F-4D97-AF65-F5344CB8AC3E}">
        <p14:creationId xmlns:p14="http://schemas.microsoft.com/office/powerpoint/2010/main" val="34929153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次にニューラルネットワークの仕組みについて説明します。</a:t>
            </a:r>
            <a:endParaRPr kumimoji="1" lang="en-US" altLang="ja-JP" dirty="0"/>
          </a:p>
          <a:p>
            <a:endParaRPr kumimoji="1" lang="en-US" altLang="ja-JP" dirty="0"/>
          </a:p>
          <a:p>
            <a:r>
              <a:rPr kumimoji="1" lang="ja-JP" altLang="en-US" dirty="0"/>
              <a:t>これは、パーセプトロンの考え方を応用したもので、入力層から来たデータが、一つまたは複数の中間層を通過し、最後に出力層で求める出力を表現します。</a:t>
            </a:r>
            <a:endParaRPr kumimoji="1" lang="en-US" altLang="ja-JP" dirty="0"/>
          </a:p>
          <a:p>
            <a:endParaRPr kumimoji="1" lang="en-US" altLang="ja-JP" dirty="0"/>
          </a:p>
          <a:p>
            <a:r>
              <a:rPr kumimoji="1" lang="ja-JP" altLang="en-US" dirty="0"/>
              <a:t>パーセプトロンとは違い、中間層があるので、中間層にも活性化関数が用いられます</a:t>
            </a:r>
            <a:endParaRPr kumimoji="1" lang="en-US" altLang="ja-JP" dirty="0"/>
          </a:p>
          <a:p>
            <a:endParaRPr kumimoji="1" lang="en-US" altLang="ja-JP" dirty="0"/>
          </a:p>
          <a:p>
            <a:r>
              <a:rPr kumimoji="1" lang="ja-JP" altLang="en-US" dirty="0"/>
              <a:t>分類問題では、右上のシグモイド関数か右下のソフトマックス関数が使われています。</a:t>
            </a:r>
            <a:endParaRPr kumimoji="1" lang="en-US" altLang="ja-JP" dirty="0"/>
          </a:p>
          <a:p>
            <a:endParaRPr kumimoji="1" lang="en-US" altLang="ja-JP" dirty="0"/>
          </a:p>
          <a:p>
            <a:r>
              <a:rPr kumimoji="1" lang="ja-JP" altLang="en-US" dirty="0"/>
              <a:t>シグモイド関数は二値分類、ソフトマックス関数は多値分類で使われています。</a:t>
            </a:r>
            <a:endParaRPr kumimoji="1" lang="en-US" altLang="ja-JP" dirty="0"/>
          </a:p>
          <a:p>
            <a:r>
              <a:rPr kumimoji="1" lang="ja-JP" altLang="en-US" dirty="0"/>
              <a:t>二値分類は二つに分類するときに使い、多値分類は</a:t>
            </a:r>
            <a:r>
              <a:rPr kumimoji="1" lang="en-US" altLang="ja-JP" dirty="0"/>
              <a:t>3</a:t>
            </a:r>
            <a:r>
              <a:rPr kumimoji="1" lang="ja-JP" altLang="en-US" dirty="0"/>
              <a:t>つ以上に分類するときに使います。</a:t>
            </a:r>
            <a:endParaRPr kumimoji="1" lang="en-US" altLang="ja-JP" dirty="0"/>
          </a:p>
          <a:p>
            <a:endParaRPr kumimoji="1" lang="en-US" altLang="ja-JP" dirty="0"/>
          </a:p>
          <a:p>
            <a:r>
              <a:rPr kumimoji="1" lang="ja-JP" altLang="en-US" dirty="0"/>
              <a:t>そのため、僕たちのアプリでは複数の奏法を分類するので多値分類のソフトマックス関数があっていると考えています。</a:t>
            </a:r>
            <a:endParaRPr kumimoji="1" lang="en-US" altLang="ja-JP" dirty="0"/>
          </a:p>
          <a:p>
            <a:endParaRPr kumimoji="1" lang="en-US" altLang="ja-JP" dirty="0"/>
          </a:p>
          <a:p>
            <a:r>
              <a:rPr kumimoji="1" lang="ja-JP" altLang="en-US" dirty="0"/>
              <a:t>そして、この中間層を多くすることで、深層学習、いわゆるディープラーニングを作ることが出来ます。</a:t>
            </a:r>
          </a:p>
        </p:txBody>
      </p:sp>
      <p:sp>
        <p:nvSpPr>
          <p:cNvPr id="4" name="スライド番号プレースホルダー 3"/>
          <p:cNvSpPr>
            <a:spLocks noGrp="1"/>
          </p:cNvSpPr>
          <p:nvPr>
            <p:ph type="sldNum" sz="quarter" idx="5"/>
          </p:nvPr>
        </p:nvSpPr>
        <p:spPr/>
        <p:txBody>
          <a:bodyPr/>
          <a:lstStyle/>
          <a:p>
            <a:fld id="{64977D62-494C-4CA9-B7A6-755CC0A41BDC}" type="slidenum">
              <a:rPr kumimoji="1" lang="ja-JP" altLang="en-US" smtClean="0"/>
              <a:t>11</a:t>
            </a:fld>
            <a:endParaRPr kumimoji="1" lang="ja-JP" altLang="en-US"/>
          </a:p>
        </p:txBody>
      </p:sp>
    </p:spTree>
    <p:extLst>
      <p:ext uri="{BB962C8B-B14F-4D97-AF65-F5344CB8AC3E}">
        <p14:creationId xmlns:p14="http://schemas.microsoft.com/office/powerpoint/2010/main" val="10910314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次に深層学習の実装の仕方について、説明します。この図は、実際に作ったディープラーニングのモデル図となっています</a:t>
            </a:r>
            <a:endParaRPr kumimoji="1" lang="en-US" altLang="ja-JP" dirty="0"/>
          </a:p>
          <a:p>
            <a:endParaRPr kumimoji="1" lang="en-US" altLang="ja-JP" dirty="0"/>
          </a:p>
          <a:p>
            <a:r>
              <a:rPr kumimoji="1" lang="ja-JP" altLang="en-US" sz="1200" b="0" i="0" kern="1200" dirty="0">
                <a:solidFill>
                  <a:schemeClr val="tx1"/>
                </a:solidFill>
                <a:effectLst/>
                <a:latin typeface="+mn-lt"/>
                <a:ea typeface="+mn-ea"/>
                <a:cs typeface="+mn-cs"/>
              </a:rPr>
              <a:t>緑枠が脳細胞を表すニューロンです。ニューロンとニューロンの間はシナプス（青の◆）で結合しています。シナプスでのデータの受け渡し度合いを重み</a:t>
            </a:r>
            <a:r>
              <a:rPr kumimoji="1" lang="en-US" altLang="ja-JP" sz="1200" b="0" i="0" kern="1200" dirty="0">
                <a:solidFill>
                  <a:schemeClr val="tx1"/>
                </a:solidFill>
                <a:effectLst/>
                <a:latin typeface="+mn-lt"/>
                <a:ea typeface="+mn-ea"/>
                <a:cs typeface="+mn-cs"/>
              </a:rPr>
              <a:t>(</a:t>
            </a:r>
            <a:r>
              <a:rPr kumimoji="1" lang="en-US" altLang="ja-JP" sz="1200" b="0" i="0" u="none" strike="noStrike" kern="1200" dirty="0">
                <a:solidFill>
                  <a:schemeClr val="tx1"/>
                </a:solidFill>
                <a:effectLst/>
                <a:latin typeface="+mn-lt"/>
                <a:ea typeface="+mn-ea"/>
                <a:cs typeface="+mn-cs"/>
              </a:rPr>
              <a:t>w</a:t>
            </a:r>
            <a:r>
              <a:rPr kumimoji="1" lang="en-US" altLang="ja-JP" sz="1200" b="0" i="0" kern="1200" dirty="0">
                <a:solidFill>
                  <a:schemeClr val="tx1"/>
                </a:solidFill>
                <a:effectLst/>
                <a:latin typeface="+mn-lt"/>
                <a:ea typeface="+mn-ea"/>
                <a:cs typeface="+mn-cs"/>
              </a:rPr>
              <a:t>)</a:t>
            </a:r>
            <a:r>
              <a:rPr kumimoji="1" lang="ja-JP" altLang="en-US" sz="1200" b="0" i="0" kern="1200" dirty="0">
                <a:solidFill>
                  <a:schemeClr val="tx1"/>
                </a:solidFill>
                <a:effectLst/>
                <a:latin typeface="+mn-lt"/>
                <a:ea typeface="+mn-ea"/>
                <a:cs typeface="+mn-cs"/>
              </a:rPr>
              <a:t>で表します。ニューロン間の結合の度合い、太さとも言えます。</a:t>
            </a:r>
            <a:br>
              <a:rPr lang="ja-JP" altLang="en-US" dirty="0"/>
            </a:br>
            <a:r>
              <a:rPr kumimoji="1" lang="ja-JP" altLang="en-US" sz="1200" b="0" i="0" kern="1200" dirty="0">
                <a:solidFill>
                  <a:schemeClr val="tx1"/>
                </a:solidFill>
                <a:effectLst/>
                <a:latin typeface="+mn-lt"/>
                <a:ea typeface="+mn-ea"/>
                <a:cs typeface="+mn-cs"/>
              </a:rPr>
              <a:t>図の関係で、中間層の階層数は２階層としています。この階層数をいくらでも深くできることからディープラーニング（深層学習）と言われます。また、各層のノード数（ニューロンの数）も図では２～３個にしていますが、実際にはもっと多くのノード数となります。</a:t>
            </a:r>
            <a:endParaRPr kumimoji="1" lang="en-US" altLang="ja-JP" sz="1200" b="0" i="0" kern="1200" dirty="0">
              <a:solidFill>
                <a:schemeClr val="tx1"/>
              </a:solidFill>
              <a:effectLst/>
              <a:latin typeface="+mn-lt"/>
              <a:ea typeface="+mn-ea"/>
              <a:cs typeface="+mn-cs"/>
            </a:endParaRPr>
          </a:p>
          <a:p>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ニューラルネットワークを通して学習を行います。学習は、正解データを持ったデータで行います。入力層から入ったデータをもとに各層を通じて予測データを求めます。次に、正解データとの誤差を計算します。</a:t>
            </a:r>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最後に、誤差をもとに誤差がより小さくなるように重みの調整を行います。</a:t>
            </a:r>
            <a:endParaRPr kumimoji="1" lang="en-US" altLang="ja-JP" sz="1200" b="0" i="0" kern="1200" dirty="0">
              <a:solidFill>
                <a:schemeClr val="tx1"/>
              </a:solidFill>
              <a:effectLst/>
              <a:latin typeface="+mn-lt"/>
              <a:ea typeface="+mn-ea"/>
              <a:cs typeface="+mn-cs"/>
            </a:endParaRPr>
          </a:p>
          <a:p>
            <a:endParaRPr kumimoji="1" lang="en-US" altLang="ja-JP" dirty="0"/>
          </a:p>
          <a:p>
            <a:r>
              <a:rPr kumimoji="1" lang="ja-JP" altLang="en-US" dirty="0"/>
              <a:t>このようにして、訓練データとより近い奏法を判別することができます。</a:t>
            </a:r>
          </a:p>
        </p:txBody>
      </p:sp>
      <p:sp>
        <p:nvSpPr>
          <p:cNvPr id="4" name="スライド番号プレースホルダー 3"/>
          <p:cNvSpPr>
            <a:spLocks noGrp="1"/>
          </p:cNvSpPr>
          <p:nvPr>
            <p:ph type="sldNum" sz="quarter" idx="5"/>
          </p:nvPr>
        </p:nvSpPr>
        <p:spPr/>
        <p:txBody>
          <a:bodyPr/>
          <a:lstStyle/>
          <a:p>
            <a:fld id="{65A4FB44-0C85-4B36-A562-75F147191136}" type="slidenum">
              <a:rPr kumimoji="1" lang="ja-JP" altLang="en-US" smtClean="0"/>
              <a:t>12</a:t>
            </a:fld>
            <a:endParaRPr kumimoji="1" lang="ja-JP" altLang="en-US"/>
          </a:p>
        </p:txBody>
      </p:sp>
    </p:spTree>
    <p:extLst>
      <p:ext uri="{BB962C8B-B14F-4D97-AF65-F5344CB8AC3E}">
        <p14:creationId xmlns:p14="http://schemas.microsoft.com/office/powerpoint/2010/main" val="530851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77D95CE7-1023-45BA-B4B8-831560B01D36}" type="slidenum">
              <a:rPr kumimoji="1" lang="ja-JP" altLang="en-US" smtClean="0"/>
              <a:t>13</a:t>
            </a:fld>
            <a:endParaRPr kumimoji="1" lang="ja-JP" altLang="en-US"/>
          </a:p>
        </p:txBody>
      </p:sp>
    </p:spTree>
    <p:extLst>
      <p:ext uri="{BB962C8B-B14F-4D97-AF65-F5344CB8AC3E}">
        <p14:creationId xmlns:p14="http://schemas.microsoft.com/office/powerpoint/2010/main" val="281956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Lilypond</a:t>
            </a:r>
            <a:r>
              <a:rPr kumimoji="1" lang="ja-JP" altLang="en-US" dirty="0"/>
              <a:t>は</a:t>
            </a:r>
            <a:r>
              <a:rPr kumimoji="1" lang="en-US" altLang="ja-JP" dirty="0"/>
              <a:t>python</a:t>
            </a:r>
            <a:r>
              <a:rPr kumimoji="1" lang="ja-JP" altLang="en-US" dirty="0"/>
              <a:t>のライブラリではないのですが、</a:t>
            </a:r>
            <a:r>
              <a:rPr kumimoji="1" lang="ja-JP" altLang="en-US" sz="1200" b="0" i="0" kern="1200" dirty="0">
                <a:solidFill>
                  <a:schemeClr val="tx1"/>
                </a:solidFill>
                <a:effectLst/>
                <a:latin typeface="+mn-lt"/>
                <a:ea typeface="+mn-ea"/>
                <a:cs typeface="+mn-cs"/>
              </a:rPr>
              <a:t>オープン ソースの楽譜作成ができるプログラムです。</a:t>
            </a:r>
            <a:endParaRPr kumimoji="1" lang="en-US" altLang="ja-JP" sz="1200" b="0" i="0" kern="1200" dirty="0">
              <a:solidFill>
                <a:schemeClr val="tx1"/>
              </a:solidFill>
              <a:effectLst/>
              <a:latin typeface="+mn-lt"/>
              <a:ea typeface="+mn-ea"/>
              <a:cs typeface="+mn-cs"/>
            </a:endParaRPr>
          </a:p>
          <a:p>
            <a:r>
              <a:rPr kumimoji="1" lang="en-US" altLang="ja-JP" dirty="0"/>
              <a:t>python</a:t>
            </a:r>
            <a:r>
              <a:rPr kumimoji="1" lang="ja-JP" altLang="en-US" dirty="0"/>
              <a:t>では使えませんが、コマンドプロンプトなどから</a:t>
            </a:r>
            <a:r>
              <a:rPr kumimoji="1" lang="en-US" altLang="ja-JP" dirty="0"/>
              <a:t>python</a:t>
            </a:r>
            <a:r>
              <a:rPr kumimoji="1" lang="ja-JP" altLang="en-US" dirty="0"/>
              <a:t>を</a:t>
            </a:r>
            <a:endParaRPr kumimoji="1" lang="en-US" altLang="ja-JP" dirty="0"/>
          </a:p>
          <a:p>
            <a:r>
              <a:rPr kumimoji="1" lang="ja-JP" altLang="en-US" dirty="0"/>
              <a:t>実行するのと同じように実行することができます。</a:t>
            </a:r>
            <a:endParaRPr kumimoji="1" lang="en-US" altLang="ja-JP" dirty="0"/>
          </a:p>
        </p:txBody>
      </p:sp>
      <p:sp>
        <p:nvSpPr>
          <p:cNvPr id="4" name="スライド番号プレースホルダー 3"/>
          <p:cNvSpPr>
            <a:spLocks noGrp="1"/>
          </p:cNvSpPr>
          <p:nvPr>
            <p:ph type="sldNum" sz="quarter" idx="5"/>
          </p:nvPr>
        </p:nvSpPr>
        <p:spPr/>
        <p:txBody>
          <a:bodyPr/>
          <a:lstStyle/>
          <a:p>
            <a:fld id="{F8037610-726E-4AF2-B94D-B44156250256}" type="slidenum">
              <a:rPr kumimoji="1" lang="ja-JP" altLang="en-US" smtClean="0"/>
              <a:t>14</a:t>
            </a:fld>
            <a:endParaRPr kumimoji="1" lang="ja-JP" altLang="en-US"/>
          </a:p>
        </p:txBody>
      </p:sp>
    </p:spTree>
    <p:extLst>
      <p:ext uri="{BB962C8B-B14F-4D97-AF65-F5344CB8AC3E}">
        <p14:creationId xmlns:p14="http://schemas.microsoft.com/office/powerpoint/2010/main" val="454606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en-US" altLang="ja-JP" dirty="0" err="1"/>
              <a:t>ly</a:t>
            </a:r>
            <a:r>
              <a:rPr kumimoji="1" lang="ja-JP" altLang="en-US" dirty="0"/>
              <a:t>を作成する</a:t>
            </a:r>
            <a:r>
              <a:rPr kumimoji="1" lang="en-US" altLang="ja-JP" dirty="0"/>
              <a:t>Python</a:t>
            </a:r>
            <a:r>
              <a:rPr kumimoji="1" lang="ja-JP" altLang="en-US" dirty="0"/>
              <a:t>プログラム</a:t>
            </a:r>
            <a:r>
              <a:rPr kumimoji="1" lang="en-US" altLang="ja-JP" dirty="0"/>
              <a:t>(.</a:t>
            </a:r>
            <a:r>
              <a:rPr kumimoji="1" lang="en-US" altLang="ja-JP" dirty="0" err="1"/>
              <a:t>py</a:t>
            </a:r>
            <a:r>
              <a:rPr kumimoji="1" lang="en-US" altLang="ja-JP" dirty="0"/>
              <a:t>)</a:t>
            </a:r>
            <a:r>
              <a:rPr kumimoji="1" lang="ja-JP" altLang="en-US" dirty="0"/>
              <a:t>を作成します。</a:t>
            </a:r>
            <a:r>
              <a:rPr kumimoji="1" lang="en-US" altLang="ja-JP" dirty="0"/>
              <a:t>.</a:t>
            </a:r>
            <a:r>
              <a:rPr kumimoji="1" lang="en-US" altLang="ja-JP" dirty="0" err="1"/>
              <a:t>py</a:t>
            </a:r>
            <a:r>
              <a:rPr kumimoji="1" lang="ja-JP" altLang="en-US" dirty="0"/>
              <a:t>を実行して出来上がった</a:t>
            </a:r>
            <a:r>
              <a:rPr kumimoji="1" lang="en-US" altLang="ja-JP" dirty="0"/>
              <a:t>.</a:t>
            </a:r>
            <a:r>
              <a:rPr kumimoji="1" lang="en-US" altLang="ja-JP" dirty="0" err="1"/>
              <a:t>ly</a:t>
            </a:r>
            <a:r>
              <a:rPr kumimoji="1" lang="ja-JP" altLang="en-US" dirty="0"/>
              <a:t>を</a:t>
            </a:r>
            <a:endParaRPr kumimoji="1" lang="en-US" altLang="ja-JP" dirty="0"/>
          </a:p>
          <a:p>
            <a:endParaRPr kumimoji="1" lang="en-US" altLang="ja-JP" dirty="0"/>
          </a:p>
          <a:p>
            <a:r>
              <a:rPr kumimoji="1" lang="ja-JP" altLang="en-US" dirty="0"/>
              <a:t>コマンドプロンプトにて</a:t>
            </a:r>
            <a:r>
              <a:rPr kumimoji="1" lang="en-US" altLang="ja-JP" dirty="0"/>
              <a:t>lilypond</a:t>
            </a:r>
            <a:r>
              <a:rPr kumimoji="1" lang="ja-JP" altLang="en-US" dirty="0"/>
              <a:t>で実行すると</a:t>
            </a:r>
            <a:r>
              <a:rPr kumimoji="1" lang="en-US" altLang="ja-JP" dirty="0"/>
              <a:t>TAB</a:t>
            </a:r>
            <a:r>
              <a:rPr kumimoji="1" lang="ja-JP" altLang="en-US" dirty="0"/>
              <a:t>譜が</a:t>
            </a:r>
            <a:r>
              <a:rPr kumimoji="1" lang="en-US" altLang="ja-JP" dirty="0"/>
              <a:t>PDF</a:t>
            </a:r>
            <a:r>
              <a:rPr kumimoji="1" lang="ja-JP" altLang="en-US" dirty="0"/>
              <a:t>また</a:t>
            </a:r>
            <a:r>
              <a:rPr kumimoji="1" lang="en-US" altLang="ja-JP" dirty="0"/>
              <a:t>midi</a:t>
            </a:r>
            <a:r>
              <a:rPr kumimoji="1" lang="ja-JP" altLang="en-US" dirty="0"/>
              <a:t>として出力されます。</a:t>
            </a:r>
          </a:p>
        </p:txBody>
      </p:sp>
      <p:sp>
        <p:nvSpPr>
          <p:cNvPr id="4" name="スライド番号プレースホルダー 3"/>
          <p:cNvSpPr>
            <a:spLocks noGrp="1"/>
          </p:cNvSpPr>
          <p:nvPr>
            <p:ph type="sldNum" sz="quarter" idx="5"/>
          </p:nvPr>
        </p:nvSpPr>
        <p:spPr/>
        <p:txBody>
          <a:bodyPr/>
          <a:lstStyle/>
          <a:p>
            <a:fld id="{64977D62-494C-4CA9-B7A6-755CC0A41BDC}" type="slidenum">
              <a:rPr kumimoji="1" lang="ja-JP" altLang="en-US" smtClean="0"/>
              <a:t>15</a:t>
            </a:fld>
            <a:endParaRPr kumimoji="1" lang="ja-JP" altLang="en-US"/>
          </a:p>
        </p:txBody>
      </p:sp>
    </p:spTree>
    <p:extLst>
      <p:ext uri="{BB962C8B-B14F-4D97-AF65-F5344CB8AC3E}">
        <p14:creationId xmlns:p14="http://schemas.microsoft.com/office/powerpoint/2010/main" val="3139799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77D95CE7-1023-45BA-B4B8-831560B01D36}" type="slidenum">
              <a:rPr kumimoji="1" lang="ja-JP" altLang="en-US" smtClean="0"/>
              <a:t>16</a:t>
            </a:fld>
            <a:endParaRPr kumimoji="1" lang="ja-JP" altLang="en-US"/>
          </a:p>
        </p:txBody>
      </p:sp>
    </p:spTree>
    <p:extLst>
      <p:ext uri="{BB962C8B-B14F-4D97-AF65-F5344CB8AC3E}">
        <p14:creationId xmlns:p14="http://schemas.microsoft.com/office/powerpoint/2010/main" val="9742047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私たちは、ベースギターの自動採譜アプリを開発しています。ベースギターの音のデータを入力し、</a:t>
            </a:r>
            <a:r>
              <a:rPr kumimoji="1" lang="en-US" altLang="ja-JP" dirty="0"/>
              <a:t>Tab</a:t>
            </a:r>
            <a:r>
              <a:rPr kumimoji="1" lang="ja-JP" altLang="en-US" dirty="0"/>
              <a:t>譜と呼ばれるギター用の楽譜を</a:t>
            </a:r>
            <a:r>
              <a:rPr kumimoji="1" lang="en-US" altLang="ja-JP" dirty="0"/>
              <a:t>PDF</a:t>
            </a:r>
            <a:r>
              <a:rPr kumimoji="1" lang="ja-JP" altLang="en-US" dirty="0"/>
              <a:t>か</a:t>
            </a:r>
            <a:r>
              <a:rPr kumimoji="1" lang="en-US" altLang="ja-JP" dirty="0"/>
              <a:t>midi</a:t>
            </a:r>
            <a:r>
              <a:rPr kumimoji="1" lang="ja-JP" altLang="en-US" dirty="0"/>
              <a:t>ファイルとして出力するというシステムです。</a:t>
            </a:r>
          </a:p>
        </p:txBody>
      </p:sp>
      <p:sp>
        <p:nvSpPr>
          <p:cNvPr id="4" name="スライド番号プレースホルダー 3"/>
          <p:cNvSpPr>
            <a:spLocks noGrp="1"/>
          </p:cNvSpPr>
          <p:nvPr>
            <p:ph type="sldNum" sz="quarter" idx="5"/>
          </p:nvPr>
        </p:nvSpPr>
        <p:spPr/>
        <p:txBody>
          <a:bodyPr/>
          <a:lstStyle/>
          <a:p>
            <a:fld id="{77D95CE7-1023-45BA-B4B8-831560B01D36}" type="slidenum">
              <a:rPr kumimoji="1" lang="ja-JP" altLang="en-US" smtClean="0"/>
              <a:t>2</a:t>
            </a:fld>
            <a:endParaRPr kumimoji="1" lang="ja-JP" altLang="en-US"/>
          </a:p>
        </p:txBody>
      </p:sp>
    </p:spTree>
    <p:extLst>
      <p:ext uri="{BB962C8B-B14F-4D97-AF65-F5344CB8AC3E}">
        <p14:creationId xmlns:p14="http://schemas.microsoft.com/office/powerpoint/2010/main" val="14274771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ベースギターは普通のギターとは違い、４本の弦からできています。</a:t>
            </a:r>
            <a:endParaRPr kumimoji="1" lang="en-US" altLang="ja-JP" dirty="0"/>
          </a:p>
          <a:p>
            <a:r>
              <a:rPr kumimoji="1" lang="ja-JP" altLang="en-US" dirty="0"/>
              <a:t>音も全く別のものが鳴ります。実際に、音を聴き比べてみましょう。</a:t>
            </a:r>
            <a:endParaRPr kumimoji="1" lang="en-US" altLang="ja-JP" dirty="0"/>
          </a:p>
          <a:p>
            <a:endParaRPr kumimoji="1" lang="en-US" altLang="ja-JP" dirty="0"/>
          </a:p>
          <a:p>
            <a:r>
              <a:rPr kumimoji="1" lang="ja-JP" altLang="en-US" dirty="0"/>
              <a:t>こちらが、普通のギターの音になります。</a:t>
            </a:r>
            <a:endParaRPr kumimoji="1" lang="en-US" altLang="ja-JP" dirty="0"/>
          </a:p>
          <a:p>
            <a:r>
              <a:rPr kumimoji="1" lang="ja-JP" altLang="en-US" dirty="0"/>
              <a:t>そしてこちらがベースギターの音になります。</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このようにギターに比べて低い音が鳴るのが特徴です。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77D95CE7-1023-45BA-B4B8-831560B01D36}" type="slidenum">
              <a:rPr kumimoji="1" lang="ja-JP" altLang="en-US" smtClean="0"/>
              <a:t>3</a:t>
            </a:fld>
            <a:endParaRPr kumimoji="1" lang="ja-JP" altLang="en-US"/>
          </a:p>
        </p:txBody>
      </p:sp>
    </p:spTree>
    <p:extLst>
      <p:ext uri="{BB962C8B-B14F-4D97-AF65-F5344CB8AC3E}">
        <p14:creationId xmlns:p14="http://schemas.microsoft.com/office/powerpoint/2010/main" val="335466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コノ画像をご覧ください。</a:t>
            </a:r>
            <a:endParaRPr kumimoji="1" lang="en-US" altLang="ja-JP" dirty="0"/>
          </a:p>
          <a:p>
            <a:r>
              <a:rPr kumimoji="1" lang="ja-JP" altLang="en-US" dirty="0"/>
              <a:t>下の</a:t>
            </a:r>
            <a:r>
              <a:rPr kumimoji="1" lang="en-US" altLang="ja-JP" dirty="0"/>
              <a:t>TAB</a:t>
            </a:r>
            <a:r>
              <a:rPr kumimoji="1" lang="ja-JP" altLang="en-US" dirty="0"/>
              <a:t>と書かれた楽譜が</a:t>
            </a:r>
            <a:r>
              <a:rPr kumimoji="1" lang="en-US" altLang="ja-JP" dirty="0"/>
              <a:t>TAB</a:t>
            </a:r>
            <a:r>
              <a:rPr kumimoji="1" lang="ja-JP" altLang="en-US" dirty="0"/>
              <a:t>譜となります。</a:t>
            </a:r>
            <a:endParaRPr kumimoji="1" lang="en-US" altLang="ja-JP" dirty="0"/>
          </a:p>
          <a:p>
            <a:endParaRPr kumimoji="1" lang="en-US" altLang="ja-JP" dirty="0"/>
          </a:p>
          <a:p>
            <a:r>
              <a:rPr kumimoji="1" lang="ja-JP" altLang="en-US" dirty="0"/>
              <a:t>普通の楽譜と比べて線が</a:t>
            </a:r>
            <a:r>
              <a:rPr kumimoji="1" lang="en-US" altLang="ja-JP" dirty="0"/>
              <a:t>4</a:t>
            </a:r>
            <a:r>
              <a:rPr kumimoji="1" lang="ja-JP" altLang="en-US" dirty="0"/>
              <a:t>本しかありませんね。これはベースギターの</a:t>
            </a:r>
            <a:r>
              <a:rPr kumimoji="1" lang="en-US" altLang="ja-JP" dirty="0"/>
              <a:t>4</a:t>
            </a:r>
            <a:r>
              <a:rPr kumimoji="1" lang="ja-JP" altLang="en-US" dirty="0"/>
              <a:t>弦を表しています。</a:t>
            </a:r>
            <a:endParaRPr kumimoji="1" lang="en-US" altLang="ja-JP" dirty="0"/>
          </a:p>
          <a:p>
            <a:endParaRPr kumimoji="1" lang="en-US" altLang="ja-JP" dirty="0"/>
          </a:p>
          <a:p>
            <a:r>
              <a:rPr kumimoji="1" lang="ja-JP" altLang="en-US" dirty="0"/>
              <a:t>このような楽譜が出力されます。</a:t>
            </a:r>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77D95CE7-1023-45BA-B4B8-831560B01D36}" type="slidenum">
              <a:rPr kumimoji="1" lang="ja-JP" altLang="en-US" smtClean="0"/>
              <a:t>4</a:t>
            </a:fld>
            <a:endParaRPr kumimoji="1" lang="ja-JP" altLang="en-US"/>
          </a:p>
        </p:txBody>
      </p:sp>
    </p:spTree>
    <p:extLst>
      <p:ext uri="{BB962C8B-B14F-4D97-AF65-F5344CB8AC3E}">
        <p14:creationId xmlns:p14="http://schemas.microsoft.com/office/powerpoint/2010/main" val="10207249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librosa</a:t>
            </a:r>
            <a:r>
              <a:rPr kumimoji="1" lang="ja-JP" altLang="en-US" dirty="0"/>
              <a:t>は</a:t>
            </a:r>
            <a:r>
              <a:rPr kumimoji="1" lang="en-US" altLang="ja-JP" dirty="0"/>
              <a:t>python</a:t>
            </a:r>
            <a:r>
              <a:rPr kumimoji="1" lang="ja-JP" altLang="en-US" dirty="0"/>
              <a:t>のライブラリの一つで音楽データを入力するとテンポ</a:t>
            </a:r>
            <a:r>
              <a:rPr kumimoji="1" lang="en-US" altLang="ja-JP" dirty="0"/>
              <a:t>(</a:t>
            </a:r>
            <a:r>
              <a:rPr kumimoji="1" lang="ja-JP" altLang="en-US" dirty="0"/>
              <a:t>曲の速さ</a:t>
            </a:r>
            <a:r>
              <a:rPr kumimoji="1" lang="en-US" altLang="ja-JP" dirty="0"/>
              <a:t>)</a:t>
            </a:r>
            <a:r>
              <a:rPr kumimoji="1" lang="ja-JP" altLang="en-US" dirty="0"/>
              <a:t>や音階を解析できます。また、画像のように可視化することもできます。</a:t>
            </a:r>
            <a:endParaRPr kumimoji="1" lang="en-US" altLang="ja-JP" dirty="0"/>
          </a:p>
          <a:p>
            <a:endParaRPr kumimoji="1" lang="en-US" altLang="ja-JP" dirty="0"/>
          </a:p>
          <a:p>
            <a:r>
              <a:rPr kumimoji="1" lang="ja-JP" altLang="en-US" dirty="0"/>
              <a:t>まず、左の画像はクロマトグラムといい、縦軸が音階、横軸を時間として表示してくれます。</a:t>
            </a:r>
            <a:endParaRPr kumimoji="1" lang="en-US" altLang="ja-JP" dirty="0"/>
          </a:p>
          <a:p>
            <a:r>
              <a:rPr kumimoji="1" lang="ja-JP" altLang="en-US" dirty="0"/>
              <a:t>そこで右の画像です。右の画像はスペクトログラムといい、縦軸が鳴っている周波数、横軸が時間で表示されます。</a:t>
            </a:r>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77D95CE7-1023-45BA-B4B8-831560B01D36}" type="slidenum">
              <a:rPr kumimoji="1" lang="ja-JP" altLang="en-US" smtClean="0"/>
              <a:t>5</a:t>
            </a:fld>
            <a:endParaRPr kumimoji="1" lang="ja-JP" altLang="en-US"/>
          </a:p>
        </p:txBody>
      </p:sp>
    </p:spTree>
    <p:extLst>
      <p:ext uri="{BB962C8B-B14F-4D97-AF65-F5344CB8AC3E}">
        <p14:creationId xmlns:p14="http://schemas.microsoft.com/office/powerpoint/2010/main" val="16267899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こちらが現在の</a:t>
            </a:r>
            <a:r>
              <a:rPr kumimoji="1" lang="en-US" altLang="ja-JP" dirty="0"/>
              <a:t>WEB</a:t>
            </a:r>
            <a:r>
              <a:rPr kumimoji="1" lang="ja-JP" altLang="en-US" dirty="0"/>
              <a:t>ページとなります。</a:t>
            </a:r>
            <a:endParaRPr kumimoji="1" lang="en-US" altLang="ja-JP" dirty="0"/>
          </a:p>
          <a:p>
            <a:endParaRPr kumimoji="1" lang="en-US" altLang="ja-JP" dirty="0"/>
          </a:p>
          <a:p>
            <a:r>
              <a:rPr kumimoji="1" lang="ja-JP" altLang="en-US" dirty="0"/>
              <a:t>もともと音のデータがある場合は左を</a:t>
            </a:r>
            <a:endParaRPr kumimoji="1" lang="en-US" altLang="ja-JP" dirty="0"/>
          </a:p>
          <a:p>
            <a:r>
              <a:rPr kumimoji="1" lang="ja-JP" altLang="en-US" dirty="0"/>
              <a:t>録音してデータを作りたい場合は右の方を利用します。</a:t>
            </a:r>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77D95CE7-1023-45BA-B4B8-831560B01D36}" type="slidenum">
              <a:rPr kumimoji="1" lang="ja-JP" altLang="en-US" smtClean="0"/>
              <a:t>6</a:t>
            </a:fld>
            <a:endParaRPr kumimoji="1" lang="ja-JP" altLang="en-US"/>
          </a:p>
        </p:txBody>
      </p:sp>
    </p:spTree>
    <p:extLst>
      <p:ext uri="{BB962C8B-B14F-4D97-AF65-F5344CB8AC3E}">
        <p14:creationId xmlns:p14="http://schemas.microsoft.com/office/powerpoint/2010/main" val="37457706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それでは、デモンストレーションを行いたいと思います。</a:t>
            </a:r>
            <a:endParaRPr kumimoji="1" lang="en-US" altLang="ja-JP" dirty="0"/>
          </a:p>
          <a:p>
            <a:r>
              <a:rPr kumimoji="1" lang="ja-JP" altLang="en-US" dirty="0"/>
              <a:t>初めに、元々ある音のデータを取り込んでみます。</a:t>
            </a:r>
            <a:endParaRPr kumimoji="1" lang="en-US" altLang="ja-JP" dirty="0"/>
          </a:p>
          <a:p>
            <a:endParaRPr kumimoji="1" lang="en-US" altLang="ja-JP" dirty="0"/>
          </a:p>
          <a:p>
            <a:r>
              <a:rPr kumimoji="1" lang="ja-JP" altLang="en-US" dirty="0"/>
              <a:t>クロマトグラムとスペクトログラムが表示されましたね。</a:t>
            </a:r>
            <a:endParaRPr kumimoji="1" lang="en-US" altLang="ja-JP" dirty="0"/>
          </a:p>
          <a:p>
            <a:endParaRPr kumimoji="1" lang="en-US" altLang="ja-JP" dirty="0"/>
          </a:p>
          <a:p>
            <a:r>
              <a:rPr kumimoji="1" lang="ja-JP" altLang="en-US" dirty="0"/>
              <a:t>次は、実際に大坪君にベースを弾いてもらって、それを録音して取り込んでみましょう。</a:t>
            </a:r>
            <a:endParaRPr kumimoji="1" lang="en-US" altLang="ja-JP" dirty="0"/>
          </a:p>
          <a:p>
            <a:endParaRPr kumimoji="1" lang="en-US" altLang="ja-JP" dirty="0"/>
          </a:p>
          <a:p>
            <a:r>
              <a:rPr kumimoji="1" lang="ja-JP" altLang="en-US" dirty="0"/>
              <a:t>このように</a:t>
            </a:r>
            <a:r>
              <a:rPr kumimoji="1" lang="en-US" altLang="ja-JP" dirty="0"/>
              <a:t>wave</a:t>
            </a:r>
            <a:r>
              <a:rPr kumimoji="1" lang="ja-JP" altLang="en-US" dirty="0"/>
              <a:t>ファイルとして出力されます。</a:t>
            </a:r>
            <a:endParaRPr kumimoji="1" lang="en-US" altLang="ja-JP" dirty="0"/>
          </a:p>
          <a:p>
            <a:r>
              <a:rPr kumimoji="1" lang="ja-JP" altLang="en-US" dirty="0"/>
              <a:t>これを取り込むと</a:t>
            </a:r>
            <a:endParaRPr kumimoji="1" lang="en-US" altLang="ja-JP" dirty="0"/>
          </a:p>
          <a:p>
            <a:endParaRPr kumimoji="1" lang="en-US" altLang="ja-JP" dirty="0"/>
          </a:p>
          <a:p>
            <a:r>
              <a:rPr kumimoji="1" lang="ja-JP" altLang="en-US" dirty="0"/>
              <a:t>このようになります。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77D95CE7-1023-45BA-B4B8-831560B01D36}" type="slidenum">
              <a:rPr kumimoji="1" lang="ja-JP" altLang="en-US" smtClean="0"/>
              <a:t>7</a:t>
            </a:fld>
            <a:endParaRPr kumimoji="1" lang="ja-JP" altLang="en-US"/>
          </a:p>
        </p:txBody>
      </p:sp>
    </p:spTree>
    <p:extLst>
      <p:ext uri="{BB962C8B-B14F-4D97-AF65-F5344CB8AC3E}">
        <p14:creationId xmlns:p14="http://schemas.microsoft.com/office/powerpoint/2010/main" val="11860894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77D95CE7-1023-45BA-B4B8-831560B01D36}" type="slidenum">
              <a:rPr kumimoji="1" lang="ja-JP" altLang="en-US" smtClean="0"/>
              <a:t>8</a:t>
            </a:fld>
            <a:endParaRPr kumimoji="1" lang="ja-JP" altLang="en-US"/>
          </a:p>
        </p:txBody>
      </p:sp>
    </p:spTree>
    <p:extLst>
      <p:ext uri="{BB962C8B-B14F-4D97-AF65-F5344CB8AC3E}">
        <p14:creationId xmlns:p14="http://schemas.microsoft.com/office/powerpoint/2010/main" val="6706810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AI</a:t>
            </a:r>
            <a:r>
              <a:rPr kumimoji="1" lang="ja-JP" altLang="en-US" dirty="0"/>
              <a:t>には、奏法の判別をしてもらいます。</a:t>
            </a:r>
            <a:endParaRPr kumimoji="1" lang="en-US" altLang="ja-JP" dirty="0"/>
          </a:p>
          <a:p>
            <a:r>
              <a:rPr kumimoji="1" lang="ja-JP" altLang="en-US" dirty="0"/>
              <a:t>先ほど解説した</a:t>
            </a:r>
            <a:r>
              <a:rPr kumimoji="1" lang="en-US" altLang="ja-JP" dirty="0" err="1"/>
              <a:t>LibRosa</a:t>
            </a:r>
            <a:r>
              <a:rPr kumimoji="1" lang="ja-JP" altLang="en-US" dirty="0"/>
              <a:t>ではスペクトログラムにて音の可視化が可能です。その画像を利用し、深層学習の分類で奏法の判別を可能にします。</a:t>
            </a:r>
            <a:endParaRPr kumimoji="1" lang="en-US" altLang="ja-JP" dirty="0"/>
          </a:p>
        </p:txBody>
      </p:sp>
      <p:sp>
        <p:nvSpPr>
          <p:cNvPr id="4" name="スライド番号プレースホルダー 3"/>
          <p:cNvSpPr>
            <a:spLocks noGrp="1"/>
          </p:cNvSpPr>
          <p:nvPr>
            <p:ph type="sldNum" sz="quarter" idx="5"/>
          </p:nvPr>
        </p:nvSpPr>
        <p:spPr/>
        <p:txBody>
          <a:bodyPr/>
          <a:lstStyle/>
          <a:p>
            <a:fld id="{77D95CE7-1023-45BA-B4B8-831560B01D36}" type="slidenum">
              <a:rPr kumimoji="1" lang="ja-JP" altLang="en-US" smtClean="0"/>
              <a:t>9</a:t>
            </a:fld>
            <a:endParaRPr kumimoji="1" lang="ja-JP" altLang="en-US"/>
          </a:p>
        </p:txBody>
      </p:sp>
    </p:spTree>
    <p:extLst>
      <p:ext uri="{BB962C8B-B14F-4D97-AF65-F5344CB8AC3E}">
        <p14:creationId xmlns:p14="http://schemas.microsoft.com/office/powerpoint/2010/main" val="8867666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ja-JP" altLang="en-US"/>
              <a:t>マスター タイトルの書式設定</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12/6/2021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94082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ja-JP" altLang="en-US"/>
              <a:t>アイコンをクリックして図を追加</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smtClean="0"/>
              <a:t>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70000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smtClean="0"/>
              <a:t>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476269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ja-JP" altLang="en-US"/>
              <a:t>マスター タイトルの書式設定</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smtClean="0"/>
              <a:t>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083349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smtClean="0"/>
              <a:t>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30300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段">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ja-JP" altLang="en-US"/>
              <a:t>マスター タイトルの書式設定</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3" name="Date Placeholder 2"/>
          <p:cNvSpPr>
            <a:spLocks noGrp="1"/>
          </p:cNvSpPr>
          <p:nvPr>
            <p:ph type="dt" sz="half" idx="10"/>
          </p:nvPr>
        </p:nvSpPr>
        <p:spPr/>
        <p:txBody>
          <a:bodyPr/>
          <a:lstStyle/>
          <a:p>
            <a:fld id="{48A87A34-81AB-432B-8DAE-1953F412C126}" type="datetimeFigureOut">
              <a:rPr lang="en-US" smtClean="0"/>
              <a:t>12/6/2021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38697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ja-JP" altLang="en-US"/>
              <a:t>マスター タイトルの書式設定</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ja-JP" altLang="en-US"/>
              <a:t>アイコンをクリックして図を追加</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ja-JP" altLang="en-US"/>
              <a:t>アイコンをクリックして図を追加</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ja-JP" altLang="en-US"/>
              <a:t>アイコンをクリックして図を追加</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3" name="Date Placeholder 2"/>
          <p:cNvSpPr>
            <a:spLocks noGrp="1"/>
          </p:cNvSpPr>
          <p:nvPr>
            <p:ph type="dt" sz="half" idx="10"/>
          </p:nvPr>
        </p:nvSpPr>
        <p:spPr/>
        <p:txBody>
          <a:bodyPr/>
          <a:lstStyle/>
          <a:p>
            <a:fld id="{48A87A34-81AB-432B-8DAE-1953F412C126}" type="datetimeFigureOut">
              <a:rPr lang="en-US" smtClean="0"/>
              <a:t>12/6/2021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294198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928001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10332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2897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8A87A34-81AB-432B-8DAE-1953F412C126}" type="datetimeFigureOut">
              <a:rPr lang="en-US" smtClean="0"/>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3032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41690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141410" y="3073397"/>
            <a:ext cx="4878391" cy="2717801"/>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3073397"/>
            <a:ext cx="4875210" cy="2717801"/>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77544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77513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63679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smtClean="0"/>
              <a:t>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88800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smtClean="0"/>
              <a:t>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75700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12/6/2021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00001225"/>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kumimoji="1"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kumimoji="1"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kumimoji="1"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kumimoji="1"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kumimoji="1"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kumimoji="1"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kumimoji="1"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kumimoji="1"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kumimoji="1"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kumimoji="1" sz="14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3.jpg"/><Relationship Id="rId4" Type="http://schemas.openxmlformats.org/officeDocument/2006/relationships/image" Target="../media/image12.jp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3" Type="http://schemas.microsoft.com/office/2007/relationships/media" Target="../media/media2.wav"/><Relationship Id="rId7" Type="http://schemas.openxmlformats.org/officeDocument/2006/relationships/image" Target="../media/image4.jpeg"/><Relationship Id="rId2" Type="http://schemas.openxmlformats.org/officeDocument/2006/relationships/audio" Target="../media/media1.wav"/><Relationship Id="rId1" Type="http://schemas.microsoft.com/office/2007/relationships/media" Target="../media/media1.wav"/><Relationship Id="rId6" Type="http://schemas.openxmlformats.org/officeDocument/2006/relationships/notesSlide" Target="../notesSlides/notesSlide3.xml"/><Relationship Id="rId5" Type="http://schemas.openxmlformats.org/officeDocument/2006/relationships/slideLayout" Target="../slideLayouts/slideLayout2.xml"/><Relationship Id="rId4" Type="http://schemas.openxmlformats.org/officeDocument/2006/relationships/audio" Target="../media/media2.wav"/><Relationship Id="rId9"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B0E503-8406-4710-84B3-3094B008AEDC}"/>
              </a:ext>
            </a:extLst>
          </p:cNvPr>
          <p:cNvSpPr>
            <a:spLocks noGrp="1"/>
          </p:cNvSpPr>
          <p:nvPr>
            <p:ph type="ctrTitle"/>
          </p:nvPr>
        </p:nvSpPr>
        <p:spPr>
          <a:xfrm>
            <a:off x="1876424" y="888683"/>
            <a:ext cx="8791575" cy="2387600"/>
          </a:xfrm>
        </p:spPr>
        <p:txBody>
          <a:bodyPr/>
          <a:lstStyle/>
          <a:p>
            <a:r>
              <a:rPr lang="en-US" altLang="ja-JP" sz="9600" dirty="0">
                <a:latin typeface="Bodoni MT Black" panose="02070A03080606020203" pitchFamily="18" charset="0"/>
                <a:ea typeface="AR P白丸ＰＯＰ体H" panose="020B0600010101010101" pitchFamily="50" charset="-128"/>
              </a:rPr>
              <a:t>I.T.O</a:t>
            </a:r>
            <a:r>
              <a:rPr lang="ja-JP" altLang="en-US" sz="9600" dirty="0">
                <a:latin typeface="Bodoni MT Black" panose="02070A03080606020203" pitchFamily="18" charset="0"/>
                <a:ea typeface="AR P白丸ＰＯＰ体H" panose="020B0600010101010101" pitchFamily="50" charset="-128"/>
              </a:rPr>
              <a:t>　</a:t>
            </a:r>
            <a:endParaRPr kumimoji="1" lang="ja-JP" altLang="en-US" dirty="0"/>
          </a:p>
        </p:txBody>
      </p:sp>
      <p:sp>
        <p:nvSpPr>
          <p:cNvPr id="3" name="字幕 2">
            <a:extLst>
              <a:ext uri="{FF2B5EF4-FFF2-40B4-BE49-F238E27FC236}">
                <a16:creationId xmlns:a16="http://schemas.microsoft.com/office/drawing/2014/main" id="{96EEECC8-45E2-49E9-9C39-DABCFFEE963F}"/>
              </a:ext>
            </a:extLst>
          </p:cNvPr>
          <p:cNvSpPr>
            <a:spLocks noGrp="1"/>
          </p:cNvSpPr>
          <p:nvPr>
            <p:ph type="subTitle" idx="1"/>
          </p:nvPr>
        </p:nvSpPr>
        <p:spPr>
          <a:xfrm>
            <a:off x="1876424" y="3429000"/>
            <a:ext cx="8791575" cy="1655762"/>
          </a:xfrm>
        </p:spPr>
        <p:txBody>
          <a:bodyPr>
            <a:normAutofit fontScale="92500" lnSpcReduction="20000"/>
          </a:bodyPr>
          <a:lstStyle/>
          <a:p>
            <a:r>
              <a:rPr lang="ja-JP" altLang="en-US" dirty="0"/>
              <a:t>メンバー</a:t>
            </a:r>
            <a:endParaRPr lang="en-US" altLang="ja-JP" dirty="0"/>
          </a:p>
          <a:p>
            <a:r>
              <a:rPr lang="ja-JP" altLang="en-US" dirty="0"/>
              <a:t>石本竜雅</a:t>
            </a:r>
            <a:endParaRPr lang="en-US" altLang="ja-JP" dirty="0"/>
          </a:p>
          <a:p>
            <a:r>
              <a:rPr lang="ja-JP" altLang="en-US" dirty="0"/>
              <a:t>角田　俊</a:t>
            </a:r>
            <a:endParaRPr lang="en-US" altLang="ja-JP" dirty="0"/>
          </a:p>
          <a:p>
            <a:r>
              <a:rPr lang="ja-JP" altLang="en-US" dirty="0"/>
              <a:t>大坪幸生</a:t>
            </a:r>
            <a:endParaRPr lang="en-US" altLang="ja-JP" dirty="0"/>
          </a:p>
          <a:p>
            <a:endParaRPr kumimoji="1" lang="ja-JP" altLang="en-US" dirty="0"/>
          </a:p>
        </p:txBody>
      </p:sp>
    </p:spTree>
    <p:extLst>
      <p:ext uri="{BB962C8B-B14F-4D97-AF65-F5344CB8AC3E}">
        <p14:creationId xmlns:p14="http://schemas.microsoft.com/office/powerpoint/2010/main" val="8155848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83E122-3563-446D-971D-6A3C1D991A8B}"/>
              </a:ext>
            </a:extLst>
          </p:cNvPr>
          <p:cNvSpPr>
            <a:spLocks noGrp="1"/>
          </p:cNvSpPr>
          <p:nvPr>
            <p:ph type="title"/>
          </p:nvPr>
        </p:nvSpPr>
        <p:spPr>
          <a:xfrm>
            <a:off x="838200" y="0"/>
            <a:ext cx="10515600" cy="1325563"/>
          </a:xfrm>
        </p:spPr>
        <p:txBody>
          <a:bodyPr>
            <a:normAutofit/>
          </a:bodyPr>
          <a:lstStyle/>
          <a:p>
            <a:r>
              <a:rPr lang="ja-JP" altLang="en-US" sz="4000" dirty="0"/>
              <a:t>パーセプトロンとニューラルネットワーク</a:t>
            </a:r>
            <a:endParaRPr lang="en-US" altLang="ja-JP" sz="4000" dirty="0"/>
          </a:p>
        </p:txBody>
      </p:sp>
      <p:sp>
        <p:nvSpPr>
          <p:cNvPr id="3" name="コンテンツ プレースホルダー 2">
            <a:extLst>
              <a:ext uri="{FF2B5EF4-FFF2-40B4-BE49-F238E27FC236}">
                <a16:creationId xmlns:a16="http://schemas.microsoft.com/office/drawing/2014/main" id="{E52126A7-F8A8-48F8-9BFF-B74BC21330F8}"/>
              </a:ext>
            </a:extLst>
          </p:cNvPr>
          <p:cNvSpPr>
            <a:spLocks noGrp="1"/>
          </p:cNvSpPr>
          <p:nvPr>
            <p:ph idx="1"/>
          </p:nvPr>
        </p:nvSpPr>
        <p:spPr>
          <a:xfrm>
            <a:off x="838200" y="1325563"/>
            <a:ext cx="9630562" cy="4295061"/>
          </a:xfrm>
        </p:spPr>
        <p:txBody>
          <a:bodyPr>
            <a:normAutofit/>
          </a:bodyPr>
          <a:lstStyle/>
          <a:p>
            <a:r>
              <a:rPr lang="ja-JP" altLang="en-US" sz="2800" dirty="0"/>
              <a:t>単純</a:t>
            </a:r>
            <a:r>
              <a:rPr kumimoji="1" lang="ja-JP" altLang="en-US" sz="2800" dirty="0"/>
              <a:t>パーセプトロン</a:t>
            </a:r>
            <a:endParaRPr kumimoji="1" lang="en-US" altLang="ja-JP" sz="2800" dirty="0"/>
          </a:p>
        </p:txBody>
      </p:sp>
      <p:pic>
        <p:nvPicPr>
          <p:cNvPr id="5" name="図 4">
            <a:extLst>
              <a:ext uri="{FF2B5EF4-FFF2-40B4-BE49-F238E27FC236}">
                <a16:creationId xmlns:a16="http://schemas.microsoft.com/office/drawing/2014/main" id="{ADCF8477-61D4-44DC-B0EF-F4273E2A79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290092"/>
            <a:ext cx="5856901" cy="4295061"/>
          </a:xfrm>
          <a:prstGeom prst="rect">
            <a:avLst/>
          </a:prstGeom>
        </p:spPr>
      </p:pic>
      <p:pic>
        <p:nvPicPr>
          <p:cNvPr id="6" name="図 5">
            <a:extLst>
              <a:ext uri="{FF2B5EF4-FFF2-40B4-BE49-F238E27FC236}">
                <a16:creationId xmlns:a16="http://schemas.microsoft.com/office/drawing/2014/main" id="{4D4AE3D5-E4F5-43B5-BE23-A27A84612E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5101" y="2655588"/>
            <a:ext cx="4752090" cy="3564068"/>
          </a:xfrm>
          <a:prstGeom prst="rect">
            <a:avLst/>
          </a:prstGeom>
        </p:spPr>
      </p:pic>
    </p:spTree>
    <p:extLst>
      <p:ext uri="{BB962C8B-B14F-4D97-AF65-F5344CB8AC3E}">
        <p14:creationId xmlns:p14="http://schemas.microsoft.com/office/powerpoint/2010/main" val="1655120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83E122-3563-446D-971D-6A3C1D991A8B}"/>
              </a:ext>
            </a:extLst>
          </p:cNvPr>
          <p:cNvSpPr>
            <a:spLocks noGrp="1"/>
          </p:cNvSpPr>
          <p:nvPr>
            <p:ph type="title"/>
          </p:nvPr>
        </p:nvSpPr>
        <p:spPr>
          <a:xfrm>
            <a:off x="838200" y="0"/>
            <a:ext cx="10515600" cy="1325563"/>
          </a:xfrm>
        </p:spPr>
        <p:txBody>
          <a:bodyPr>
            <a:normAutofit/>
          </a:bodyPr>
          <a:lstStyle/>
          <a:p>
            <a:r>
              <a:rPr lang="ja-JP" altLang="en-US" sz="4000" dirty="0"/>
              <a:t>パーセプトロンとニューラルネットワーク</a:t>
            </a:r>
            <a:endParaRPr lang="en-US" altLang="ja-JP" sz="4000" dirty="0"/>
          </a:p>
        </p:txBody>
      </p:sp>
      <p:sp>
        <p:nvSpPr>
          <p:cNvPr id="3" name="コンテンツ プレースホルダー 2">
            <a:extLst>
              <a:ext uri="{FF2B5EF4-FFF2-40B4-BE49-F238E27FC236}">
                <a16:creationId xmlns:a16="http://schemas.microsoft.com/office/drawing/2014/main" id="{E52126A7-F8A8-48F8-9BFF-B74BC21330F8}"/>
              </a:ext>
            </a:extLst>
          </p:cNvPr>
          <p:cNvSpPr>
            <a:spLocks noGrp="1"/>
          </p:cNvSpPr>
          <p:nvPr>
            <p:ph idx="1"/>
          </p:nvPr>
        </p:nvSpPr>
        <p:spPr>
          <a:xfrm>
            <a:off x="843012" y="1325563"/>
            <a:ext cx="8946541" cy="4195481"/>
          </a:xfrm>
        </p:spPr>
        <p:txBody>
          <a:bodyPr>
            <a:normAutofit/>
          </a:bodyPr>
          <a:lstStyle/>
          <a:p>
            <a:r>
              <a:rPr kumimoji="1" lang="ja-JP" altLang="en-US" sz="2800" dirty="0"/>
              <a:t>ニューラルネットワーク</a:t>
            </a:r>
            <a:r>
              <a:rPr kumimoji="1" lang="en-US" altLang="ja-JP" sz="2800" dirty="0"/>
              <a:t>(</a:t>
            </a:r>
            <a:r>
              <a:rPr kumimoji="1" lang="ja-JP" altLang="en-US" sz="2800" dirty="0"/>
              <a:t>分類</a:t>
            </a:r>
            <a:r>
              <a:rPr kumimoji="1" lang="en-US" altLang="ja-JP" sz="2800" dirty="0"/>
              <a:t>)</a:t>
            </a:r>
          </a:p>
        </p:txBody>
      </p:sp>
      <p:pic>
        <p:nvPicPr>
          <p:cNvPr id="5" name="図 4">
            <a:extLst>
              <a:ext uri="{FF2B5EF4-FFF2-40B4-BE49-F238E27FC236}">
                <a16:creationId xmlns:a16="http://schemas.microsoft.com/office/drawing/2014/main" id="{9F7ABB03-5467-4311-94D1-ED9B3CD148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046808"/>
            <a:ext cx="5467350" cy="4562475"/>
          </a:xfrm>
          <a:prstGeom prst="rect">
            <a:avLst/>
          </a:prstGeom>
        </p:spPr>
      </p:pic>
      <p:pic>
        <p:nvPicPr>
          <p:cNvPr id="6" name="図 5">
            <a:extLst>
              <a:ext uri="{FF2B5EF4-FFF2-40B4-BE49-F238E27FC236}">
                <a16:creationId xmlns:a16="http://schemas.microsoft.com/office/drawing/2014/main" id="{A2B0D991-F768-4FA8-8B8A-F3CD833803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9879" y="2046808"/>
            <a:ext cx="2895893" cy="2133308"/>
          </a:xfrm>
          <a:prstGeom prst="rect">
            <a:avLst/>
          </a:prstGeom>
        </p:spPr>
      </p:pic>
      <p:pic>
        <p:nvPicPr>
          <p:cNvPr id="8" name="図 7">
            <a:extLst>
              <a:ext uri="{FF2B5EF4-FFF2-40B4-BE49-F238E27FC236}">
                <a16:creationId xmlns:a16="http://schemas.microsoft.com/office/drawing/2014/main" id="{4BD0C3EF-4B49-4D9D-9E08-2C6884AB0FB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87144" y="4441651"/>
            <a:ext cx="2895892" cy="2181572"/>
          </a:xfrm>
          <a:prstGeom prst="rect">
            <a:avLst/>
          </a:prstGeom>
        </p:spPr>
      </p:pic>
      <p:sp>
        <p:nvSpPr>
          <p:cNvPr id="9" name="楕円 8">
            <a:extLst>
              <a:ext uri="{FF2B5EF4-FFF2-40B4-BE49-F238E27FC236}">
                <a16:creationId xmlns:a16="http://schemas.microsoft.com/office/drawing/2014/main" id="{7FF3A329-A6E4-48DE-9230-54F1871B8EEE}"/>
              </a:ext>
            </a:extLst>
          </p:cNvPr>
          <p:cNvSpPr/>
          <p:nvPr/>
        </p:nvSpPr>
        <p:spPr>
          <a:xfrm>
            <a:off x="9510101" y="2431518"/>
            <a:ext cx="2374432" cy="13638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２値分類</a:t>
            </a:r>
            <a:endParaRPr kumimoji="1" lang="en-US" altLang="ja-JP" dirty="0"/>
          </a:p>
          <a:p>
            <a:pPr algn="ctr"/>
            <a:r>
              <a:rPr lang="en-US" altLang="ja-JP" dirty="0"/>
              <a:t>(A or B)</a:t>
            </a:r>
            <a:endParaRPr kumimoji="1" lang="ja-JP" altLang="en-US" dirty="0"/>
          </a:p>
        </p:txBody>
      </p:sp>
      <p:sp>
        <p:nvSpPr>
          <p:cNvPr id="13" name="楕円 12">
            <a:extLst>
              <a:ext uri="{FF2B5EF4-FFF2-40B4-BE49-F238E27FC236}">
                <a16:creationId xmlns:a16="http://schemas.microsoft.com/office/drawing/2014/main" id="{783BDB3E-D661-4398-A516-A0B28F04FFDC}"/>
              </a:ext>
            </a:extLst>
          </p:cNvPr>
          <p:cNvSpPr/>
          <p:nvPr/>
        </p:nvSpPr>
        <p:spPr>
          <a:xfrm>
            <a:off x="9510101" y="4839100"/>
            <a:ext cx="2374432" cy="13638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多値分類</a:t>
            </a:r>
            <a:endParaRPr kumimoji="1" lang="en-US" altLang="ja-JP" dirty="0"/>
          </a:p>
          <a:p>
            <a:pPr algn="ctr"/>
            <a:r>
              <a:rPr lang="en-US" altLang="ja-JP" dirty="0"/>
              <a:t>(A or B or C or </a:t>
            </a:r>
            <a:r>
              <a:rPr lang="ja-JP" altLang="en-US" dirty="0"/>
              <a:t>・・・</a:t>
            </a:r>
            <a:r>
              <a:rPr lang="en-US" altLang="ja-JP" dirty="0"/>
              <a:t>)</a:t>
            </a:r>
            <a:endParaRPr kumimoji="1" lang="ja-JP" altLang="en-US" dirty="0"/>
          </a:p>
        </p:txBody>
      </p:sp>
    </p:spTree>
    <p:extLst>
      <p:ext uri="{BB962C8B-B14F-4D97-AF65-F5344CB8AC3E}">
        <p14:creationId xmlns:p14="http://schemas.microsoft.com/office/powerpoint/2010/main" val="1747624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796FD6-4EEC-41EB-AF4D-91DD3133E129}"/>
              </a:ext>
            </a:extLst>
          </p:cNvPr>
          <p:cNvSpPr>
            <a:spLocks noGrp="1"/>
          </p:cNvSpPr>
          <p:nvPr>
            <p:ph type="title"/>
          </p:nvPr>
        </p:nvSpPr>
        <p:spPr>
          <a:xfrm>
            <a:off x="843012" y="0"/>
            <a:ext cx="10515600" cy="1325563"/>
          </a:xfrm>
        </p:spPr>
        <p:txBody>
          <a:bodyPr>
            <a:normAutofit/>
          </a:bodyPr>
          <a:lstStyle/>
          <a:p>
            <a:r>
              <a:rPr kumimoji="1" lang="ja-JP" altLang="en-US" sz="4000" dirty="0"/>
              <a:t>深層学習の</a:t>
            </a:r>
            <a:r>
              <a:rPr lang="ja-JP" altLang="en-US" sz="4000" dirty="0"/>
              <a:t>実装の仕方</a:t>
            </a:r>
            <a:r>
              <a:rPr kumimoji="1" lang="ja-JP" altLang="en-US" sz="4000" dirty="0"/>
              <a:t>について</a:t>
            </a:r>
          </a:p>
        </p:txBody>
      </p:sp>
      <p:pic>
        <p:nvPicPr>
          <p:cNvPr id="8" name="コンテンツ プレースホルダー 7">
            <a:extLst>
              <a:ext uri="{FF2B5EF4-FFF2-40B4-BE49-F238E27FC236}">
                <a16:creationId xmlns:a16="http://schemas.microsoft.com/office/drawing/2014/main" id="{D473BDB3-7C66-41D2-B7CC-4737216F846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8245" y="2063795"/>
            <a:ext cx="11595510" cy="4162009"/>
          </a:xfrm>
        </p:spPr>
      </p:pic>
      <p:sp>
        <p:nvSpPr>
          <p:cNvPr id="4" name="コンテンツ プレースホルダー 2">
            <a:extLst>
              <a:ext uri="{FF2B5EF4-FFF2-40B4-BE49-F238E27FC236}">
                <a16:creationId xmlns:a16="http://schemas.microsoft.com/office/drawing/2014/main" id="{89274B3D-CCD8-4E50-B098-80C167ED11E5}"/>
              </a:ext>
            </a:extLst>
          </p:cNvPr>
          <p:cNvSpPr txBox="1">
            <a:spLocks/>
          </p:cNvSpPr>
          <p:nvPr/>
        </p:nvSpPr>
        <p:spPr>
          <a:xfrm>
            <a:off x="843012" y="1325563"/>
            <a:ext cx="8946541"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a:lstStyle>
          <a:p>
            <a:r>
              <a:rPr lang="ja-JP" altLang="en-US" sz="2800" dirty="0"/>
              <a:t>実装するディープラーニングのモデル</a:t>
            </a:r>
            <a:endParaRPr lang="en-US" altLang="ja-JP" sz="2800" dirty="0"/>
          </a:p>
        </p:txBody>
      </p:sp>
    </p:spTree>
    <p:extLst>
      <p:ext uri="{BB962C8B-B14F-4D97-AF65-F5344CB8AC3E}">
        <p14:creationId xmlns:p14="http://schemas.microsoft.com/office/powerpoint/2010/main" val="29965491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5C058954-9D34-454C-93D0-D775550F5BBA}"/>
              </a:ext>
            </a:extLst>
          </p:cNvPr>
          <p:cNvSpPr/>
          <p:nvPr/>
        </p:nvSpPr>
        <p:spPr>
          <a:xfrm>
            <a:off x="4356100" y="2380059"/>
            <a:ext cx="5410200" cy="3441700"/>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08EE1C01-1F59-43A3-845A-ACFA80FD3BFB}"/>
              </a:ext>
            </a:extLst>
          </p:cNvPr>
          <p:cNvSpPr>
            <a:spLocks noGrp="1"/>
          </p:cNvSpPr>
          <p:nvPr>
            <p:ph type="title"/>
          </p:nvPr>
        </p:nvSpPr>
        <p:spPr>
          <a:xfrm>
            <a:off x="781050" y="221660"/>
            <a:ext cx="10515600" cy="1325563"/>
          </a:xfrm>
        </p:spPr>
        <p:txBody>
          <a:bodyPr/>
          <a:lstStyle/>
          <a:p>
            <a:r>
              <a:rPr kumimoji="1" lang="ja-JP" altLang="en-US" dirty="0"/>
              <a:t>ベースギターの自動採譜</a:t>
            </a:r>
            <a:r>
              <a:rPr kumimoji="1" lang="en-US" altLang="ja-JP" dirty="0"/>
              <a:t>WEB</a:t>
            </a:r>
            <a:r>
              <a:rPr kumimoji="1" lang="ja-JP" altLang="en-US" dirty="0"/>
              <a:t>アプリ</a:t>
            </a:r>
          </a:p>
        </p:txBody>
      </p:sp>
      <p:pic>
        <p:nvPicPr>
          <p:cNvPr id="5" name="図 4">
            <a:extLst>
              <a:ext uri="{FF2B5EF4-FFF2-40B4-BE49-F238E27FC236}">
                <a16:creationId xmlns:a16="http://schemas.microsoft.com/office/drawing/2014/main" id="{37DC9122-C43C-4F0E-A125-3AE9A41E8E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050" y="1210490"/>
            <a:ext cx="10629900" cy="5647510"/>
          </a:xfrm>
          <a:prstGeom prst="rect">
            <a:avLst/>
          </a:prstGeom>
        </p:spPr>
      </p:pic>
      <p:sp>
        <p:nvSpPr>
          <p:cNvPr id="4" name="テキスト ボックス 3">
            <a:extLst>
              <a:ext uri="{FF2B5EF4-FFF2-40B4-BE49-F238E27FC236}">
                <a16:creationId xmlns:a16="http://schemas.microsoft.com/office/drawing/2014/main" id="{8B9C9B6D-E663-4A60-BAB5-86ADF62481F4}"/>
              </a:ext>
            </a:extLst>
          </p:cNvPr>
          <p:cNvSpPr txBox="1"/>
          <p:nvPr/>
        </p:nvSpPr>
        <p:spPr>
          <a:xfrm>
            <a:off x="781050" y="5856248"/>
            <a:ext cx="140335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ja-JP" altLang="en-US" dirty="0"/>
              <a:t>深層学習</a:t>
            </a:r>
            <a:endParaRPr kumimoji="1" lang="ja-JP" altLang="en-US" dirty="0"/>
          </a:p>
        </p:txBody>
      </p:sp>
    </p:spTree>
    <p:extLst>
      <p:ext uri="{BB962C8B-B14F-4D97-AF65-F5344CB8AC3E}">
        <p14:creationId xmlns:p14="http://schemas.microsoft.com/office/powerpoint/2010/main" val="10771877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50824E-958C-4736-AEF6-A17D97B11E06}"/>
              </a:ext>
            </a:extLst>
          </p:cNvPr>
          <p:cNvSpPr>
            <a:spLocks noGrp="1"/>
          </p:cNvSpPr>
          <p:nvPr>
            <p:ph type="title"/>
          </p:nvPr>
        </p:nvSpPr>
        <p:spPr/>
        <p:txBody>
          <a:bodyPr/>
          <a:lstStyle/>
          <a:p>
            <a:r>
              <a:rPr kumimoji="1" lang="en-US" altLang="ja-JP" dirty="0"/>
              <a:t>Lilypond</a:t>
            </a:r>
            <a:endParaRPr kumimoji="1" lang="ja-JP" altLang="en-US" dirty="0"/>
          </a:p>
        </p:txBody>
      </p:sp>
      <p:pic>
        <p:nvPicPr>
          <p:cNvPr id="5122" name="Picture 2" descr="GNU LilyPond - Wikipedia">
            <a:extLst>
              <a:ext uri="{FF2B5EF4-FFF2-40B4-BE49-F238E27FC236}">
                <a16:creationId xmlns:a16="http://schemas.microsoft.com/office/drawing/2014/main" id="{C98C1BE4-3ED9-470E-8F87-E1EE90415D0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77334" y="1930400"/>
            <a:ext cx="3748505" cy="374850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Download LilyPond for Mac | MacUpdate">
            <a:extLst>
              <a:ext uri="{FF2B5EF4-FFF2-40B4-BE49-F238E27FC236}">
                <a16:creationId xmlns:a16="http://schemas.microsoft.com/office/drawing/2014/main" id="{B6F1F67B-21EB-4002-B81A-72408FDE81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5839" y="1458790"/>
            <a:ext cx="7492856" cy="42201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28125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DFF392-4023-4DA4-BA73-4AC123D79F89}"/>
              </a:ext>
            </a:extLst>
          </p:cNvPr>
          <p:cNvSpPr>
            <a:spLocks noGrp="1"/>
          </p:cNvSpPr>
          <p:nvPr>
            <p:ph type="title"/>
          </p:nvPr>
        </p:nvSpPr>
        <p:spPr>
          <a:xfrm>
            <a:off x="759155" y="208648"/>
            <a:ext cx="9404723" cy="1400530"/>
          </a:xfrm>
        </p:spPr>
        <p:txBody>
          <a:bodyPr/>
          <a:lstStyle/>
          <a:p>
            <a:r>
              <a:rPr lang="en-US" altLang="ja-JP" dirty="0"/>
              <a:t>Lilypond</a:t>
            </a:r>
            <a:endParaRPr kumimoji="1" lang="ja-JP" altLang="en-US" dirty="0"/>
          </a:p>
        </p:txBody>
      </p:sp>
      <p:grpSp>
        <p:nvGrpSpPr>
          <p:cNvPr id="6" name="グループ化 5">
            <a:extLst>
              <a:ext uri="{FF2B5EF4-FFF2-40B4-BE49-F238E27FC236}">
                <a16:creationId xmlns:a16="http://schemas.microsoft.com/office/drawing/2014/main" id="{80C940CE-CC9B-4526-A6CD-659E7720A8E6}"/>
              </a:ext>
            </a:extLst>
          </p:cNvPr>
          <p:cNvGrpSpPr/>
          <p:nvPr/>
        </p:nvGrpSpPr>
        <p:grpSpPr>
          <a:xfrm>
            <a:off x="1660752" y="4661851"/>
            <a:ext cx="2751364" cy="1600200"/>
            <a:chOff x="-322489" y="2677886"/>
            <a:chExt cx="2751364" cy="1600200"/>
          </a:xfrm>
        </p:grpSpPr>
        <p:sp>
          <p:nvSpPr>
            <p:cNvPr id="4" name="フローチャート: カード 3">
              <a:extLst>
                <a:ext uri="{FF2B5EF4-FFF2-40B4-BE49-F238E27FC236}">
                  <a16:creationId xmlns:a16="http://schemas.microsoft.com/office/drawing/2014/main" id="{17257472-1431-4063-AE3B-F4F47166E9E8}"/>
                </a:ext>
              </a:extLst>
            </p:cNvPr>
            <p:cNvSpPr/>
            <p:nvPr/>
          </p:nvSpPr>
          <p:spPr>
            <a:xfrm>
              <a:off x="424543" y="2677886"/>
              <a:ext cx="1257300" cy="1600200"/>
            </a:xfrm>
            <a:prstGeom prst="flowChartPunchedCard">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501C5404-D46A-4A9D-97A5-91A785643A2C}"/>
                </a:ext>
              </a:extLst>
            </p:cNvPr>
            <p:cNvSpPr txBox="1"/>
            <p:nvPr/>
          </p:nvSpPr>
          <p:spPr>
            <a:xfrm>
              <a:off x="-322489" y="2923988"/>
              <a:ext cx="2751364" cy="1107996"/>
            </a:xfrm>
            <a:prstGeom prst="rect">
              <a:avLst/>
            </a:prstGeom>
            <a:noFill/>
          </p:spPr>
          <p:txBody>
            <a:bodyPr wrap="square" rtlCol="0">
              <a:spAutoFit/>
            </a:bodyPr>
            <a:lstStyle/>
            <a:p>
              <a:pPr algn="ctr"/>
              <a:r>
                <a:rPr kumimoji="1" lang="en-US" altLang="ja-JP" sz="6600" dirty="0">
                  <a:solidFill>
                    <a:schemeClr val="bg1"/>
                  </a:solidFill>
                </a:rPr>
                <a:t>.</a:t>
              </a:r>
              <a:r>
                <a:rPr kumimoji="1" lang="en-US" altLang="ja-JP" sz="6600" dirty="0" err="1">
                  <a:solidFill>
                    <a:schemeClr val="bg1"/>
                  </a:solidFill>
                </a:rPr>
                <a:t>ly</a:t>
              </a:r>
              <a:endParaRPr kumimoji="1" lang="ja-JP" altLang="en-US" sz="6600" dirty="0">
                <a:solidFill>
                  <a:schemeClr val="bg1"/>
                </a:solidFill>
              </a:endParaRPr>
            </a:p>
          </p:txBody>
        </p:sp>
      </p:grpSp>
      <p:grpSp>
        <p:nvGrpSpPr>
          <p:cNvPr id="7" name="グループ化 6">
            <a:extLst>
              <a:ext uri="{FF2B5EF4-FFF2-40B4-BE49-F238E27FC236}">
                <a16:creationId xmlns:a16="http://schemas.microsoft.com/office/drawing/2014/main" id="{AA76634B-7A20-471D-AF7D-EBA88D3DD9D1}"/>
              </a:ext>
            </a:extLst>
          </p:cNvPr>
          <p:cNvGrpSpPr/>
          <p:nvPr/>
        </p:nvGrpSpPr>
        <p:grpSpPr>
          <a:xfrm>
            <a:off x="1546452" y="1396049"/>
            <a:ext cx="2751364" cy="1600200"/>
            <a:chOff x="-436789" y="2677886"/>
            <a:chExt cx="2751364" cy="1600200"/>
          </a:xfrm>
        </p:grpSpPr>
        <p:sp>
          <p:nvSpPr>
            <p:cNvPr id="8" name="フローチャート: カード 7">
              <a:extLst>
                <a:ext uri="{FF2B5EF4-FFF2-40B4-BE49-F238E27FC236}">
                  <a16:creationId xmlns:a16="http://schemas.microsoft.com/office/drawing/2014/main" id="{AEC991E8-7843-46A4-B973-3A0C551AA904}"/>
                </a:ext>
              </a:extLst>
            </p:cNvPr>
            <p:cNvSpPr/>
            <p:nvPr/>
          </p:nvSpPr>
          <p:spPr>
            <a:xfrm>
              <a:off x="424543" y="2677886"/>
              <a:ext cx="1257300" cy="1600200"/>
            </a:xfrm>
            <a:prstGeom prst="flowChartPunchedCard">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8B4E297C-EAD6-453F-863A-C4797622C817}"/>
                </a:ext>
              </a:extLst>
            </p:cNvPr>
            <p:cNvSpPr txBox="1"/>
            <p:nvPr/>
          </p:nvSpPr>
          <p:spPr>
            <a:xfrm>
              <a:off x="-436789" y="2923988"/>
              <a:ext cx="2751364" cy="1015663"/>
            </a:xfrm>
            <a:prstGeom prst="rect">
              <a:avLst/>
            </a:prstGeom>
            <a:noFill/>
          </p:spPr>
          <p:txBody>
            <a:bodyPr wrap="square" rtlCol="0">
              <a:spAutoFit/>
            </a:bodyPr>
            <a:lstStyle/>
            <a:p>
              <a:pPr algn="ctr"/>
              <a:r>
                <a:rPr kumimoji="1" lang="en-US" altLang="ja-JP" sz="6000" dirty="0">
                  <a:solidFill>
                    <a:schemeClr val="bg1"/>
                  </a:solidFill>
                </a:rPr>
                <a:t>.</a:t>
              </a:r>
              <a:r>
                <a:rPr kumimoji="1" lang="en-US" altLang="ja-JP" sz="6000" dirty="0" err="1">
                  <a:solidFill>
                    <a:schemeClr val="bg1"/>
                  </a:solidFill>
                </a:rPr>
                <a:t>py</a:t>
              </a:r>
              <a:endParaRPr kumimoji="1" lang="ja-JP" altLang="en-US" sz="6000" dirty="0">
                <a:solidFill>
                  <a:schemeClr val="bg1"/>
                </a:solidFill>
              </a:endParaRPr>
            </a:p>
          </p:txBody>
        </p:sp>
      </p:grpSp>
      <p:sp>
        <p:nvSpPr>
          <p:cNvPr id="10" name="矢印: 下 9">
            <a:extLst>
              <a:ext uri="{FF2B5EF4-FFF2-40B4-BE49-F238E27FC236}">
                <a16:creationId xmlns:a16="http://schemas.microsoft.com/office/drawing/2014/main" id="{631276DC-08D3-498E-86C7-16BAC26DF7B8}"/>
              </a:ext>
            </a:extLst>
          </p:cNvPr>
          <p:cNvSpPr/>
          <p:nvPr/>
        </p:nvSpPr>
        <p:spPr>
          <a:xfrm>
            <a:off x="2664959" y="3028950"/>
            <a:ext cx="742950" cy="1600200"/>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1" name="グループ化 10">
            <a:extLst>
              <a:ext uri="{FF2B5EF4-FFF2-40B4-BE49-F238E27FC236}">
                <a16:creationId xmlns:a16="http://schemas.microsoft.com/office/drawing/2014/main" id="{29F225E9-A0E5-4CC1-92EB-F4CCF3B11520}"/>
              </a:ext>
            </a:extLst>
          </p:cNvPr>
          <p:cNvGrpSpPr/>
          <p:nvPr/>
        </p:nvGrpSpPr>
        <p:grpSpPr>
          <a:xfrm>
            <a:off x="7670945" y="1428750"/>
            <a:ext cx="2751364" cy="1600200"/>
            <a:chOff x="-322489" y="2677886"/>
            <a:chExt cx="2751364" cy="1600200"/>
          </a:xfrm>
        </p:grpSpPr>
        <p:sp>
          <p:nvSpPr>
            <p:cNvPr id="12" name="フローチャート: カード 11">
              <a:extLst>
                <a:ext uri="{FF2B5EF4-FFF2-40B4-BE49-F238E27FC236}">
                  <a16:creationId xmlns:a16="http://schemas.microsoft.com/office/drawing/2014/main" id="{D5659CE5-EA46-42A4-B012-CFA3E4264443}"/>
                </a:ext>
              </a:extLst>
            </p:cNvPr>
            <p:cNvSpPr/>
            <p:nvPr/>
          </p:nvSpPr>
          <p:spPr>
            <a:xfrm>
              <a:off x="424543" y="2677886"/>
              <a:ext cx="1257300" cy="1600200"/>
            </a:xfrm>
            <a:prstGeom prst="flowChartPunchedCard">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8F3F2125-59A7-4EAE-807B-DC9730F34295}"/>
                </a:ext>
              </a:extLst>
            </p:cNvPr>
            <p:cNvSpPr txBox="1"/>
            <p:nvPr/>
          </p:nvSpPr>
          <p:spPr>
            <a:xfrm>
              <a:off x="-322489" y="3104416"/>
              <a:ext cx="2751364" cy="830997"/>
            </a:xfrm>
            <a:prstGeom prst="rect">
              <a:avLst/>
            </a:prstGeom>
            <a:noFill/>
          </p:spPr>
          <p:txBody>
            <a:bodyPr wrap="square" rtlCol="0">
              <a:spAutoFit/>
            </a:bodyPr>
            <a:lstStyle/>
            <a:p>
              <a:pPr algn="ctr"/>
              <a:r>
                <a:rPr kumimoji="1" lang="en-US" altLang="ja-JP" sz="4800" dirty="0">
                  <a:solidFill>
                    <a:schemeClr val="bg1"/>
                  </a:solidFill>
                </a:rPr>
                <a:t>.pdf</a:t>
              </a:r>
              <a:endParaRPr kumimoji="1" lang="ja-JP" altLang="en-US" sz="4800" dirty="0">
                <a:solidFill>
                  <a:schemeClr val="bg1"/>
                </a:solidFill>
              </a:endParaRPr>
            </a:p>
          </p:txBody>
        </p:sp>
      </p:grpSp>
      <p:grpSp>
        <p:nvGrpSpPr>
          <p:cNvPr id="14" name="グループ化 13">
            <a:extLst>
              <a:ext uri="{FF2B5EF4-FFF2-40B4-BE49-F238E27FC236}">
                <a16:creationId xmlns:a16="http://schemas.microsoft.com/office/drawing/2014/main" id="{6B96ADED-687D-4C33-AC41-A83F2A2B7FBC}"/>
              </a:ext>
            </a:extLst>
          </p:cNvPr>
          <p:cNvGrpSpPr/>
          <p:nvPr/>
        </p:nvGrpSpPr>
        <p:grpSpPr>
          <a:xfrm>
            <a:off x="7670945" y="4620986"/>
            <a:ext cx="2751364" cy="1600200"/>
            <a:chOff x="-322489" y="2677886"/>
            <a:chExt cx="2751364" cy="1600200"/>
          </a:xfrm>
        </p:grpSpPr>
        <p:sp>
          <p:nvSpPr>
            <p:cNvPr id="15" name="フローチャート: カード 14">
              <a:extLst>
                <a:ext uri="{FF2B5EF4-FFF2-40B4-BE49-F238E27FC236}">
                  <a16:creationId xmlns:a16="http://schemas.microsoft.com/office/drawing/2014/main" id="{ED75B60B-16D9-4C4A-B280-94190127046F}"/>
                </a:ext>
              </a:extLst>
            </p:cNvPr>
            <p:cNvSpPr/>
            <p:nvPr/>
          </p:nvSpPr>
          <p:spPr>
            <a:xfrm>
              <a:off x="424543" y="2677886"/>
              <a:ext cx="1257300" cy="1600200"/>
            </a:xfrm>
            <a:prstGeom prst="flowChartPunchedCard">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21619CA6-7AA8-403B-AF10-230828102C15}"/>
                </a:ext>
              </a:extLst>
            </p:cNvPr>
            <p:cNvSpPr txBox="1"/>
            <p:nvPr/>
          </p:nvSpPr>
          <p:spPr>
            <a:xfrm>
              <a:off x="-322489" y="3164908"/>
              <a:ext cx="2751364" cy="707886"/>
            </a:xfrm>
            <a:prstGeom prst="rect">
              <a:avLst/>
            </a:prstGeom>
            <a:noFill/>
          </p:spPr>
          <p:txBody>
            <a:bodyPr wrap="square" rtlCol="0">
              <a:spAutoFit/>
            </a:bodyPr>
            <a:lstStyle/>
            <a:p>
              <a:pPr algn="ctr"/>
              <a:r>
                <a:rPr kumimoji="1" lang="en-US" altLang="ja-JP" sz="4000" dirty="0">
                  <a:solidFill>
                    <a:schemeClr val="bg1"/>
                  </a:solidFill>
                </a:rPr>
                <a:t>.midi</a:t>
              </a:r>
              <a:endParaRPr kumimoji="1" lang="ja-JP" altLang="en-US" sz="4000" dirty="0">
                <a:solidFill>
                  <a:schemeClr val="bg1"/>
                </a:solidFill>
              </a:endParaRPr>
            </a:p>
          </p:txBody>
        </p:sp>
      </p:grpSp>
      <p:sp>
        <p:nvSpPr>
          <p:cNvPr id="17" name="矢印: 下 16">
            <a:extLst>
              <a:ext uri="{FF2B5EF4-FFF2-40B4-BE49-F238E27FC236}">
                <a16:creationId xmlns:a16="http://schemas.microsoft.com/office/drawing/2014/main" id="{E8262D0D-3B8E-41B3-9B8D-44B8293C88F0}"/>
              </a:ext>
            </a:extLst>
          </p:cNvPr>
          <p:cNvSpPr/>
          <p:nvPr/>
        </p:nvSpPr>
        <p:spPr>
          <a:xfrm rot="16200000">
            <a:off x="5631394" y="3721422"/>
            <a:ext cx="742950" cy="3611096"/>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矢印: 折線 17">
            <a:extLst>
              <a:ext uri="{FF2B5EF4-FFF2-40B4-BE49-F238E27FC236}">
                <a16:creationId xmlns:a16="http://schemas.microsoft.com/office/drawing/2014/main" id="{1982AE39-101D-483A-9C23-0284BB626952}"/>
              </a:ext>
            </a:extLst>
          </p:cNvPr>
          <p:cNvSpPr/>
          <p:nvPr/>
        </p:nvSpPr>
        <p:spPr>
          <a:xfrm>
            <a:off x="6115318" y="2176093"/>
            <a:ext cx="1715099" cy="3174778"/>
          </a:xfrm>
          <a:prstGeom prst="ben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9" name="テキスト ボックス 18">
            <a:extLst>
              <a:ext uri="{FF2B5EF4-FFF2-40B4-BE49-F238E27FC236}">
                <a16:creationId xmlns:a16="http://schemas.microsoft.com/office/drawing/2014/main" id="{52C5C888-50D4-47FC-98EC-473FEC0ADA00}"/>
              </a:ext>
            </a:extLst>
          </p:cNvPr>
          <p:cNvSpPr txBox="1"/>
          <p:nvPr/>
        </p:nvSpPr>
        <p:spPr>
          <a:xfrm>
            <a:off x="4682967" y="5786159"/>
            <a:ext cx="2569551"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ja-JP" sz="2800" dirty="0"/>
              <a:t>lilypond *.</a:t>
            </a:r>
            <a:r>
              <a:rPr kumimoji="1" lang="en-US" altLang="ja-JP" sz="2800" dirty="0" err="1"/>
              <a:t>ly</a:t>
            </a:r>
            <a:endParaRPr kumimoji="1" lang="ja-JP" altLang="en-US" sz="2800" dirty="0"/>
          </a:p>
        </p:txBody>
      </p:sp>
    </p:spTree>
    <p:extLst>
      <p:ext uri="{BB962C8B-B14F-4D97-AF65-F5344CB8AC3E}">
        <p14:creationId xmlns:p14="http://schemas.microsoft.com/office/powerpoint/2010/main" val="4050296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par>
                                <p:cTn id="22" presetID="10" presetClass="entr" presetSubtype="0" fill="hold"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par>
                                <p:cTn id="25" presetID="10"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7" grpId="0" animBg="1"/>
      <p:bldP spid="18" grpId="0" animBg="1"/>
      <p:bldP spid="1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96F5D3-E634-42B8-A9BD-ECA71DEFA9D2}"/>
              </a:ext>
            </a:extLst>
          </p:cNvPr>
          <p:cNvSpPr>
            <a:spLocks noGrp="1"/>
          </p:cNvSpPr>
          <p:nvPr>
            <p:ph type="title"/>
          </p:nvPr>
        </p:nvSpPr>
        <p:spPr>
          <a:xfrm>
            <a:off x="1141413" y="327514"/>
            <a:ext cx="9905998" cy="1478570"/>
          </a:xfrm>
        </p:spPr>
        <p:txBody>
          <a:bodyPr>
            <a:normAutofit/>
          </a:bodyPr>
          <a:lstStyle/>
          <a:p>
            <a:r>
              <a:rPr kumimoji="1" lang="ja-JP" altLang="en-US" sz="6000" dirty="0"/>
              <a:t>今後の課題</a:t>
            </a:r>
          </a:p>
        </p:txBody>
      </p:sp>
      <p:sp>
        <p:nvSpPr>
          <p:cNvPr id="3" name="コンテンツ プレースホルダー 2">
            <a:extLst>
              <a:ext uri="{FF2B5EF4-FFF2-40B4-BE49-F238E27FC236}">
                <a16:creationId xmlns:a16="http://schemas.microsoft.com/office/drawing/2014/main" id="{F4AD9338-717F-481E-9E88-712BC04C3297}"/>
              </a:ext>
            </a:extLst>
          </p:cNvPr>
          <p:cNvSpPr>
            <a:spLocks noGrp="1"/>
          </p:cNvSpPr>
          <p:nvPr>
            <p:ph idx="1"/>
          </p:nvPr>
        </p:nvSpPr>
        <p:spPr/>
        <p:txBody>
          <a:bodyPr/>
          <a:lstStyle/>
          <a:p>
            <a:r>
              <a:rPr kumimoji="1" lang="ja-JP" altLang="en-US" sz="4000" dirty="0"/>
              <a:t>音の判別のための訓練データの作成</a:t>
            </a:r>
            <a:endParaRPr kumimoji="1" lang="en-US" altLang="ja-JP" sz="4000" dirty="0"/>
          </a:p>
          <a:p>
            <a:r>
              <a:rPr lang="en-US" altLang="ja-JP" sz="4000" dirty="0"/>
              <a:t>WEB</a:t>
            </a:r>
            <a:r>
              <a:rPr lang="ja-JP" altLang="en-US" sz="4000" dirty="0"/>
              <a:t>ページの完成</a:t>
            </a:r>
            <a:endParaRPr lang="en-US" altLang="ja-JP" sz="4000" dirty="0"/>
          </a:p>
          <a:p>
            <a:r>
              <a:rPr kumimoji="1" lang="ja-JP" altLang="en-US" sz="4000" dirty="0"/>
              <a:t>音の長さを判別できないバグを改善</a:t>
            </a:r>
            <a:endParaRPr kumimoji="1" lang="en-US" altLang="ja-JP" sz="4000" dirty="0"/>
          </a:p>
          <a:p>
            <a:endParaRPr kumimoji="1" lang="en-US" altLang="ja-JP" dirty="0"/>
          </a:p>
        </p:txBody>
      </p:sp>
    </p:spTree>
    <p:extLst>
      <p:ext uri="{BB962C8B-B14F-4D97-AF65-F5344CB8AC3E}">
        <p14:creationId xmlns:p14="http://schemas.microsoft.com/office/powerpoint/2010/main" val="59302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E72668-5A0B-48CE-9448-B285B08ABCFE}"/>
              </a:ext>
            </a:extLst>
          </p:cNvPr>
          <p:cNvSpPr>
            <a:spLocks noGrp="1"/>
          </p:cNvSpPr>
          <p:nvPr>
            <p:ph type="title"/>
          </p:nvPr>
        </p:nvSpPr>
        <p:spPr>
          <a:xfrm>
            <a:off x="1071744" y="2508278"/>
            <a:ext cx="9905998" cy="1478570"/>
          </a:xfrm>
        </p:spPr>
        <p:txBody>
          <a:bodyPr/>
          <a:lstStyle/>
          <a:p>
            <a:r>
              <a:rPr kumimoji="1" lang="ja-JP" altLang="en-US" dirty="0"/>
              <a:t>ご清聴ありがとうございました！</a:t>
            </a:r>
          </a:p>
        </p:txBody>
      </p:sp>
    </p:spTree>
    <p:extLst>
      <p:ext uri="{BB962C8B-B14F-4D97-AF65-F5344CB8AC3E}">
        <p14:creationId xmlns:p14="http://schemas.microsoft.com/office/powerpoint/2010/main" val="1567287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5C058954-9D34-454C-93D0-D775550F5BBA}"/>
              </a:ext>
            </a:extLst>
          </p:cNvPr>
          <p:cNvSpPr/>
          <p:nvPr/>
        </p:nvSpPr>
        <p:spPr>
          <a:xfrm>
            <a:off x="4356100" y="2380059"/>
            <a:ext cx="5410200" cy="3441700"/>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08EE1C01-1F59-43A3-845A-ACFA80FD3BFB}"/>
              </a:ext>
            </a:extLst>
          </p:cNvPr>
          <p:cNvSpPr>
            <a:spLocks noGrp="1"/>
          </p:cNvSpPr>
          <p:nvPr>
            <p:ph type="title"/>
          </p:nvPr>
        </p:nvSpPr>
        <p:spPr>
          <a:xfrm>
            <a:off x="781050" y="221660"/>
            <a:ext cx="10515600" cy="1325563"/>
          </a:xfrm>
        </p:spPr>
        <p:txBody>
          <a:bodyPr/>
          <a:lstStyle/>
          <a:p>
            <a:r>
              <a:rPr kumimoji="1" lang="ja-JP" altLang="en-US" dirty="0"/>
              <a:t>ベースギターの自動採譜</a:t>
            </a:r>
            <a:r>
              <a:rPr kumimoji="1" lang="en-US" altLang="ja-JP" dirty="0"/>
              <a:t>WEB</a:t>
            </a:r>
            <a:r>
              <a:rPr kumimoji="1" lang="ja-JP" altLang="en-US" dirty="0"/>
              <a:t>アプリ</a:t>
            </a:r>
          </a:p>
        </p:txBody>
      </p:sp>
      <p:pic>
        <p:nvPicPr>
          <p:cNvPr id="5" name="図 4">
            <a:extLst>
              <a:ext uri="{FF2B5EF4-FFF2-40B4-BE49-F238E27FC236}">
                <a16:creationId xmlns:a16="http://schemas.microsoft.com/office/drawing/2014/main" id="{37DC9122-C43C-4F0E-A125-3AE9A41E8E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050" y="1210490"/>
            <a:ext cx="10629900" cy="5647510"/>
          </a:xfrm>
          <a:prstGeom prst="rect">
            <a:avLst/>
          </a:prstGeom>
        </p:spPr>
      </p:pic>
      <p:sp>
        <p:nvSpPr>
          <p:cNvPr id="4" name="テキスト ボックス 3">
            <a:extLst>
              <a:ext uri="{FF2B5EF4-FFF2-40B4-BE49-F238E27FC236}">
                <a16:creationId xmlns:a16="http://schemas.microsoft.com/office/drawing/2014/main" id="{8B9C9B6D-E663-4A60-BAB5-86ADF62481F4}"/>
              </a:ext>
            </a:extLst>
          </p:cNvPr>
          <p:cNvSpPr txBox="1"/>
          <p:nvPr/>
        </p:nvSpPr>
        <p:spPr>
          <a:xfrm>
            <a:off x="781050" y="5856248"/>
            <a:ext cx="140335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ja-JP" altLang="en-US" dirty="0"/>
              <a:t>深層学習</a:t>
            </a:r>
            <a:endParaRPr kumimoji="1" lang="ja-JP" altLang="en-US" dirty="0"/>
          </a:p>
        </p:txBody>
      </p:sp>
    </p:spTree>
    <p:extLst>
      <p:ext uri="{BB962C8B-B14F-4D97-AF65-F5344CB8AC3E}">
        <p14:creationId xmlns:p14="http://schemas.microsoft.com/office/powerpoint/2010/main" val="814563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06F710-264B-4EB1-80B3-9F45746AB13B}"/>
              </a:ext>
            </a:extLst>
          </p:cNvPr>
          <p:cNvSpPr>
            <a:spLocks noGrp="1"/>
          </p:cNvSpPr>
          <p:nvPr>
            <p:ph type="title"/>
          </p:nvPr>
        </p:nvSpPr>
        <p:spPr>
          <a:xfrm>
            <a:off x="0" y="0"/>
            <a:ext cx="10515600" cy="1325563"/>
          </a:xfrm>
        </p:spPr>
        <p:txBody>
          <a:bodyPr/>
          <a:lstStyle/>
          <a:p>
            <a:r>
              <a:rPr lang="ja-JP" altLang="en-US" dirty="0"/>
              <a:t>ベースギターについて</a:t>
            </a:r>
            <a:r>
              <a:rPr kumimoji="1" lang="ja-JP" altLang="en-US" dirty="0"/>
              <a:t>　</a:t>
            </a:r>
          </a:p>
        </p:txBody>
      </p:sp>
      <p:pic>
        <p:nvPicPr>
          <p:cNvPr id="3074" name="Picture 2" descr="ヤマハ PACIFICA612VIIFM [IDB] (エレキギター) 価格比較 - 価格.com">
            <a:extLst>
              <a:ext uri="{FF2B5EF4-FFF2-40B4-BE49-F238E27FC236}">
                <a16:creationId xmlns:a16="http://schemas.microsoft.com/office/drawing/2014/main" id="{24BECF6E-4397-4C0C-8FF0-636D931A2BE5}"/>
              </a:ext>
            </a:extLst>
          </p:cNvPr>
          <p:cNvPicPr>
            <a:picLocks noGrp="1" noChangeAspect="1" noChangeArrowheads="1"/>
          </p:cNvPicPr>
          <p:nvPr>
            <p:ph idx="1"/>
          </p:nvPr>
        </p:nvPicPr>
        <p:blipFill>
          <a:blip r:embed="rId7">
            <a:extLst>
              <a:ext uri="{28A0092B-C50C-407E-A947-70E740481C1C}">
                <a14:useLocalDpi xmlns:a14="http://schemas.microsoft.com/office/drawing/2010/main" val="0"/>
              </a:ext>
            </a:extLst>
          </a:blip>
          <a:srcRect/>
          <a:stretch>
            <a:fillRect/>
          </a:stretch>
        </p:blipFill>
        <p:spPr bwMode="auto">
          <a:xfrm>
            <a:off x="144462" y="926998"/>
            <a:ext cx="6243638" cy="563890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Gyazo">
            <a:extLst>
              <a:ext uri="{FF2B5EF4-FFF2-40B4-BE49-F238E27FC236}">
                <a16:creationId xmlns:a16="http://schemas.microsoft.com/office/drawing/2014/main" id="{49ACE934-C721-4E24-BB80-313F4402B17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56411" y="926998"/>
            <a:ext cx="3190878" cy="5638902"/>
          </a:xfrm>
          <a:prstGeom prst="rect">
            <a:avLst/>
          </a:prstGeom>
          <a:noFill/>
          <a:extLst>
            <a:ext uri="{909E8E84-426E-40DD-AFC4-6F175D3DCCD1}">
              <a14:hiddenFill xmlns:a14="http://schemas.microsoft.com/office/drawing/2010/main">
                <a:solidFill>
                  <a:srgbClr val="FFFFFF"/>
                </a:solidFill>
              </a14:hiddenFill>
            </a:ext>
          </a:extLst>
        </p:spPr>
      </p:pic>
      <p:pic>
        <p:nvPicPr>
          <p:cNvPr id="3" name="guitar">
            <a:hlinkClick r:id="" action="ppaction://media"/>
            <a:extLst>
              <a:ext uri="{FF2B5EF4-FFF2-40B4-BE49-F238E27FC236}">
                <a16:creationId xmlns:a16="http://schemas.microsoft.com/office/drawing/2014/main" id="{ED47E128-0195-4C6C-945C-B27F8E623A63}"/>
              </a:ext>
            </a:extLst>
          </p:cNvPr>
          <p:cNvPicPr>
            <a:picLocks noChangeAspect="1"/>
          </p:cNvPicPr>
          <p:nvPr>
            <a:audioFile r:link="rId2"/>
            <p:extLst>
              <p:ext uri="{DAA4B4D4-6D71-4841-9C94-3DE7FCFB9230}">
                <p14:media xmlns:p14="http://schemas.microsoft.com/office/powerpoint/2010/main" r:embed="rId1"/>
              </p:ext>
            </p:extLst>
          </p:nvPr>
        </p:nvPicPr>
        <p:blipFill>
          <a:blip r:embed="rId9"/>
          <a:stretch>
            <a:fillRect/>
          </a:stretch>
        </p:blipFill>
        <p:spPr>
          <a:xfrm>
            <a:off x="1157680" y="5696126"/>
            <a:ext cx="713064" cy="657124"/>
          </a:xfrm>
          <a:prstGeom prst="rect">
            <a:avLst/>
          </a:prstGeom>
        </p:spPr>
      </p:pic>
      <p:pic>
        <p:nvPicPr>
          <p:cNvPr id="4" name="bass">
            <a:hlinkClick r:id="" action="ppaction://media"/>
            <a:extLst>
              <a:ext uri="{FF2B5EF4-FFF2-40B4-BE49-F238E27FC236}">
                <a16:creationId xmlns:a16="http://schemas.microsoft.com/office/drawing/2014/main" id="{4EA622EF-AF29-48A0-8710-9208D5641ACF}"/>
              </a:ext>
            </a:extLst>
          </p:cNvPr>
          <p:cNvPicPr>
            <a:picLocks noChangeAspect="1"/>
          </p:cNvPicPr>
          <p:nvPr>
            <a:audioFile r:link="rId4"/>
            <p:extLst>
              <p:ext uri="{DAA4B4D4-6D71-4841-9C94-3DE7FCFB9230}">
                <p14:media xmlns:p14="http://schemas.microsoft.com/office/powerpoint/2010/main" r:embed="rId3"/>
              </p:ext>
            </p:extLst>
          </p:nvPr>
        </p:nvPicPr>
        <p:blipFill>
          <a:blip r:embed="rId9"/>
          <a:stretch>
            <a:fillRect/>
          </a:stretch>
        </p:blipFill>
        <p:spPr>
          <a:xfrm>
            <a:off x="6959282" y="5719888"/>
            <a:ext cx="609600" cy="609600"/>
          </a:xfrm>
          <a:prstGeom prst="rect">
            <a:avLst/>
          </a:prstGeom>
        </p:spPr>
      </p:pic>
      <p:sp>
        <p:nvSpPr>
          <p:cNvPr id="6" name="テキスト ボックス 5">
            <a:extLst>
              <a:ext uri="{FF2B5EF4-FFF2-40B4-BE49-F238E27FC236}">
                <a16:creationId xmlns:a16="http://schemas.microsoft.com/office/drawing/2014/main" id="{CBB42939-611D-4C70-B004-08776FC69A2C}"/>
              </a:ext>
            </a:extLst>
          </p:cNvPr>
          <p:cNvSpPr txBox="1"/>
          <p:nvPr/>
        </p:nvSpPr>
        <p:spPr>
          <a:xfrm>
            <a:off x="316599" y="1074437"/>
            <a:ext cx="1554145" cy="369332"/>
          </a:xfrm>
          <a:prstGeom prst="rect">
            <a:avLst/>
          </a:prstGeom>
          <a:noFill/>
        </p:spPr>
        <p:txBody>
          <a:bodyPr wrap="square" rtlCol="0">
            <a:spAutoFit/>
          </a:bodyPr>
          <a:lstStyle/>
          <a:p>
            <a:r>
              <a:rPr kumimoji="1" lang="ja-JP" altLang="en-US" dirty="0">
                <a:solidFill>
                  <a:srgbClr val="FF0000"/>
                </a:solidFill>
              </a:rPr>
              <a:t>ギター（６弦）</a:t>
            </a:r>
          </a:p>
        </p:txBody>
      </p:sp>
      <p:sp>
        <p:nvSpPr>
          <p:cNvPr id="8" name="テキスト ボックス 7">
            <a:extLst>
              <a:ext uri="{FF2B5EF4-FFF2-40B4-BE49-F238E27FC236}">
                <a16:creationId xmlns:a16="http://schemas.microsoft.com/office/drawing/2014/main" id="{7DB3517F-A3B3-44BC-A64C-A540F3ABE733}"/>
              </a:ext>
            </a:extLst>
          </p:cNvPr>
          <p:cNvSpPr txBox="1"/>
          <p:nvPr/>
        </p:nvSpPr>
        <p:spPr>
          <a:xfrm>
            <a:off x="6791809" y="1074437"/>
            <a:ext cx="1554145" cy="369332"/>
          </a:xfrm>
          <a:prstGeom prst="rect">
            <a:avLst/>
          </a:prstGeom>
          <a:noFill/>
        </p:spPr>
        <p:txBody>
          <a:bodyPr wrap="square" rtlCol="0">
            <a:spAutoFit/>
          </a:bodyPr>
          <a:lstStyle/>
          <a:p>
            <a:r>
              <a:rPr kumimoji="1" lang="ja-JP" altLang="en-US" dirty="0">
                <a:solidFill>
                  <a:srgbClr val="FF0000"/>
                </a:solidFill>
              </a:rPr>
              <a:t>ベース（４弦）</a:t>
            </a:r>
          </a:p>
        </p:txBody>
      </p:sp>
    </p:spTree>
    <p:extLst>
      <p:ext uri="{BB962C8B-B14F-4D97-AF65-F5344CB8AC3E}">
        <p14:creationId xmlns:p14="http://schemas.microsoft.com/office/powerpoint/2010/main" val="1949860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008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3"/>
                    </p:tgtEl>
                  </p:cond>
                </p:stCondLst>
                <p:endSync evt="end" delay="0">
                  <p:rtn val="all"/>
                </p:endSync>
                <p:childTnLst>
                  <p:par>
                    <p:cTn id="8" fill="hold">
                      <p:stCondLst>
                        <p:cond delay="0"/>
                      </p:stCondLst>
                      <p:childTnLst>
                        <p:par>
                          <p:cTn id="9" fill="hold">
                            <p:stCondLst>
                              <p:cond delay="0"/>
                            </p:stCondLst>
                            <p:childTnLst>
                              <p:par>
                                <p:cTn id="10" presetID="1" presetClass="mediacall" presetSubtype="0" fill="hold" nodeType="clickEffect">
                                  <p:stCondLst>
                                    <p:cond delay="0"/>
                                  </p:stCondLst>
                                  <p:childTnLst>
                                    <p:cmd type="call" cmd="playFrom(0.0)">
                                      <p:cBhvr>
                                        <p:cTn id="11" dur="8888" fill="hold"/>
                                        <p:tgtEl>
                                          <p:spTgt spid="3"/>
                                        </p:tgtEl>
                                      </p:cBhvr>
                                    </p:cmd>
                                  </p:childTnLst>
                                </p:cTn>
                              </p:par>
                            </p:childTnLst>
                          </p:cTn>
                        </p:par>
                      </p:childTnLst>
                    </p:cTn>
                  </p:par>
                </p:childTnLst>
              </p:cTn>
              <p:nextCondLst>
                <p:cond evt="onClick" delay="0">
                  <p:tgtEl>
                    <p:spTgt spid="3"/>
                  </p:tgtEl>
                </p:cond>
              </p:nextCondLst>
            </p:seq>
            <p:audio>
              <p:cMediaNode vol="80000">
                <p:cTn id="12" fill="hold" display="0">
                  <p:stCondLst>
                    <p:cond delay="indefinite"/>
                  </p:stCondLst>
                  <p:endCondLst>
                    <p:cond evt="onStopAudio" delay="0">
                      <p:tgtEl>
                        <p:sldTgt/>
                      </p:tgtEl>
                    </p:cond>
                  </p:endCondLst>
                </p:cTn>
                <p:tgtEl>
                  <p:spTgt spid="3"/>
                </p:tgtEl>
              </p:cMediaNode>
            </p:audio>
            <p:audio>
              <p:cMediaNode vol="80000">
                <p:cTn id="13" fill="hold" display="0">
                  <p:stCondLst>
                    <p:cond delay="indefinite"/>
                  </p:stCondLst>
                  <p:endCondLst>
                    <p:cond evt="onStopAudio" delay="0">
                      <p:tgtEl>
                        <p:sldTgt/>
                      </p:tgtEl>
                    </p:cond>
                  </p:endCondLst>
                </p:cTn>
                <p:tgtEl>
                  <p:spTgt spid="4"/>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C86F65-F60D-43DB-A613-7FE434504364}"/>
              </a:ext>
            </a:extLst>
          </p:cNvPr>
          <p:cNvSpPr>
            <a:spLocks noGrp="1"/>
          </p:cNvSpPr>
          <p:nvPr>
            <p:ph type="title"/>
          </p:nvPr>
        </p:nvSpPr>
        <p:spPr>
          <a:xfrm>
            <a:off x="751115" y="333148"/>
            <a:ext cx="9905998" cy="1478570"/>
          </a:xfrm>
        </p:spPr>
        <p:txBody>
          <a:bodyPr/>
          <a:lstStyle/>
          <a:p>
            <a:r>
              <a:rPr kumimoji="1" lang="en-US" altLang="ja-JP" dirty="0"/>
              <a:t>TAB</a:t>
            </a:r>
            <a:r>
              <a:rPr kumimoji="1" lang="ja-JP" altLang="en-US" dirty="0"/>
              <a:t>譜とは</a:t>
            </a:r>
          </a:p>
        </p:txBody>
      </p:sp>
      <p:pic>
        <p:nvPicPr>
          <p:cNvPr id="4" name="Picture 2" descr="Gyazo">
            <a:extLst>
              <a:ext uri="{FF2B5EF4-FFF2-40B4-BE49-F238E27FC236}">
                <a16:creationId xmlns:a16="http://schemas.microsoft.com/office/drawing/2014/main" id="{3D5272BC-A657-4ED2-B2B4-9D1FF748651D}"/>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51115" y="1539195"/>
            <a:ext cx="9222377" cy="46111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1053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235224-BF25-4BC9-824D-B2CA35388547}"/>
              </a:ext>
            </a:extLst>
          </p:cNvPr>
          <p:cNvSpPr>
            <a:spLocks noGrp="1"/>
          </p:cNvSpPr>
          <p:nvPr>
            <p:ph type="title"/>
          </p:nvPr>
        </p:nvSpPr>
        <p:spPr>
          <a:xfrm>
            <a:off x="852018" y="158621"/>
            <a:ext cx="9905998" cy="1478570"/>
          </a:xfrm>
        </p:spPr>
        <p:txBody>
          <a:bodyPr/>
          <a:lstStyle/>
          <a:p>
            <a:r>
              <a:rPr lang="en-US" altLang="ja-JP" dirty="0" err="1">
                <a:latin typeface="+mn-ea"/>
                <a:ea typeface="+mn-ea"/>
              </a:rPr>
              <a:t>Librosa</a:t>
            </a:r>
            <a:endParaRPr kumimoji="1" lang="ja-JP" altLang="en-US" dirty="0">
              <a:latin typeface="+mn-ea"/>
              <a:ea typeface="+mn-ea"/>
            </a:endParaRPr>
          </a:p>
        </p:txBody>
      </p:sp>
      <p:pic>
        <p:nvPicPr>
          <p:cNvPr id="5126" name="Picture 6" descr="../_images/librosa-feature-melspectrogram-1.png">
            <a:extLst>
              <a:ext uri="{FF2B5EF4-FFF2-40B4-BE49-F238E27FC236}">
                <a16:creationId xmlns:a16="http://schemas.microsoft.com/office/drawing/2014/main" id="{11237590-7DB3-4FA2-90C5-41457F0EC6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286000"/>
            <a:ext cx="6096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a:extLst>
              <a:ext uri="{FF2B5EF4-FFF2-40B4-BE49-F238E27FC236}">
                <a16:creationId xmlns:a16="http://schemas.microsoft.com/office/drawing/2014/main" id="{452000DF-8983-440B-A20A-5BABE6E693C6}"/>
              </a:ext>
            </a:extLst>
          </p:cNvPr>
          <p:cNvSpPr txBox="1"/>
          <p:nvPr/>
        </p:nvSpPr>
        <p:spPr>
          <a:xfrm>
            <a:off x="796670" y="1462776"/>
            <a:ext cx="9222377" cy="646331"/>
          </a:xfrm>
          <a:prstGeom prst="rect">
            <a:avLst/>
          </a:prstGeom>
          <a:noFill/>
        </p:spPr>
        <p:txBody>
          <a:bodyPr wrap="square" rtlCol="0">
            <a:spAutoFit/>
          </a:bodyPr>
          <a:lstStyle/>
          <a:p>
            <a:r>
              <a:rPr kumimoji="1" lang="ja-JP" altLang="en-US" dirty="0"/>
              <a:t>音を判別できる</a:t>
            </a:r>
            <a:endParaRPr kumimoji="1" lang="en-US" altLang="ja-JP" dirty="0"/>
          </a:p>
          <a:p>
            <a:r>
              <a:rPr kumimoji="1" lang="ja-JP" altLang="en-US" dirty="0"/>
              <a:t>可視化も可能</a:t>
            </a:r>
          </a:p>
        </p:txBody>
      </p:sp>
      <p:sp>
        <p:nvSpPr>
          <p:cNvPr id="4" name="コンテンツ プレースホルダー 3">
            <a:extLst>
              <a:ext uri="{FF2B5EF4-FFF2-40B4-BE49-F238E27FC236}">
                <a16:creationId xmlns:a16="http://schemas.microsoft.com/office/drawing/2014/main" id="{90A8B7D1-898E-49DB-B98E-D69AB163030C}"/>
              </a:ext>
            </a:extLst>
          </p:cNvPr>
          <p:cNvSpPr>
            <a:spLocks noGrp="1"/>
          </p:cNvSpPr>
          <p:nvPr>
            <p:ph idx="1"/>
          </p:nvPr>
        </p:nvSpPr>
        <p:spPr>
          <a:xfrm>
            <a:off x="796670" y="2285999"/>
            <a:ext cx="4767019" cy="4571999"/>
          </a:xfrm>
          <a:solidFill>
            <a:schemeClr val="tx1"/>
          </a:solidFill>
        </p:spPr>
        <p:txBody>
          <a:bodyPr/>
          <a:lstStyle/>
          <a:p>
            <a:r>
              <a:rPr lang="ja-JP" altLang="en-US" dirty="0">
                <a:solidFill>
                  <a:srgbClr val="FF0000"/>
                </a:solidFill>
              </a:rPr>
              <a:t>テンポ（曲の速さ</a:t>
            </a:r>
            <a:r>
              <a:rPr lang="en-US" altLang="ja-JP" dirty="0">
                <a:solidFill>
                  <a:srgbClr val="FF0000"/>
                </a:solidFill>
              </a:rPr>
              <a:t>)</a:t>
            </a:r>
            <a:r>
              <a:rPr lang="ja-JP" altLang="en-US" dirty="0">
                <a:solidFill>
                  <a:srgbClr val="FF0000"/>
                </a:solidFill>
              </a:rPr>
              <a:t>の解析</a:t>
            </a:r>
            <a:endParaRPr kumimoji="1" lang="ja-JP" altLang="en-US" dirty="0">
              <a:solidFill>
                <a:srgbClr val="FF0000"/>
              </a:solidFill>
            </a:endParaRPr>
          </a:p>
        </p:txBody>
      </p:sp>
    </p:spTree>
    <p:extLst>
      <p:ext uri="{BB962C8B-B14F-4D97-AF65-F5344CB8AC3E}">
        <p14:creationId xmlns:p14="http://schemas.microsoft.com/office/powerpoint/2010/main" val="4055880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279114-AD55-4E0D-A066-958C568506C8}"/>
              </a:ext>
            </a:extLst>
          </p:cNvPr>
          <p:cNvSpPr>
            <a:spLocks noGrp="1"/>
          </p:cNvSpPr>
          <p:nvPr>
            <p:ph type="title"/>
          </p:nvPr>
        </p:nvSpPr>
        <p:spPr/>
        <p:txBody>
          <a:bodyPr/>
          <a:lstStyle/>
          <a:p>
            <a:r>
              <a:rPr kumimoji="1" lang="en-US" altLang="ja-JP" dirty="0"/>
              <a:t>WEB</a:t>
            </a:r>
            <a:r>
              <a:rPr kumimoji="1" lang="ja-JP" altLang="en-US" dirty="0"/>
              <a:t>ページについて</a:t>
            </a:r>
          </a:p>
        </p:txBody>
      </p:sp>
      <p:sp>
        <p:nvSpPr>
          <p:cNvPr id="3" name="コンテンツ プレースホルダー 2">
            <a:extLst>
              <a:ext uri="{FF2B5EF4-FFF2-40B4-BE49-F238E27FC236}">
                <a16:creationId xmlns:a16="http://schemas.microsoft.com/office/drawing/2014/main" id="{D66D9569-EF9B-4108-A318-00E873DA5B62}"/>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807399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7DBD0B-5390-4891-B48D-2C8931E0D218}"/>
              </a:ext>
            </a:extLst>
          </p:cNvPr>
          <p:cNvSpPr>
            <a:spLocks noGrp="1"/>
          </p:cNvSpPr>
          <p:nvPr>
            <p:ph type="title"/>
          </p:nvPr>
        </p:nvSpPr>
        <p:spPr/>
        <p:txBody>
          <a:bodyPr/>
          <a:lstStyle/>
          <a:p>
            <a:r>
              <a:rPr kumimoji="1" lang="ja-JP" altLang="en-US" dirty="0"/>
              <a:t>デモンストレーション</a:t>
            </a:r>
          </a:p>
        </p:txBody>
      </p:sp>
      <p:sp>
        <p:nvSpPr>
          <p:cNvPr id="3" name="コンテンツ プレースホルダー 2">
            <a:extLst>
              <a:ext uri="{FF2B5EF4-FFF2-40B4-BE49-F238E27FC236}">
                <a16:creationId xmlns:a16="http://schemas.microsoft.com/office/drawing/2014/main" id="{2385D04A-0CC4-42EA-A0CD-9149C488CC7D}"/>
              </a:ext>
            </a:extLst>
          </p:cNvPr>
          <p:cNvSpPr>
            <a:spLocks noGrp="1"/>
          </p:cNvSpPr>
          <p:nvPr>
            <p:ph idx="1"/>
          </p:nvPr>
        </p:nvSpPr>
        <p:spPr/>
        <p:txBody>
          <a:bodyPr/>
          <a:lstStyle/>
          <a:p>
            <a:r>
              <a:rPr kumimoji="1" lang="ja-JP" altLang="en-US" dirty="0"/>
              <a:t>元々あるファイルを読み込む場合</a:t>
            </a:r>
            <a:endParaRPr kumimoji="1" lang="en-US" altLang="ja-JP" dirty="0"/>
          </a:p>
          <a:p>
            <a:endParaRPr lang="en-US" altLang="ja-JP" dirty="0"/>
          </a:p>
          <a:p>
            <a:r>
              <a:rPr kumimoji="1" lang="ja-JP" altLang="en-US" dirty="0"/>
              <a:t>録音した場合</a:t>
            </a:r>
          </a:p>
        </p:txBody>
      </p:sp>
    </p:spTree>
    <p:extLst>
      <p:ext uri="{BB962C8B-B14F-4D97-AF65-F5344CB8AC3E}">
        <p14:creationId xmlns:p14="http://schemas.microsoft.com/office/powerpoint/2010/main" val="607593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5C058954-9D34-454C-93D0-D775550F5BBA}"/>
              </a:ext>
            </a:extLst>
          </p:cNvPr>
          <p:cNvSpPr/>
          <p:nvPr/>
        </p:nvSpPr>
        <p:spPr>
          <a:xfrm>
            <a:off x="4356100" y="2380059"/>
            <a:ext cx="5410200" cy="3441700"/>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08EE1C01-1F59-43A3-845A-ACFA80FD3BFB}"/>
              </a:ext>
            </a:extLst>
          </p:cNvPr>
          <p:cNvSpPr>
            <a:spLocks noGrp="1"/>
          </p:cNvSpPr>
          <p:nvPr>
            <p:ph type="title"/>
          </p:nvPr>
        </p:nvSpPr>
        <p:spPr>
          <a:xfrm>
            <a:off x="781050" y="221660"/>
            <a:ext cx="10515600" cy="1325563"/>
          </a:xfrm>
        </p:spPr>
        <p:txBody>
          <a:bodyPr/>
          <a:lstStyle/>
          <a:p>
            <a:r>
              <a:rPr kumimoji="1" lang="ja-JP" altLang="en-US" dirty="0"/>
              <a:t>ベースギターの自動採譜</a:t>
            </a:r>
            <a:r>
              <a:rPr kumimoji="1" lang="en-US" altLang="ja-JP" dirty="0"/>
              <a:t>WEB</a:t>
            </a:r>
            <a:r>
              <a:rPr kumimoji="1" lang="ja-JP" altLang="en-US" dirty="0"/>
              <a:t>アプリ</a:t>
            </a:r>
          </a:p>
        </p:txBody>
      </p:sp>
      <p:pic>
        <p:nvPicPr>
          <p:cNvPr id="5" name="図 4">
            <a:extLst>
              <a:ext uri="{FF2B5EF4-FFF2-40B4-BE49-F238E27FC236}">
                <a16:creationId xmlns:a16="http://schemas.microsoft.com/office/drawing/2014/main" id="{37DC9122-C43C-4F0E-A125-3AE9A41E8E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050" y="1210490"/>
            <a:ext cx="10629900" cy="5647510"/>
          </a:xfrm>
          <a:prstGeom prst="rect">
            <a:avLst/>
          </a:prstGeom>
        </p:spPr>
      </p:pic>
      <p:sp>
        <p:nvSpPr>
          <p:cNvPr id="4" name="テキスト ボックス 3">
            <a:extLst>
              <a:ext uri="{FF2B5EF4-FFF2-40B4-BE49-F238E27FC236}">
                <a16:creationId xmlns:a16="http://schemas.microsoft.com/office/drawing/2014/main" id="{8B9C9B6D-E663-4A60-BAB5-86ADF62481F4}"/>
              </a:ext>
            </a:extLst>
          </p:cNvPr>
          <p:cNvSpPr txBox="1"/>
          <p:nvPr/>
        </p:nvSpPr>
        <p:spPr>
          <a:xfrm>
            <a:off x="781050" y="5856248"/>
            <a:ext cx="140335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ja-JP" altLang="en-US" dirty="0"/>
              <a:t>深層学習</a:t>
            </a:r>
            <a:endParaRPr kumimoji="1" lang="ja-JP" altLang="en-US" dirty="0"/>
          </a:p>
        </p:txBody>
      </p:sp>
    </p:spTree>
    <p:extLst>
      <p:ext uri="{BB962C8B-B14F-4D97-AF65-F5344CB8AC3E}">
        <p14:creationId xmlns:p14="http://schemas.microsoft.com/office/powerpoint/2010/main" val="249781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8DE8B8-54CE-47C9-9360-E3C01577415D}"/>
              </a:ext>
            </a:extLst>
          </p:cNvPr>
          <p:cNvSpPr>
            <a:spLocks noGrp="1"/>
          </p:cNvSpPr>
          <p:nvPr>
            <p:ph type="title"/>
          </p:nvPr>
        </p:nvSpPr>
        <p:spPr>
          <a:xfrm>
            <a:off x="1141413" y="324604"/>
            <a:ext cx="9905998" cy="1478570"/>
          </a:xfrm>
        </p:spPr>
        <p:txBody>
          <a:bodyPr>
            <a:normAutofit/>
          </a:bodyPr>
          <a:lstStyle/>
          <a:p>
            <a:r>
              <a:rPr kumimoji="1" lang="ja-JP" altLang="en-US" sz="4800" dirty="0"/>
              <a:t>奏法の判別のための</a:t>
            </a:r>
            <a:r>
              <a:rPr kumimoji="1" lang="en-US" altLang="ja-JP" sz="4800" dirty="0"/>
              <a:t>AI</a:t>
            </a:r>
            <a:endParaRPr kumimoji="1" lang="ja-JP" altLang="en-US" sz="4800" dirty="0"/>
          </a:p>
        </p:txBody>
      </p:sp>
      <p:sp>
        <p:nvSpPr>
          <p:cNvPr id="3" name="コンテンツ プレースホルダー 2">
            <a:extLst>
              <a:ext uri="{FF2B5EF4-FFF2-40B4-BE49-F238E27FC236}">
                <a16:creationId xmlns:a16="http://schemas.microsoft.com/office/drawing/2014/main" id="{B39CE3A0-5DF6-48F6-8E17-B3730BBF1006}"/>
              </a:ext>
            </a:extLst>
          </p:cNvPr>
          <p:cNvSpPr>
            <a:spLocks noGrp="1"/>
          </p:cNvSpPr>
          <p:nvPr>
            <p:ph idx="1"/>
          </p:nvPr>
        </p:nvSpPr>
        <p:spPr>
          <a:xfrm>
            <a:off x="1141412" y="2460502"/>
            <a:ext cx="9905999" cy="3541714"/>
          </a:xfrm>
        </p:spPr>
        <p:txBody>
          <a:bodyPr>
            <a:normAutofit/>
          </a:bodyPr>
          <a:lstStyle/>
          <a:p>
            <a:r>
              <a:rPr kumimoji="1" lang="en-US" altLang="ja-JP" sz="4400" dirty="0" err="1"/>
              <a:t>LibROSA</a:t>
            </a:r>
            <a:r>
              <a:rPr kumimoji="1" lang="ja-JP" altLang="en-US" sz="4400" dirty="0"/>
              <a:t>で可視化した音の画像（スペクトログラム）を分類する。</a:t>
            </a:r>
            <a:endParaRPr kumimoji="1" lang="en-US" altLang="ja-JP" sz="4400" dirty="0"/>
          </a:p>
          <a:p>
            <a:r>
              <a:rPr lang="ja-JP" altLang="en-US" sz="4400" dirty="0"/>
              <a:t>→奏法の判別が可能</a:t>
            </a:r>
            <a:endParaRPr lang="en-US" altLang="ja-JP" sz="4400" dirty="0"/>
          </a:p>
        </p:txBody>
      </p:sp>
    </p:spTree>
    <p:extLst>
      <p:ext uri="{BB962C8B-B14F-4D97-AF65-F5344CB8AC3E}">
        <p14:creationId xmlns:p14="http://schemas.microsoft.com/office/powerpoint/2010/main" val="580376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回路">
  <a:themeElements>
    <a:clrScheme name="回路">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回路">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路">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TM04033919[[fn=回路]]</Template>
  <TotalTime>401</TotalTime>
  <Words>1225</Words>
  <Application>Microsoft Office PowerPoint</Application>
  <PresentationFormat>ワイド画面</PresentationFormat>
  <Paragraphs>134</Paragraphs>
  <Slides>17</Slides>
  <Notes>16</Notes>
  <HiddenSlides>0</HiddenSlides>
  <MMClips>2</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17</vt:i4>
      </vt:variant>
    </vt:vector>
  </HeadingPairs>
  <TitlesOfParts>
    <vt:vector size="26" baseType="lpstr">
      <vt:lpstr>AR P白丸ＰＯＰ体H</vt:lpstr>
      <vt:lpstr>ＭＳ Ｐゴシック</vt:lpstr>
      <vt:lpstr>游ゴシック</vt:lpstr>
      <vt:lpstr>Arial</vt:lpstr>
      <vt:lpstr>Bodoni MT Black</vt:lpstr>
      <vt:lpstr>Trebuchet MS</vt:lpstr>
      <vt:lpstr>Tw Cen MT</vt:lpstr>
      <vt:lpstr>Wingdings 3</vt:lpstr>
      <vt:lpstr>回路</vt:lpstr>
      <vt:lpstr>I.T.O　</vt:lpstr>
      <vt:lpstr>ベースギターの自動採譜WEBアプリ</vt:lpstr>
      <vt:lpstr>ベースギターについて　</vt:lpstr>
      <vt:lpstr>TAB譜とは</vt:lpstr>
      <vt:lpstr>Librosa</vt:lpstr>
      <vt:lpstr>WEBページについて</vt:lpstr>
      <vt:lpstr>デモンストレーション</vt:lpstr>
      <vt:lpstr>ベースギターの自動採譜WEBアプリ</vt:lpstr>
      <vt:lpstr>奏法の判別のためのAI</vt:lpstr>
      <vt:lpstr>パーセプトロンとニューラルネットワーク</vt:lpstr>
      <vt:lpstr>パーセプトロンとニューラルネットワーク</vt:lpstr>
      <vt:lpstr>深層学習の実装の仕方について</vt:lpstr>
      <vt:lpstr>ベースギターの自動採譜WEBアプリ</vt:lpstr>
      <vt:lpstr>Lilypond</vt:lpstr>
      <vt:lpstr>Lilypond</vt:lpstr>
      <vt:lpstr>今後の課題</vt:lpstr>
      <vt:lpstr>ご清聴ありがとうございました！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I.T.O</dc:title>
  <dc:creator>角田俊</dc:creator>
  <cp:lastModifiedBy>角田 俊</cp:lastModifiedBy>
  <cp:revision>27</cp:revision>
  <dcterms:created xsi:type="dcterms:W3CDTF">2021-12-01T00:25:12Z</dcterms:created>
  <dcterms:modified xsi:type="dcterms:W3CDTF">2021-12-06T01:01:04Z</dcterms:modified>
</cp:coreProperties>
</file>