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5"/>
  </p:notesMasterIdLst>
  <p:sldIdLst>
    <p:sldId id="256" r:id="rId2"/>
    <p:sldId id="257" r:id="rId3"/>
    <p:sldId id="258" r:id="rId4"/>
    <p:sldId id="259" r:id="rId5"/>
    <p:sldId id="260" r:id="rId6"/>
    <p:sldId id="263" r:id="rId7"/>
    <p:sldId id="262" r:id="rId8"/>
    <p:sldId id="269" r:id="rId9"/>
    <p:sldId id="299" r:id="rId10"/>
    <p:sldId id="300" r:id="rId11"/>
    <p:sldId id="289" r:id="rId12"/>
    <p:sldId id="270" r:id="rId13"/>
    <p:sldId id="290" r:id="rId14"/>
    <p:sldId id="301" r:id="rId15"/>
    <p:sldId id="291" r:id="rId16"/>
    <p:sldId id="264" r:id="rId17"/>
    <p:sldId id="298" r:id="rId18"/>
    <p:sldId id="293" r:id="rId19"/>
    <p:sldId id="276" r:id="rId20"/>
    <p:sldId id="283" r:id="rId21"/>
    <p:sldId id="284" r:id="rId22"/>
    <p:sldId id="274" r:id="rId23"/>
    <p:sldId id="296" r:id="rId24"/>
    <p:sldId id="280" r:id="rId25"/>
    <p:sldId id="273" r:id="rId26"/>
    <p:sldId id="297" r:id="rId27"/>
    <p:sldId id="282" r:id="rId28"/>
    <p:sldId id="295" r:id="rId29"/>
    <p:sldId id="279" r:id="rId30"/>
    <p:sldId id="267" r:id="rId31"/>
    <p:sldId id="281" r:id="rId32"/>
    <p:sldId id="266" r:id="rId33"/>
    <p:sldId id="29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66315" autoAdjust="0"/>
  </p:normalViewPr>
  <p:slideViewPr>
    <p:cSldViewPr snapToGrid="0">
      <p:cViewPr varScale="1">
        <p:scale>
          <a:sx n="50" d="100"/>
          <a:sy n="50"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84E06-5E63-4D8B-92AD-2CC89D14242D}" type="datetimeFigureOut">
              <a:rPr kumimoji="1" lang="ja-JP" altLang="en-US" smtClean="0"/>
              <a:t>2021/11/18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77D62-494C-4CA9-B7A6-755CC0A41BDC}" type="slidenum">
              <a:rPr kumimoji="1" lang="ja-JP" altLang="en-US" smtClean="0"/>
              <a:t>‹#›</a:t>
            </a:fld>
            <a:endParaRPr kumimoji="1" lang="ja-JP" altLang="en-US"/>
          </a:p>
        </p:txBody>
      </p:sp>
    </p:spTree>
    <p:extLst>
      <p:ext uri="{BB962C8B-B14F-4D97-AF65-F5344CB8AC3E}">
        <p14:creationId xmlns:p14="http://schemas.microsoft.com/office/powerpoint/2010/main" val="10061904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I.T.O.</a:t>
            </a:r>
            <a:r>
              <a:rPr kumimoji="1" lang="ja-JP" altLang="en-US" dirty="0"/>
              <a:t>の発表を始めます。メンバは石本、角田、そして私大坪の三人で開発しています。ちなみに</a:t>
            </a:r>
            <a:r>
              <a:rPr kumimoji="1" lang="en-US" altLang="ja-JP" dirty="0"/>
              <a:t>I.T.O.</a:t>
            </a:r>
            <a:r>
              <a:rPr kumimoji="1" lang="ja-JP" altLang="en-US" dirty="0"/>
              <a:t>はそれぞれ名前のアルファベットの頭文字を取っています。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a:t>
            </a:fld>
            <a:endParaRPr kumimoji="1" lang="ja-JP" altLang="en-US"/>
          </a:p>
        </p:txBody>
      </p:sp>
    </p:spTree>
    <p:extLst>
      <p:ext uri="{BB962C8B-B14F-4D97-AF65-F5344CB8AC3E}">
        <p14:creationId xmlns:p14="http://schemas.microsoft.com/office/powerpoint/2010/main" val="470194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Python</a:t>
            </a:r>
            <a:r>
              <a:rPr kumimoji="1" lang="ja-JP" altLang="en-US" dirty="0"/>
              <a:t>部分について説明します。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11</a:t>
            </a:fld>
            <a:endParaRPr kumimoji="1" lang="ja-JP" altLang="en-US"/>
          </a:p>
        </p:txBody>
      </p:sp>
    </p:spTree>
    <p:extLst>
      <p:ext uri="{BB962C8B-B14F-4D97-AF65-F5344CB8AC3E}">
        <p14:creationId xmlns:p14="http://schemas.microsoft.com/office/powerpoint/2010/main" val="1879550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録音プログラムは画像一枚で収まる行数になっています。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12</a:t>
            </a:fld>
            <a:endParaRPr kumimoji="1" lang="ja-JP" altLang="en-US"/>
          </a:p>
        </p:txBody>
      </p:sp>
    </p:spTree>
    <p:extLst>
      <p:ext uri="{BB962C8B-B14F-4D97-AF65-F5344CB8AC3E}">
        <p14:creationId xmlns:p14="http://schemas.microsoft.com/office/powerpoint/2010/main" val="972105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librosa</a:t>
            </a:r>
            <a:r>
              <a:rPr kumimoji="1" lang="ja-JP" altLang="en-US" dirty="0"/>
              <a:t>は</a:t>
            </a:r>
            <a:r>
              <a:rPr kumimoji="1" lang="en-US" altLang="ja-JP" dirty="0"/>
              <a:t>python</a:t>
            </a:r>
            <a:r>
              <a:rPr kumimoji="1" lang="ja-JP" altLang="en-US" dirty="0"/>
              <a:t>のライブラリの一つで音楽データを入力するとテンポ</a:t>
            </a:r>
            <a:r>
              <a:rPr kumimoji="1" lang="en-US" altLang="ja-JP" dirty="0"/>
              <a:t>(</a:t>
            </a:r>
            <a:r>
              <a:rPr kumimoji="1" lang="ja-JP" altLang="en-US" dirty="0"/>
              <a:t>曲の速さ</a:t>
            </a:r>
            <a:r>
              <a:rPr kumimoji="1" lang="en-US" altLang="ja-JP" dirty="0"/>
              <a:t>)</a:t>
            </a:r>
            <a:r>
              <a:rPr kumimoji="1" lang="ja-JP" altLang="en-US" dirty="0"/>
              <a:t>や音階を解析してくれます。</a:t>
            </a:r>
            <a:endParaRPr kumimoji="1" lang="en-US" altLang="ja-JP" dirty="0"/>
          </a:p>
          <a:p>
            <a:r>
              <a:rPr kumimoji="1" lang="ja-JP" altLang="en-US" dirty="0"/>
              <a:t>また、画像のように可視化することもできます。</a:t>
            </a:r>
            <a:endParaRPr kumimoji="1" lang="en-US" altLang="ja-JP" dirty="0"/>
          </a:p>
          <a:p>
            <a:endParaRPr kumimoji="1" lang="en-US" altLang="ja-JP" dirty="0"/>
          </a:p>
          <a:p>
            <a:r>
              <a:rPr kumimoji="1" lang="ja-JP" altLang="en-US" dirty="0"/>
              <a:t>まず、左の画像はクロマトグラムといい、縦軸が音階、横軸を時間として表示してくれます。</a:t>
            </a:r>
            <a:endParaRPr kumimoji="1" lang="en-US" altLang="ja-JP" dirty="0"/>
          </a:p>
          <a:p>
            <a:r>
              <a:rPr kumimoji="1" lang="ja-JP" altLang="en-US" dirty="0"/>
              <a:t>ちなみに</a:t>
            </a:r>
            <a:r>
              <a:rPr kumimoji="1" lang="en-US" altLang="ja-JP" dirty="0"/>
              <a:t>CDE...</a:t>
            </a:r>
            <a:r>
              <a:rPr kumimoji="1" lang="ja-JP" altLang="en-US" dirty="0"/>
              <a:t>とありますがこれは下からドレミファソラシドとなっています。</a:t>
            </a:r>
            <a:endParaRPr kumimoji="1" lang="en-US" altLang="ja-JP" dirty="0"/>
          </a:p>
          <a:p>
            <a:r>
              <a:rPr kumimoji="1" lang="ja-JP" altLang="en-US" dirty="0"/>
              <a:t>ただ、音階はドレミファソラシドレミファソラシド</a:t>
            </a:r>
            <a:r>
              <a:rPr kumimoji="1" lang="en-US" altLang="ja-JP" dirty="0"/>
              <a:t>...</a:t>
            </a:r>
            <a:r>
              <a:rPr kumimoji="1" lang="ja-JP" altLang="en-US" dirty="0"/>
              <a:t>と高くなっていく</a:t>
            </a:r>
            <a:r>
              <a:rPr kumimoji="1" lang="en-US" altLang="ja-JP" dirty="0"/>
              <a:t>(</a:t>
            </a:r>
            <a:r>
              <a:rPr kumimoji="1" lang="ja-JP" altLang="en-US" dirty="0"/>
              <a:t>オクターブ</a:t>
            </a:r>
            <a:r>
              <a:rPr kumimoji="1" lang="en-US" altLang="ja-JP" dirty="0"/>
              <a:t>)</a:t>
            </a:r>
            <a:r>
              <a:rPr kumimoji="1" lang="ja-JP" altLang="en-US" dirty="0" err="1"/>
              <a:t>ので</a:t>
            </a:r>
            <a:r>
              <a:rPr kumimoji="1" lang="ja-JP" altLang="en-US" dirty="0"/>
              <a:t>この画像だけではわかりません。</a:t>
            </a:r>
            <a:endParaRPr kumimoji="1" lang="en-US" altLang="ja-JP" dirty="0"/>
          </a:p>
          <a:p>
            <a:r>
              <a:rPr kumimoji="1" lang="ja-JP" altLang="en-US" dirty="0"/>
              <a:t>そこで右の画像です。右の画像はスペクトログラムといい、縦軸が鳴っている周波数、横軸が時間で表示されます。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13</a:t>
            </a:fld>
            <a:endParaRPr kumimoji="1" lang="ja-JP" altLang="en-US"/>
          </a:p>
        </p:txBody>
      </p:sp>
    </p:spTree>
    <p:extLst>
      <p:ext uri="{BB962C8B-B14F-4D97-AF65-F5344CB8AC3E}">
        <p14:creationId xmlns:p14="http://schemas.microsoft.com/office/powerpoint/2010/main" val="1097384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Lilypond</a:t>
            </a:r>
            <a:r>
              <a:rPr kumimoji="1" lang="ja-JP" altLang="en-US" dirty="0"/>
              <a:t>について説明します。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15</a:t>
            </a:fld>
            <a:endParaRPr kumimoji="1" lang="ja-JP" altLang="en-US"/>
          </a:p>
        </p:txBody>
      </p:sp>
    </p:spTree>
    <p:extLst>
      <p:ext uri="{BB962C8B-B14F-4D97-AF65-F5344CB8AC3E}">
        <p14:creationId xmlns:p14="http://schemas.microsoft.com/office/powerpoint/2010/main" val="3863066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Lilypond</a:t>
            </a:r>
            <a:r>
              <a:rPr kumimoji="1" lang="ja-JP" altLang="en-US" dirty="0"/>
              <a:t>は</a:t>
            </a:r>
            <a:r>
              <a:rPr kumimoji="1" lang="en-US" altLang="ja-JP" dirty="0"/>
              <a:t>python</a:t>
            </a:r>
            <a:r>
              <a:rPr kumimoji="1" lang="ja-JP" altLang="en-US" dirty="0"/>
              <a:t>のライブラリではないのですが、</a:t>
            </a:r>
            <a:r>
              <a:rPr kumimoji="1" lang="ja-JP" altLang="en-US" sz="1200" b="0" i="0" kern="1200" dirty="0">
                <a:solidFill>
                  <a:schemeClr val="tx1"/>
                </a:solidFill>
                <a:effectLst/>
                <a:latin typeface="+mn-lt"/>
                <a:ea typeface="+mn-ea"/>
                <a:cs typeface="+mn-cs"/>
              </a:rPr>
              <a:t>オープン ソースの楽譜作成ができるプログラムです。</a:t>
            </a:r>
            <a:endParaRPr kumimoji="1" lang="en-US" altLang="ja-JP" sz="1200" b="0" i="0" kern="1200" dirty="0">
              <a:solidFill>
                <a:schemeClr val="tx1"/>
              </a:solidFill>
              <a:effectLst/>
              <a:latin typeface="+mn-lt"/>
              <a:ea typeface="+mn-ea"/>
              <a:cs typeface="+mn-cs"/>
            </a:endParaRPr>
          </a:p>
          <a:p>
            <a:r>
              <a:rPr kumimoji="1" lang="en-US" altLang="ja-JP" dirty="0"/>
              <a:t>GUI</a:t>
            </a:r>
            <a:r>
              <a:rPr kumimoji="1" lang="ja-JP" altLang="en-US" dirty="0"/>
              <a:t>プログラムではありますが、コマンドラインツールなのでプログラムコードやスクリプトで使うことができます。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F8037610-726E-4AF2-B94D-B44156250256}" type="slidenum">
              <a:rPr kumimoji="1" lang="ja-JP" altLang="en-US" smtClean="0"/>
              <a:t>16</a:t>
            </a:fld>
            <a:endParaRPr kumimoji="1" lang="ja-JP" altLang="en-US"/>
          </a:p>
        </p:txBody>
      </p:sp>
    </p:spTree>
    <p:extLst>
      <p:ext uri="{BB962C8B-B14F-4D97-AF65-F5344CB8AC3E}">
        <p14:creationId xmlns:p14="http://schemas.microsoft.com/office/powerpoint/2010/main" val="4546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17</a:t>
            </a:fld>
            <a:endParaRPr kumimoji="1" lang="ja-JP" altLang="en-US"/>
          </a:p>
        </p:txBody>
      </p:sp>
    </p:spTree>
    <p:extLst>
      <p:ext uri="{BB962C8B-B14F-4D97-AF65-F5344CB8AC3E}">
        <p14:creationId xmlns:p14="http://schemas.microsoft.com/office/powerpoint/2010/main" val="313979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現在は、</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18</a:t>
            </a:fld>
            <a:endParaRPr kumimoji="1" lang="ja-JP" altLang="en-US"/>
          </a:p>
        </p:txBody>
      </p:sp>
    </p:spTree>
    <p:extLst>
      <p:ext uri="{BB962C8B-B14F-4D97-AF65-F5344CB8AC3E}">
        <p14:creationId xmlns:p14="http://schemas.microsoft.com/office/powerpoint/2010/main" val="144509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19</a:t>
            </a:fld>
            <a:endParaRPr kumimoji="1" lang="ja-JP" altLang="en-US"/>
          </a:p>
        </p:txBody>
      </p:sp>
    </p:spTree>
    <p:extLst>
      <p:ext uri="{BB962C8B-B14F-4D97-AF65-F5344CB8AC3E}">
        <p14:creationId xmlns:p14="http://schemas.microsoft.com/office/powerpoint/2010/main" val="2436053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機械学習と深層学習（ディープラーニング）の大きな違いは、特徴量（注目すべきデータの特徴）を人間が決めるかコンピュータが決めるかというところ</a:t>
            </a:r>
            <a:endParaRPr kumimoji="1" lang="en-US" altLang="ja-JP" dirty="0"/>
          </a:p>
          <a:p>
            <a:endParaRPr kumimoji="1" lang="en-US" altLang="ja-JP" dirty="0"/>
          </a:p>
          <a:p>
            <a:r>
              <a:rPr kumimoji="1" lang="ja-JP" altLang="en-US" dirty="0"/>
              <a:t>そのため、私たちは深層学習にしました。</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23</a:t>
            </a:fld>
            <a:endParaRPr kumimoji="1" lang="ja-JP" altLang="en-US"/>
          </a:p>
        </p:txBody>
      </p:sp>
    </p:spTree>
    <p:extLst>
      <p:ext uri="{BB962C8B-B14F-4D97-AF65-F5344CB8AC3E}">
        <p14:creationId xmlns:p14="http://schemas.microsoft.com/office/powerpoint/2010/main" val="1297960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深層学習を使うにあたって深層学習で使う技術について説明していこうと思います。</a:t>
            </a:r>
            <a:endParaRPr kumimoji="1" lang="en-US" altLang="ja-JP" dirty="0"/>
          </a:p>
          <a:p>
            <a:endParaRPr kumimoji="1" lang="en-US" altLang="ja-JP" dirty="0"/>
          </a:p>
          <a:p>
            <a:r>
              <a:rPr kumimoji="1" lang="ja-JP" altLang="en-US" dirty="0"/>
              <a:t>深層学習の起源となる「パーセプトロン」を説明します。</a:t>
            </a:r>
            <a:endParaRPr kumimoji="1" lang="en-US" altLang="ja-JP" dirty="0"/>
          </a:p>
          <a:p>
            <a:endParaRPr kumimoji="1" lang="en-US" altLang="ja-JP" dirty="0"/>
          </a:p>
          <a:p>
            <a:r>
              <a:rPr kumimoji="1" lang="ja-JP" altLang="en-US" dirty="0"/>
              <a:t>パーセプトロンは、人間の脳神経回路を真似た学習モデルで、複数の入力を重み付けして、０か１を出力するだけのものです。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24</a:t>
            </a:fld>
            <a:endParaRPr kumimoji="1" lang="ja-JP" altLang="en-US"/>
          </a:p>
        </p:txBody>
      </p:sp>
    </p:spTree>
    <p:extLst>
      <p:ext uri="{BB962C8B-B14F-4D97-AF65-F5344CB8AC3E}">
        <p14:creationId xmlns:p14="http://schemas.microsoft.com/office/powerpoint/2010/main" val="349291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私たちはベースギターの自動採譜</a:t>
            </a:r>
            <a:r>
              <a:rPr kumimoji="1" lang="en-US" altLang="ja-JP" dirty="0"/>
              <a:t>web</a:t>
            </a:r>
            <a:r>
              <a:rPr kumimoji="1" lang="ja-JP" altLang="en-US" dirty="0"/>
              <a:t>アプリを制作しています。これはベースの音楽データを入力すると、</a:t>
            </a:r>
            <a:r>
              <a:rPr kumimoji="1" lang="en-US" altLang="ja-JP" dirty="0"/>
              <a:t>tab</a:t>
            </a:r>
            <a:r>
              <a:rPr kumimoji="1" lang="ja-JP" altLang="en-US" dirty="0"/>
              <a:t>譜と呼ばれるベースギター専用の楽譜を生成します。楽譜は</a:t>
            </a:r>
            <a:r>
              <a:rPr kumimoji="1" lang="en-US" altLang="ja-JP" dirty="0"/>
              <a:t>PDF</a:t>
            </a:r>
            <a:r>
              <a:rPr kumimoji="1" lang="ja-JP" altLang="en-US" dirty="0" err="1"/>
              <a:t>、</a:t>
            </a:r>
            <a:r>
              <a:rPr kumimoji="1" lang="en-US" altLang="ja-JP" dirty="0"/>
              <a:t>midi</a:t>
            </a:r>
            <a:r>
              <a:rPr kumimoji="1" lang="ja-JP" altLang="en-US" dirty="0"/>
              <a:t>形式で生成されます。また、ベースの奏法を深層学習を通して判別します。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2</a:t>
            </a:fld>
            <a:endParaRPr kumimoji="1" lang="ja-JP" altLang="en-US"/>
          </a:p>
        </p:txBody>
      </p:sp>
    </p:spTree>
    <p:extLst>
      <p:ext uri="{BB962C8B-B14F-4D97-AF65-F5344CB8AC3E}">
        <p14:creationId xmlns:p14="http://schemas.microsoft.com/office/powerpoint/2010/main" val="2795626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パーセプトロンの出力には活性化関数が含まれています。</a:t>
            </a:r>
            <a:endParaRPr kumimoji="1" lang="en-US" altLang="ja-JP" dirty="0"/>
          </a:p>
          <a:p>
            <a:r>
              <a:rPr kumimoji="1" lang="ja-JP" altLang="en-US" dirty="0"/>
              <a:t>活性化関数とはその値を次のニューロンにどのように出力するかを決めます。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25</a:t>
            </a:fld>
            <a:endParaRPr kumimoji="1" lang="ja-JP" altLang="en-US"/>
          </a:p>
        </p:txBody>
      </p:sp>
    </p:spTree>
    <p:extLst>
      <p:ext uri="{BB962C8B-B14F-4D97-AF65-F5344CB8AC3E}">
        <p14:creationId xmlns:p14="http://schemas.microsoft.com/office/powerpoint/2010/main" val="368228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パーセプトロンではステップ関数と呼ばれる関数が使われています。これは</a:t>
            </a:r>
            <a:r>
              <a:rPr kumimoji="1" lang="en-US" altLang="ja-JP" dirty="0"/>
              <a:t>0</a:t>
            </a:r>
            <a:r>
              <a:rPr kumimoji="1" lang="ja-JP" altLang="en-US" dirty="0"/>
              <a:t>か</a:t>
            </a:r>
            <a:r>
              <a:rPr kumimoji="1" lang="en-US" altLang="ja-JP" dirty="0"/>
              <a:t>1</a:t>
            </a:r>
            <a:r>
              <a:rPr kumimoji="1" lang="ja-JP" altLang="en-US" dirty="0"/>
              <a:t>を出力するための関数になります。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26</a:t>
            </a:fld>
            <a:endParaRPr kumimoji="1" lang="ja-JP" altLang="en-US"/>
          </a:p>
        </p:txBody>
      </p:sp>
    </p:spTree>
    <p:extLst>
      <p:ext uri="{BB962C8B-B14F-4D97-AF65-F5344CB8AC3E}">
        <p14:creationId xmlns:p14="http://schemas.microsoft.com/office/powerpoint/2010/main" val="3163035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次にニューラルネットワークの仕組みについて説明します。</a:t>
            </a:r>
            <a:endParaRPr kumimoji="1" lang="en-US" altLang="ja-JP" dirty="0"/>
          </a:p>
          <a:p>
            <a:endParaRPr kumimoji="1" lang="en-US" altLang="ja-JP" dirty="0"/>
          </a:p>
          <a:p>
            <a:r>
              <a:rPr kumimoji="1" lang="ja-JP" altLang="en-US" dirty="0"/>
              <a:t>これは、パーセプトロンの考え方を応用したもので、入力層から来たデータが一つまたは、複数の中間層を通過し、最後に出力層で求める出力を表現します。</a:t>
            </a:r>
            <a:endParaRPr kumimoji="1" lang="en-US" altLang="ja-JP" dirty="0"/>
          </a:p>
          <a:p>
            <a:endParaRPr kumimoji="1" lang="en-US" altLang="ja-JP" dirty="0"/>
          </a:p>
          <a:p>
            <a:r>
              <a:rPr kumimoji="1" lang="ja-JP" altLang="en-US" dirty="0"/>
              <a:t>ニューラルネットワークで使われている活性化関数は、回帰問題では恒等関数というものが使われていて</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27</a:t>
            </a:fld>
            <a:endParaRPr kumimoji="1" lang="ja-JP" altLang="en-US"/>
          </a:p>
        </p:txBody>
      </p:sp>
    </p:spTree>
    <p:extLst>
      <p:ext uri="{BB962C8B-B14F-4D97-AF65-F5344CB8AC3E}">
        <p14:creationId xmlns:p14="http://schemas.microsoft.com/office/powerpoint/2010/main" val="2600268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分類問題では、右上のシグモイド関数か右下のソフトマックス関数が使われています。</a:t>
            </a:r>
            <a:endParaRPr kumimoji="1" lang="en-US" altLang="ja-JP" dirty="0"/>
          </a:p>
          <a:p>
            <a:endParaRPr kumimoji="1" lang="en-US" altLang="ja-JP" dirty="0"/>
          </a:p>
          <a:p>
            <a:r>
              <a:rPr kumimoji="1" lang="ja-JP" altLang="en-US" dirty="0"/>
              <a:t>シグモイド関数は二値分類、ソフトマックス関数は多値分類で使われています。</a:t>
            </a:r>
            <a:endParaRPr kumimoji="1" lang="en-US" altLang="ja-JP" dirty="0"/>
          </a:p>
          <a:p>
            <a:r>
              <a:rPr kumimoji="1" lang="ja-JP" altLang="en-US" dirty="0"/>
              <a:t>二値分類は二つに分類するときに使い、多値分類は</a:t>
            </a:r>
            <a:r>
              <a:rPr kumimoji="1" lang="en-US" altLang="ja-JP" dirty="0"/>
              <a:t>3</a:t>
            </a:r>
            <a:r>
              <a:rPr kumimoji="1" lang="ja-JP" altLang="en-US" dirty="0"/>
              <a:t>つ以上に分類するときに使います。</a:t>
            </a:r>
            <a:endParaRPr kumimoji="1" lang="en-US" altLang="ja-JP" dirty="0"/>
          </a:p>
          <a:p>
            <a:endParaRPr kumimoji="1" lang="en-US" altLang="ja-JP" dirty="0"/>
          </a:p>
          <a:p>
            <a:r>
              <a:rPr kumimoji="1" lang="ja-JP" altLang="en-US" dirty="0"/>
              <a:t>そのため、私たちのアプリでは複数の奏法を分類するので多値分類のソフトマックス関数があっていると考えています。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28</a:t>
            </a:fld>
            <a:endParaRPr kumimoji="1" lang="ja-JP" altLang="en-US"/>
          </a:p>
        </p:txBody>
      </p:sp>
    </p:spTree>
    <p:extLst>
      <p:ext uri="{BB962C8B-B14F-4D97-AF65-F5344CB8AC3E}">
        <p14:creationId xmlns:p14="http://schemas.microsoft.com/office/powerpoint/2010/main" val="1091031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人工知能の枠の中に機械学習が入っており、深層学習というのは機械学習の方法の一部です。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32</a:t>
            </a:fld>
            <a:endParaRPr kumimoji="1" lang="ja-JP" altLang="en-US"/>
          </a:p>
        </p:txBody>
      </p:sp>
    </p:spTree>
    <p:extLst>
      <p:ext uri="{BB962C8B-B14F-4D97-AF65-F5344CB8AC3E}">
        <p14:creationId xmlns:p14="http://schemas.microsoft.com/office/powerpoint/2010/main" val="2592349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機械学習には教師あり、教師なし、強化学習の三つの方法があります。</a:t>
            </a:r>
            <a:endParaRPr kumimoji="1" lang="en-US" altLang="ja-JP" dirty="0"/>
          </a:p>
          <a:p>
            <a:r>
              <a:rPr kumimoji="1" lang="ja-JP" altLang="en-US" dirty="0"/>
              <a:t>その中でも私たちは教師あり学習の分類問題についての学習方法を使おうと考えています。</a:t>
            </a:r>
            <a:endParaRPr kumimoji="1" lang="en-US" altLang="ja-JP" dirty="0"/>
          </a:p>
          <a:p>
            <a:endParaRPr kumimoji="1" lang="en-US" altLang="ja-JP" dirty="0"/>
          </a:p>
          <a:p>
            <a:r>
              <a:rPr kumimoji="1" lang="ja-JP" altLang="en-US" dirty="0"/>
              <a:t>分類問題とはそのまま分類をする方法で、私たちのアプリにはまっていると思っています。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33</a:t>
            </a:fld>
            <a:endParaRPr kumimoji="1" lang="ja-JP" altLang="en-US"/>
          </a:p>
        </p:txBody>
      </p:sp>
    </p:spTree>
    <p:extLst>
      <p:ext uri="{BB962C8B-B14F-4D97-AF65-F5344CB8AC3E}">
        <p14:creationId xmlns:p14="http://schemas.microsoft.com/office/powerpoint/2010/main" val="261627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まずはベースギターとギターの違いについて説明します。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3</a:t>
            </a:fld>
            <a:endParaRPr kumimoji="1" lang="ja-JP" altLang="en-US"/>
          </a:p>
        </p:txBody>
      </p:sp>
    </p:spTree>
    <p:extLst>
      <p:ext uri="{BB962C8B-B14F-4D97-AF65-F5344CB8AC3E}">
        <p14:creationId xmlns:p14="http://schemas.microsoft.com/office/powerpoint/2010/main" val="252664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ベースギターとはこういうもので、弦が４本で普通のギターより音が低いのが特徴です。</a:t>
            </a:r>
          </a:p>
          <a:p>
            <a:r>
              <a:rPr kumimoji="1" lang="ja-JP" altLang="en-US" dirty="0"/>
              <a:t>バンド内では、低音を担当しますがリズム楽器としての役割もはたしています。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4</a:t>
            </a:fld>
            <a:endParaRPr kumimoji="1" lang="ja-JP" altLang="en-US"/>
          </a:p>
        </p:txBody>
      </p:sp>
    </p:spTree>
    <p:extLst>
      <p:ext uri="{BB962C8B-B14F-4D97-AF65-F5344CB8AC3E}">
        <p14:creationId xmlns:p14="http://schemas.microsoft.com/office/powerpoint/2010/main" val="2110412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次にギターはこういうもので、弦が６本でバンド内ではメロディや伴奏を担当します。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5</a:t>
            </a:fld>
            <a:endParaRPr kumimoji="1" lang="ja-JP" altLang="en-US"/>
          </a:p>
        </p:txBody>
      </p:sp>
    </p:spTree>
    <p:extLst>
      <p:ext uri="{BB962C8B-B14F-4D97-AF65-F5344CB8AC3E}">
        <p14:creationId xmlns:p14="http://schemas.microsoft.com/office/powerpoint/2010/main" val="51512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tab</a:t>
            </a:r>
            <a:r>
              <a:rPr kumimoji="1" lang="ja-JP" altLang="en-US" dirty="0"/>
              <a:t>譜について説明いたします。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6</a:t>
            </a:fld>
            <a:endParaRPr kumimoji="1" lang="ja-JP" altLang="en-US"/>
          </a:p>
        </p:txBody>
      </p:sp>
    </p:spTree>
    <p:extLst>
      <p:ext uri="{BB962C8B-B14F-4D97-AF65-F5344CB8AC3E}">
        <p14:creationId xmlns:p14="http://schemas.microsoft.com/office/powerpoint/2010/main" val="1529242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tab</a:t>
            </a:r>
            <a:r>
              <a:rPr kumimoji="1" lang="ja-JP" altLang="en-US" dirty="0"/>
              <a:t>譜というのはベースやギター専用の楽譜です。まずはこの画像をご覧ください。</a:t>
            </a:r>
            <a:endParaRPr kumimoji="1" lang="en-US" altLang="ja-JP" dirty="0"/>
          </a:p>
          <a:p>
            <a:r>
              <a:rPr kumimoji="1" lang="ja-JP" altLang="en-US" dirty="0"/>
              <a:t>上の楽譜は普段よく見る五線譜の楽譜です。下の楽譜が</a:t>
            </a:r>
            <a:r>
              <a:rPr kumimoji="1" lang="en-US" altLang="ja-JP" dirty="0"/>
              <a:t>tab</a:t>
            </a:r>
            <a:r>
              <a:rPr kumimoji="1" lang="ja-JP" altLang="en-US" dirty="0"/>
              <a:t>譜となっています。</a:t>
            </a:r>
            <a:endParaRPr kumimoji="1" lang="en-US" altLang="ja-JP" dirty="0"/>
          </a:p>
          <a:p>
            <a:r>
              <a:rPr kumimoji="1" lang="en-US" altLang="ja-JP" dirty="0"/>
              <a:t>tab</a:t>
            </a:r>
            <a:r>
              <a:rPr kumimoji="1" lang="ja-JP" altLang="en-US" dirty="0"/>
              <a:t>譜は弦の数に対応していてベースは４本なので</a:t>
            </a:r>
            <a:r>
              <a:rPr kumimoji="1" lang="en-US" altLang="ja-JP" dirty="0"/>
              <a:t>tab</a:t>
            </a:r>
            <a:r>
              <a:rPr kumimoji="1" lang="ja-JP" altLang="en-US" dirty="0"/>
              <a:t>譜も</a:t>
            </a:r>
            <a:r>
              <a:rPr kumimoji="1" lang="en-US" altLang="ja-JP" dirty="0"/>
              <a:t>4</a:t>
            </a:r>
            <a:r>
              <a:rPr kumimoji="1" lang="ja-JP" altLang="en-US" dirty="0"/>
              <a:t>本になっています。</a:t>
            </a:r>
            <a:endParaRPr kumimoji="1" lang="en-US" altLang="ja-JP" dirty="0"/>
          </a:p>
          <a:p>
            <a:r>
              <a:rPr kumimoji="1" lang="ja-JP" altLang="en-US" dirty="0"/>
              <a:t>こ↑こ↓からは実際にベースを弾きながら解説します。</a:t>
            </a:r>
            <a:endParaRPr kumimoji="1" lang="en-US" altLang="ja-JP" dirty="0"/>
          </a:p>
          <a:p>
            <a:endParaRPr kumimoji="1" lang="en-US" altLang="ja-JP" dirty="0"/>
          </a:p>
          <a:p>
            <a:endParaRPr kumimoji="1" lang="en-US" altLang="ja-JP"/>
          </a:p>
          <a:p>
            <a:r>
              <a:rPr kumimoji="1" lang="ja-JP" altLang="en-US"/>
              <a:t>上から一弦</a:t>
            </a:r>
            <a:r>
              <a:rPr kumimoji="1" lang="en-US" altLang="ja-JP"/>
              <a:t>2</a:t>
            </a:r>
            <a:r>
              <a:rPr kumimoji="1" lang="ja-JP" altLang="en-US"/>
              <a:t>弦</a:t>
            </a:r>
            <a:r>
              <a:rPr kumimoji="1" lang="en-US" altLang="ja-JP"/>
              <a:t>3</a:t>
            </a:r>
            <a:r>
              <a:rPr kumimoji="1" lang="ja-JP" altLang="en-US"/>
              <a:t>弦</a:t>
            </a:r>
            <a:r>
              <a:rPr kumimoji="1" lang="en-US" altLang="ja-JP"/>
              <a:t>4</a:t>
            </a:r>
            <a:r>
              <a:rPr kumimoji="1" lang="ja-JP" altLang="en-US"/>
              <a:t>弦になっており書いてある数字はその弦のどこを抑えるかを表しています。実際に試してみましょう。</a:t>
            </a:r>
            <a:endParaRPr kumimoji="1" lang="ja-JP" altLang="en-US" dirty="0"/>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7</a:t>
            </a:fld>
            <a:endParaRPr kumimoji="1" lang="ja-JP" altLang="en-US"/>
          </a:p>
        </p:txBody>
      </p:sp>
    </p:spTree>
    <p:extLst>
      <p:ext uri="{BB962C8B-B14F-4D97-AF65-F5344CB8AC3E}">
        <p14:creationId xmlns:p14="http://schemas.microsoft.com/office/powerpoint/2010/main" val="91844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次は奏法が書いてある</a:t>
            </a:r>
            <a:r>
              <a:rPr kumimoji="1" lang="en-US" altLang="ja-JP" dirty="0"/>
              <a:t>tab</a:t>
            </a:r>
            <a:r>
              <a:rPr kumimoji="1" lang="ja-JP" altLang="en-US" dirty="0"/>
              <a:t>についてです。</a:t>
            </a:r>
            <a:endParaRPr kumimoji="1" lang="en-US" altLang="ja-JP" dirty="0"/>
          </a:p>
          <a:p>
            <a:r>
              <a:rPr kumimoji="1" lang="en-US" altLang="ja-JP" dirty="0"/>
              <a:t>H</a:t>
            </a:r>
            <a:r>
              <a:rPr kumimoji="1" lang="ja-JP" altLang="en-US" dirty="0"/>
              <a:t>やバツ印など記号が見られると思います。</a:t>
            </a:r>
            <a:endParaRPr kumimoji="1" lang="en-US" altLang="ja-JP" dirty="0"/>
          </a:p>
          <a:p>
            <a:r>
              <a:rPr kumimoji="1" lang="ja-JP" altLang="en-US" dirty="0"/>
              <a:t>これらはベースの奏法について記されています。</a:t>
            </a:r>
            <a:endParaRPr kumimoji="1" lang="en-US" altLang="ja-JP" dirty="0"/>
          </a:p>
          <a:p>
            <a:r>
              <a:rPr kumimoji="1" lang="ja-JP" altLang="en-US" dirty="0"/>
              <a:t>実際にどんな奏法なのか試してみましょう。</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8</a:t>
            </a:fld>
            <a:endParaRPr kumimoji="1" lang="ja-JP" altLang="en-US"/>
          </a:p>
        </p:txBody>
      </p:sp>
    </p:spTree>
    <p:extLst>
      <p:ext uri="{BB962C8B-B14F-4D97-AF65-F5344CB8AC3E}">
        <p14:creationId xmlns:p14="http://schemas.microsoft.com/office/powerpoint/2010/main" val="2814941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web</a:t>
            </a:r>
            <a:r>
              <a:rPr kumimoji="1" lang="ja-JP" altLang="en-US" dirty="0"/>
              <a:t>ページについて紹介します。</a:t>
            </a:r>
          </a:p>
        </p:txBody>
      </p:sp>
      <p:sp>
        <p:nvSpPr>
          <p:cNvPr id="4" name="スライド番号プレースホルダー 3"/>
          <p:cNvSpPr>
            <a:spLocks noGrp="1"/>
          </p:cNvSpPr>
          <p:nvPr>
            <p:ph type="sldNum" sz="quarter" idx="5"/>
          </p:nvPr>
        </p:nvSpPr>
        <p:spPr/>
        <p:txBody>
          <a:bodyPr/>
          <a:lstStyle/>
          <a:p>
            <a:fld id="{64977D62-494C-4CA9-B7A6-755CC0A41BDC}" type="slidenum">
              <a:rPr kumimoji="1" lang="ja-JP" altLang="en-US" smtClean="0"/>
              <a:t>9</a:t>
            </a:fld>
            <a:endParaRPr kumimoji="1" lang="ja-JP" altLang="en-US"/>
          </a:p>
        </p:txBody>
      </p:sp>
    </p:spTree>
    <p:extLst>
      <p:ext uri="{BB962C8B-B14F-4D97-AF65-F5344CB8AC3E}">
        <p14:creationId xmlns:p14="http://schemas.microsoft.com/office/powerpoint/2010/main" val="228943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372162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388568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3018183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8715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2824949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2909958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2875877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2478695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149777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243493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208519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34117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32603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362358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234662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199809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1DD9CB0-AD3D-4F53-B1E5-025BAD769FE5}" type="datetimeFigureOut">
              <a:rPr kumimoji="1" lang="ja-JP" altLang="en-US" smtClean="0"/>
              <a:t>2021/11/18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306328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DD9CB0-AD3D-4F53-B1E5-025BAD769FE5}" type="datetimeFigureOut">
              <a:rPr kumimoji="1" lang="ja-JP" altLang="en-US" smtClean="0"/>
              <a:t>2021/11/18</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3D88A0-38B7-4767-ABF1-DDD1A779F8E4}" type="slidenum">
              <a:rPr kumimoji="1" lang="ja-JP" altLang="en-US" smtClean="0"/>
              <a:t>‹#›</a:t>
            </a:fld>
            <a:endParaRPr kumimoji="1" lang="ja-JP" altLang="en-US"/>
          </a:p>
        </p:txBody>
      </p:sp>
    </p:spTree>
    <p:extLst>
      <p:ext uri="{BB962C8B-B14F-4D97-AF65-F5344CB8AC3E}">
        <p14:creationId xmlns:p14="http://schemas.microsoft.com/office/powerpoint/2010/main" val="203829867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qiita.com/Nezura/items/0a37e1746f2830e31ddc" TargetMode="External"/><Relationship Id="rId2" Type="http://schemas.openxmlformats.org/officeDocument/2006/relationships/hyperlink" Target="https://blog.apar.jp/deep-learning/1197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EF723-830D-411F-922A-AE53F2788E93}"/>
              </a:ext>
            </a:extLst>
          </p:cNvPr>
          <p:cNvSpPr>
            <a:spLocks noGrp="1"/>
          </p:cNvSpPr>
          <p:nvPr>
            <p:ph type="ctrTitle"/>
          </p:nvPr>
        </p:nvSpPr>
        <p:spPr>
          <a:xfrm>
            <a:off x="1524000" y="1041400"/>
            <a:ext cx="9144000" cy="2387600"/>
          </a:xfrm>
        </p:spPr>
        <p:txBody>
          <a:bodyPr>
            <a:normAutofit fontScale="90000"/>
          </a:bodyPr>
          <a:lstStyle/>
          <a:p>
            <a:r>
              <a:rPr kumimoji="1" lang="en-US" altLang="ja-JP" sz="16600" dirty="0">
                <a:latin typeface="Bodoni MT Black" panose="02070A03080606020203" pitchFamily="18" charset="0"/>
                <a:ea typeface="AR P白丸ＰＯＰ体H" panose="020B0600010101010101" pitchFamily="50" charset="-128"/>
              </a:rPr>
              <a:t>I.T.O</a:t>
            </a:r>
            <a:endParaRPr kumimoji="1" lang="ja-JP" altLang="en-US" sz="16600" dirty="0">
              <a:latin typeface="Bodoni MT Black" panose="02070A03080606020203" pitchFamily="18" charset="0"/>
              <a:ea typeface="AR P白丸ＰＯＰ体H" panose="020B0600010101010101" pitchFamily="50" charset="-128"/>
            </a:endParaRPr>
          </a:p>
        </p:txBody>
      </p:sp>
      <p:sp>
        <p:nvSpPr>
          <p:cNvPr id="3" name="字幕 2">
            <a:extLst>
              <a:ext uri="{FF2B5EF4-FFF2-40B4-BE49-F238E27FC236}">
                <a16:creationId xmlns:a16="http://schemas.microsoft.com/office/drawing/2014/main" id="{F9A3358A-03AB-4873-AA4C-D006FC54BD36}"/>
              </a:ext>
            </a:extLst>
          </p:cNvPr>
          <p:cNvSpPr>
            <a:spLocks noGrp="1"/>
          </p:cNvSpPr>
          <p:nvPr>
            <p:ph type="subTitle" idx="1"/>
          </p:nvPr>
        </p:nvSpPr>
        <p:spPr>
          <a:xfrm>
            <a:off x="1683171" y="3558180"/>
            <a:ext cx="8825658" cy="861420"/>
          </a:xfrm>
        </p:spPr>
        <p:txBody>
          <a:bodyPr>
            <a:noAutofit/>
          </a:bodyPr>
          <a:lstStyle/>
          <a:p>
            <a:r>
              <a:rPr kumimoji="1" lang="ja-JP" altLang="en-US" sz="2800" b="1" dirty="0"/>
              <a:t>メンバー</a:t>
            </a:r>
            <a:endParaRPr kumimoji="1" lang="en-US" altLang="ja-JP" sz="2800" b="1" dirty="0"/>
          </a:p>
          <a:p>
            <a:r>
              <a:rPr lang="ja-JP" altLang="en-US" sz="2800" b="1" dirty="0"/>
              <a:t>石本竜雅</a:t>
            </a:r>
            <a:endParaRPr lang="en-US" altLang="ja-JP" sz="2800" b="1" dirty="0"/>
          </a:p>
          <a:p>
            <a:r>
              <a:rPr kumimoji="1" lang="ja-JP" altLang="en-US" sz="2800" b="1" dirty="0"/>
              <a:t>角田　俊</a:t>
            </a:r>
            <a:endParaRPr kumimoji="1" lang="en-US" altLang="ja-JP" sz="2800" b="1" dirty="0"/>
          </a:p>
          <a:p>
            <a:r>
              <a:rPr lang="ja-JP" altLang="en-US" sz="2800" b="1" dirty="0"/>
              <a:t>大坪幸生</a:t>
            </a:r>
            <a:endParaRPr kumimoji="1" lang="en-US" altLang="ja-JP" sz="2800" b="1" dirty="0"/>
          </a:p>
        </p:txBody>
      </p:sp>
    </p:spTree>
    <p:extLst>
      <p:ext uri="{BB962C8B-B14F-4D97-AF65-F5344CB8AC3E}">
        <p14:creationId xmlns:p14="http://schemas.microsoft.com/office/powerpoint/2010/main" val="365820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68B4FE-485F-44D2-B9CB-7D66B8E7750C}"/>
              </a:ext>
            </a:extLst>
          </p:cNvPr>
          <p:cNvSpPr>
            <a:spLocks noGrp="1"/>
          </p:cNvSpPr>
          <p:nvPr>
            <p:ph type="title"/>
          </p:nvPr>
        </p:nvSpPr>
        <p:spPr/>
        <p:txBody>
          <a:bodyPr/>
          <a:lstStyle/>
          <a:p>
            <a:r>
              <a:rPr kumimoji="1" lang="en-US" altLang="ja-JP" dirty="0"/>
              <a:t>Web</a:t>
            </a:r>
            <a:r>
              <a:rPr kumimoji="1" lang="ja-JP" altLang="en-US" dirty="0"/>
              <a:t>ページ</a:t>
            </a:r>
          </a:p>
        </p:txBody>
      </p:sp>
      <p:pic>
        <p:nvPicPr>
          <p:cNvPr id="5" name="コンテンツ プレースホルダー 4">
            <a:extLst>
              <a:ext uri="{FF2B5EF4-FFF2-40B4-BE49-F238E27FC236}">
                <a16:creationId xmlns:a16="http://schemas.microsoft.com/office/drawing/2014/main" id="{0708457C-FBC2-43BF-A67D-011E4F4A21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600" y="1290102"/>
            <a:ext cx="6260541" cy="5301198"/>
          </a:xfrm>
        </p:spPr>
      </p:pic>
      <p:sp>
        <p:nvSpPr>
          <p:cNvPr id="6" name="正方形/長方形 5">
            <a:extLst>
              <a:ext uri="{FF2B5EF4-FFF2-40B4-BE49-F238E27FC236}">
                <a16:creationId xmlns:a16="http://schemas.microsoft.com/office/drawing/2014/main" id="{B39A4038-8CF1-4E2A-89A3-41E8AC5460B5}"/>
              </a:ext>
            </a:extLst>
          </p:cNvPr>
          <p:cNvSpPr/>
          <p:nvPr/>
        </p:nvSpPr>
        <p:spPr>
          <a:xfrm>
            <a:off x="3022600" y="2070100"/>
            <a:ext cx="1905000" cy="1400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E97CB48-246F-4679-AF9D-2486D5ED8621}"/>
              </a:ext>
            </a:extLst>
          </p:cNvPr>
          <p:cNvSpPr/>
          <p:nvPr/>
        </p:nvSpPr>
        <p:spPr>
          <a:xfrm>
            <a:off x="6781052" y="2082799"/>
            <a:ext cx="2096248" cy="29219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0FE1218D-476E-44D2-9B73-7F5CFCECF025}"/>
              </a:ext>
            </a:extLst>
          </p:cNvPr>
          <p:cNvSpPr/>
          <p:nvPr/>
        </p:nvSpPr>
        <p:spPr>
          <a:xfrm>
            <a:off x="3022600" y="5321300"/>
            <a:ext cx="1905000" cy="127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1135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058954-9D34-454C-93D0-D775550F5BBA}"/>
              </a:ext>
            </a:extLst>
          </p:cNvPr>
          <p:cNvSpPr/>
          <p:nvPr/>
        </p:nvSpPr>
        <p:spPr>
          <a:xfrm>
            <a:off x="4356100" y="2380059"/>
            <a:ext cx="5410200" cy="34417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8EE1C01-1F59-43A3-845A-ACFA80FD3BFB}"/>
              </a:ext>
            </a:extLst>
          </p:cNvPr>
          <p:cNvSpPr>
            <a:spLocks noGrp="1"/>
          </p:cNvSpPr>
          <p:nvPr>
            <p:ph type="title"/>
          </p:nvPr>
        </p:nvSpPr>
        <p:spPr>
          <a:xfrm>
            <a:off x="362857" y="0"/>
            <a:ext cx="10515600" cy="1325563"/>
          </a:xfrm>
        </p:spPr>
        <p:txBody>
          <a:bodyPr/>
          <a:lstStyle/>
          <a:p>
            <a:r>
              <a:rPr kumimoji="1" lang="ja-JP" altLang="en-US" dirty="0"/>
              <a:t>ベースギターの自動採譜</a:t>
            </a:r>
            <a:r>
              <a:rPr kumimoji="1" lang="en-US" altLang="ja-JP" dirty="0"/>
              <a:t>Web</a:t>
            </a:r>
            <a:r>
              <a:rPr kumimoji="1" lang="ja-JP" altLang="en-US" dirty="0"/>
              <a:t>アプリ</a:t>
            </a:r>
          </a:p>
        </p:txBody>
      </p:sp>
      <p:pic>
        <p:nvPicPr>
          <p:cNvPr id="5" name="図 4">
            <a:extLst>
              <a:ext uri="{FF2B5EF4-FFF2-40B4-BE49-F238E27FC236}">
                <a16:creationId xmlns:a16="http://schemas.microsoft.com/office/drawing/2014/main" id="{37DC9122-C43C-4F0E-A125-3AE9A41E8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878681"/>
            <a:ext cx="10629900" cy="5979319"/>
          </a:xfrm>
          <a:prstGeom prst="rect">
            <a:avLst/>
          </a:prstGeom>
        </p:spPr>
      </p:pic>
      <p:sp>
        <p:nvSpPr>
          <p:cNvPr id="4" name="テキスト ボックス 3">
            <a:extLst>
              <a:ext uri="{FF2B5EF4-FFF2-40B4-BE49-F238E27FC236}">
                <a16:creationId xmlns:a16="http://schemas.microsoft.com/office/drawing/2014/main" id="{8B9C9B6D-E663-4A60-BAB5-86ADF62481F4}"/>
              </a:ext>
            </a:extLst>
          </p:cNvPr>
          <p:cNvSpPr txBox="1"/>
          <p:nvPr/>
        </p:nvSpPr>
        <p:spPr>
          <a:xfrm>
            <a:off x="1416050" y="5794652"/>
            <a:ext cx="1403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a:t>深層学習</a:t>
            </a:r>
            <a:endParaRPr kumimoji="1" lang="ja-JP" altLang="en-US" dirty="0"/>
          </a:p>
        </p:txBody>
      </p:sp>
    </p:spTree>
    <p:extLst>
      <p:ext uri="{BB962C8B-B14F-4D97-AF65-F5344CB8AC3E}">
        <p14:creationId xmlns:p14="http://schemas.microsoft.com/office/powerpoint/2010/main" val="160176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EDAB3-2ADA-42D6-94AD-1FF2F689D4BE}"/>
              </a:ext>
            </a:extLst>
          </p:cNvPr>
          <p:cNvSpPr>
            <a:spLocks noGrp="1"/>
          </p:cNvSpPr>
          <p:nvPr>
            <p:ph type="title"/>
          </p:nvPr>
        </p:nvSpPr>
        <p:spPr>
          <a:xfrm>
            <a:off x="436555" y="76814"/>
            <a:ext cx="8911687" cy="1280890"/>
          </a:xfrm>
        </p:spPr>
        <p:txBody>
          <a:bodyPr/>
          <a:lstStyle/>
          <a:p>
            <a:r>
              <a:rPr lang="ja-JP" altLang="en-US" dirty="0"/>
              <a:t>入力のための録音プログラム</a:t>
            </a:r>
            <a:endParaRPr kumimoji="1" lang="ja-JP" altLang="en-US" dirty="0"/>
          </a:p>
        </p:txBody>
      </p:sp>
      <p:pic>
        <p:nvPicPr>
          <p:cNvPr id="5" name="コンテンツ プレースホルダー 4">
            <a:extLst>
              <a:ext uri="{FF2B5EF4-FFF2-40B4-BE49-F238E27FC236}">
                <a16:creationId xmlns:a16="http://schemas.microsoft.com/office/drawing/2014/main" id="{D68CA57E-D73E-43F4-B99F-8BDF13A04D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799" y="913134"/>
            <a:ext cx="8374743" cy="5551575"/>
          </a:xfrm>
        </p:spPr>
      </p:pic>
    </p:spTree>
    <p:extLst>
      <p:ext uri="{BB962C8B-B14F-4D97-AF65-F5344CB8AC3E}">
        <p14:creationId xmlns:p14="http://schemas.microsoft.com/office/powerpoint/2010/main" val="3415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235224-BF25-4BC9-824D-B2CA35388547}"/>
              </a:ext>
            </a:extLst>
          </p:cNvPr>
          <p:cNvSpPr>
            <a:spLocks noGrp="1"/>
          </p:cNvSpPr>
          <p:nvPr>
            <p:ph type="title"/>
          </p:nvPr>
        </p:nvSpPr>
        <p:spPr>
          <a:xfrm>
            <a:off x="362857" y="0"/>
            <a:ext cx="10515600" cy="1325563"/>
          </a:xfrm>
        </p:spPr>
        <p:txBody>
          <a:bodyPr>
            <a:normAutofit fontScale="90000"/>
          </a:bodyPr>
          <a:lstStyle/>
          <a:p>
            <a:r>
              <a:rPr kumimoji="1" lang="en-US" altLang="ja-JP" sz="6000" dirty="0" err="1"/>
              <a:t>librosa</a:t>
            </a:r>
            <a:br>
              <a:rPr kumimoji="1" lang="en-US" altLang="ja-JP" sz="6000" dirty="0"/>
            </a:br>
            <a:endParaRPr kumimoji="1" lang="ja-JP" altLang="en-US" sz="6000" dirty="0"/>
          </a:p>
        </p:txBody>
      </p:sp>
      <p:pic>
        <p:nvPicPr>
          <p:cNvPr id="1026" name="Picture 2">
            <a:extLst>
              <a:ext uri="{FF2B5EF4-FFF2-40B4-BE49-F238E27FC236}">
                <a16:creationId xmlns:a16="http://schemas.microsoft.com/office/drawing/2014/main" id="{49327686-CB56-4008-8F7C-0B0660FBA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9474"/>
            <a:ext cx="6096000" cy="4694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8942E7-BFA3-4BCC-9494-EC6AA6CEB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499" y="1758949"/>
            <a:ext cx="6318159" cy="443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538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2DD4F-2E70-4D19-B175-14257C1650FC}"/>
              </a:ext>
            </a:extLst>
          </p:cNvPr>
          <p:cNvSpPr>
            <a:spLocks noGrp="1"/>
          </p:cNvSpPr>
          <p:nvPr>
            <p:ph type="title"/>
          </p:nvPr>
        </p:nvSpPr>
        <p:spPr/>
        <p:txBody>
          <a:bodyPr/>
          <a:lstStyle/>
          <a:p>
            <a:r>
              <a:rPr kumimoji="1" lang="en-US" altLang="ja-JP" dirty="0" err="1"/>
              <a:t>libROSA</a:t>
            </a:r>
            <a:endParaRPr kumimoji="1" lang="ja-JP" altLang="en-US" dirty="0"/>
          </a:p>
        </p:txBody>
      </p:sp>
      <p:pic>
        <p:nvPicPr>
          <p:cNvPr id="7" name="図 6">
            <a:extLst>
              <a:ext uri="{FF2B5EF4-FFF2-40B4-BE49-F238E27FC236}">
                <a16:creationId xmlns:a16="http://schemas.microsoft.com/office/drawing/2014/main" id="{E0711996-7AA0-4595-8100-F1137E526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96571"/>
            <a:ext cx="9731674" cy="4384411"/>
          </a:xfrm>
          <a:prstGeom prst="rect">
            <a:avLst/>
          </a:prstGeom>
        </p:spPr>
      </p:pic>
      <p:pic>
        <p:nvPicPr>
          <p:cNvPr id="5" name="コンテンツ プレースホルダー 4">
            <a:extLst>
              <a:ext uri="{FF2B5EF4-FFF2-40B4-BE49-F238E27FC236}">
                <a16:creationId xmlns:a16="http://schemas.microsoft.com/office/drawing/2014/main" id="{42A9E76A-6DFF-4AFA-AA10-2A2284E7EDB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74143"/>
          <a:stretch/>
        </p:blipFill>
        <p:spPr>
          <a:xfrm>
            <a:off x="7721601" y="1848057"/>
            <a:ext cx="2222889" cy="38814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213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058954-9D34-454C-93D0-D775550F5BBA}"/>
              </a:ext>
            </a:extLst>
          </p:cNvPr>
          <p:cNvSpPr/>
          <p:nvPr/>
        </p:nvSpPr>
        <p:spPr>
          <a:xfrm>
            <a:off x="4356100" y="2380059"/>
            <a:ext cx="5410200" cy="34417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8EE1C01-1F59-43A3-845A-ACFA80FD3BFB}"/>
              </a:ext>
            </a:extLst>
          </p:cNvPr>
          <p:cNvSpPr>
            <a:spLocks noGrp="1"/>
          </p:cNvSpPr>
          <p:nvPr>
            <p:ph type="title"/>
          </p:nvPr>
        </p:nvSpPr>
        <p:spPr>
          <a:xfrm>
            <a:off x="406400" y="31234"/>
            <a:ext cx="10515600" cy="1325563"/>
          </a:xfrm>
        </p:spPr>
        <p:txBody>
          <a:bodyPr/>
          <a:lstStyle/>
          <a:p>
            <a:r>
              <a:rPr kumimoji="1" lang="ja-JP" altLang="en-US" dirty="0"/>
              <a:t>ベースギターの自動採譜</a:t>
            </a:r>
            <a:r>
              <a:rPr kumimoji="1" lang="en-US" altLang="ja-JP" dirty="0"/>
              <a:t>Web</a:t>
            </a:r>
            <a:r>
              <a:rPr kumimoji="1" lang="ja-JP" altLang="en-US" dirty="0"/>
              <a:t>アプリ</a:t>
            </a:r>
          </a:p>
        </p:txBody>
      </p:sp>
      <p:pic>
        <p:nvPicPr>
          <p:cNvPr id="5" name="図 4">
            <a:extLst>
              <a:ext uri="{FF2B5EF4-FFF2-40B4-BE49-F238E27FC236}">
                <a16:creationId xmlns:a16="http://schemas.microsoft.com/office/drawing/2014/main" id="{37DC9122-C43C-4F0E-A125-3AE9A41E8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878681"/>
            <a:ext cx="10629900" cy="5979319"/>
          </a:xfrm>
          <a:prstGeom prst="rect">
            <a:avLst/>
          </a:prstGeom>
        </p:spPr>
      </p:pic>
      <p:sp>
        <p:nvSpPr>
          <p:cNvPr id="4" name="テキスト ボックス 3">
            <a:extLst>
              <a:ext uri="{FF2B5EF4-FFF2-40B4-BE49-F238E27FC236}">
                <a16:creationId xmlns:a16="http://schemas.microsoft.com/office/drawing/2014/main" id="{8B9C9B6D-E663-4A60-BAB5-86ADF62481F4}"/>
              </a:ext>
            </a:extLst>
          </p:cNvPr>
          <p:cNvSpPr txBox="1"/>
          <p:nvPr/>
        </p:nvSpPr>
        <p:spPr>
          <a:xfrm>
            <a:off x="1416050" y="5794652"/>
            <a:ext cx="1403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a:t>深層学習</a:t>
            </a:r>
            <a:endParaRPr kumimoji="1" lang="ja-JP" altLang="en-US" dirty="0"/>
          </a:p>
        </p:txBody>
      </p:sp>
    </p:spTree>
    <p:extLst>
      <p:ext uri="{BB962C8B-B14F-4D97-AF65-F5344CB8AC3E}">
        <p14:creationId xmlns:p14="http://schemas.microsoft.com/office/powerpoint/2010/main" val="344338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0824E-958C-4736-AEF6-A17D97B11E06}"/>
              </a:ext>
            </a:extLst>
          </p:cNvPr>
          <p:cNvSpPr>
            <a:spLocks noGrp="1"/>
          </p:cNvSpPr>
          <p:nvPr>
            <p:ph type="title"/>
          </p:nvPr>
        </p:nvSpPr>
        <p:spPr/>
        <p:txBody>
          <a:bodyPr/>
          <a:lstStyle/>
          <a:p>
            <a:r>
              <a:rPr kumimoji="1" lang="en-US" altLang="ja-JP" dirty="0"/>
              <a:t>Lilypond</a:t>
            </a:r>
            <a:endParaRPr kumimoji="1" lang="ja-JP" altLang="en-US" dirty="0"/>
          </a:p>
        </p:txBody>
      </p:sp>
      <p:pic>
        <p:nvPicPr>
          <p:cNvPr id="5122" name="Picture 2" descr="GNU LilyPond - Wikipedia">
            <a:extLst>
              <a:ext uri="{FF2B5EF4-FFF2-40B4-BE49-F238E27FC236}">
                <a16:creationId xmlns:a16="http://schemas.microsoft.com/office/drawing/2014/main" id="{C98C1BE4-3ED9-470E-8F87-E1EE90415D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1930400"/>
            <a:ext cx="3748505" cy="37485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ownload LilyPond for Mac | MacUpdate">
            <a:extLst>
              <a:ext uri="{FF2B5EF4-FFF2-40B4-BE49-F238E27FC236}">
                <a16:creationId xmlns:a16="http://schemas.microsoft.com/office/drawing/2014/main" id="{B6F1F67B-21EB-4002-B81A-72408FDE81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839" y="1458790"/>
            <a:ext cx="7492856" cy="4220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81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FF392-4023-4DA4-BA73-4AC123D79F89}"/>
              </a:ext>
            </a:extLst>
          </p:cNvPr>
          <p:cNvSpPr>
            <a:spLocks noGrp="1"/>
          </p:cNvSpPr>
          <p:nvPr>
            <p:ph type="title"/>
          </p:nvPr>
        </p:nvSpPr>
        <p:spPr>
          <a:xfrm>
            <a:off x="156254" y="158804"/>
            <a:ext cx="9404723" cy="1400530"/>
          </a:xfrm>
        </p:spPr>
        <p:txBody>
          <a:bodyPr/>
          <a:lstStyle/>
          <a:p>
            <a:r>
              <a:rPr lang="en-US" altLang="ja-JP" dirty="0"/>
              <a:t>Lilypond</a:t>
            </a:r>
            <a:endParaRPr kumimoji="1" lang="ja-JP" altLang="en-US" dirty="0"/>
          </a:p>
        </p:txBody>
      </p:sp>
      <p:grpSp>
        <p:nvGrpSpPr>
          <p:cNvPr id="6" name="グループ化 5">
            <a:extLst>
              <a:ext uri="{FF2B5EF4-FFF2-40B4-BE49-F238E27FC236}">
                <a16:creationId xmlns:a16="http://schemas.microsoft.com/office/drawing/2014/main" id="{80C940CE-CC9B-4526-A6CD-659E7720A8E6}"/>
              </a:ext>
            </a:extLst>
          </p:cNvPr>
          <p:cNvGrpSpPr/>
          <p:nvPr/>
        </p:nvGrpSpPr>
        <p:grpSpPr>
          <a:xfrm>
            <a:off x="1660752" y="4661851"/>
            <a:ext cx="2751364" cy="1600200"/>
            <a:chOff x="-322489" y="2677886"/>
            <a:chExt cx="2751364" cy="1600200"/>
          </a:xfrm>
        </p:grpSpPr>
        <p:sp>
          <p:nvSpPr>
            <p:cNvPr id="4" name="フローチャート: カード 3">
              <a:extLst>
                <a:ext uri="{FF2B5EF4-FFF2-40B4-BE49-F238E27FC236}">
                  <a16:creationId xmlns:a16="http://schemas.microsoft.com/office/drawing/2014/main" id="{17257472-1431-4063-AE3B-F4F47166E9E8}"/>
                </a:ext>
              </a:extLst>
            </p:cNvPr>
            <p:cNvSpPr/>
            <p:nvPr/>
          </p:nvSpPr>
          <p:spPr>
            <a:xfrm>
              <a:off x="424543" y="2677886"/>
              <a:ext cx="1257300" cy="1600200"/>
            </a:xfrm>
            <a:prstGeom prst="flowChartPunchedCar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501C5404-D46A-4A9D-97A5-91A785643A2C}"/>
                </a:ext>
              </a:extLst>
            </p:cNvPr>
            <p:cNvSpPr txBox="1"/>
            <p:nvPr/>
          </p:nvSpPr>
          <p:spPr>
            <a:xfrm>
              <a:off x="-322489" y="2923988"/>
              <a:ext cx="2751364" cy="1107996"/>
            </a:xfrm>
            <a:prstGeom prst="rect">
              <a:avLst/>
            </a:prstGeom>
            <a:noFill/>
          </p:spPr>
          <p:txBody>
            <a:bodyPr wrap="square" rtlCol="0">
              <a:spAutoFit/>
            </a:bodyPr>
            <a:lstStyle/>
            <a:p>
              <a:pPr algn="ctr"/>
              <a:r>
                <a:rPr kumimoji="1" lang="en-US" altLang="ja-JP" sz="6600" dirty="0">
                  <a:solidFill>
                    <a:schemeClr val="bg1"/>
                  </a:solidFill>
                </a:rPr>
                <a:t>.</a:t>
              </a:r>
              <a:r>
                <a:rPr kumimoji="1" lang="en-US" altLang="ja-JP" sz="6600" dirty="0" err="1">
                  <a:solidFill>
                    <a:schemeClr val="bg1"/>
                  </a:solidFill>
                </a:rPr>
                <a:t>ly</a:t>
              </a:r>
              <a:endParaRPr kumimoji="1" lang="ja-JP" altLang="en-US" sz="6600" dirty="0">
                <a:solidFill>
                  <a:schemeClr val="bg1"/>
                </a:solidFill>
              </a:endParaRPr>
            </a:p>
          </p:txBody>
        </p:sp>
      </p:grpSp>
      <p:grpSp>
        <p:nvGrpSpPr>
          <p:cNvPr id="7" name="グループ化 6">
            <a:extLst>
              <a:ext uri="{FF2B5EF4-FFF2-40B4-BE49-F238E27FC236}">
                <a16:creationId xmlns:a16="http://schemas.microsoft.com/office/drawing/2014/main" id="{AA76634B-7A20-471D-AF7D-EBA88D3DD9D1}"/>
              </a:ext>
            </a:extLst>
          </p:cNvPr>
          <p:cNvGrpSpPr/>
          <p:nvPr/>
        </p:nvGrpSpPr>
        <p:grpSpPr>
          <a:xfrm>
            <a:off x="1546452" y="1396049"/>
            <a:ext cx="2751364" cy="1600200"/>
            <a:chOff x="-436789" y="2677886"/>
            <a:chExt cx="2751364" cy="1600200"/>
          </a:xfrm>
        </p:grpSpPr>
        <p:sp>
          <p:nvSpPr>
            <p:cNvPr id="8" name="フローチャート: カード 7">
              <a:extLst>
                <a:ext uri="{FF2B5EF4-FFF2-40B4-BE49-F238E27FC236}">
                  <a16:creationId xmlns:a16="http://schemas.microsoft.com/office/drawing/2014/main" id="{AEC991E8-7843-46A4-B973-3A0C551AA904}"/>
                </a:ext>
              </a:extLst>
            </p:cNvPr>
            <p:cNvSpPr/>
            <p:nvPr/>
          </p:nvSpPr>
          <p:spPr>
            <a:xfrm>
              <a:off x="424543" y="2677886"/>
              <a:ext cx="1257300" cy="1600200"/>
            </a:xfrm>
            <a:prstGeom prst="flowChartPunchedCar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B4E297C-EAD6-453F-863A-C4797622C817}"/>
                </a:ext>
              </a:extLst>
            </p:cNvPr>
            <p:cNvSpPr txBox="1"/>
            <p:nvPr/>
          </p:nvSpPr>
          <p:spPr>
            <a:xfrm>
              <a:off x="-436789" y="2923988"/>
              <a:ext cx="2751364" cy="1015663"/>
            </a:xfrm>
            <a:prstGeom prst="rect">
              <a:avLst/>
            </a:prstGeom>
            <a:noFill/>
          </p:spPr>
          <p:txBody>
            <a:bodyPr wrap="square" rtlCol="0">
              <a:spAutoFit/>
            </a:bodyPr>
            <a:lstStyle/>
            <a:p>
              <a:pPr algn="ctr"/>
              <a:r>
                <a:rPr kumimoji="1" lang="en-US" altLang="ja-JP" sz="6000" dirty="0">
                  <a:solidFill>
                    <a:schemeClr val="bg1"/>
                  </a:solidFill>
                </a:rPr>
                <a:t>.</a:t>
              </a:r>
              <a:r>
                <a:rPr kumimoji="1" lang="en-US" altLang="ja-JP" sz="6000" dirty="0" err="1">
                  <a:solidFill>
                    <a:schemeClr val="bg1"/>
                  </a:solidFill>
                </a:rPr>
                <a:t>py</a:t>
              </a:r>
              <a:endParaRPr kumimoji="1" lang="ja-JP" altLang="en-US" sz="6000" dirty="0">
                <a:solidFill>
                  <a:schemeClr val="bg1"/>
                </a:solidFill>
              </a:endParaRPr>
            </a:p>
          </p:txBody>
        </p:sp>
      </p:grpSp>
      <p:sp>
        <p:nvSpPr>
          <p:cNvPr id="10" name="矢印: 下 9">
            <a:extLst>
              <a:ext uri="{FF2B5EF4-FFF2-40B4-BE49-F238E27FC236}">
                <a16:creationId xmlns:a16="http://schemas.microsoft.com/office/drawing/2014/main" id="{631276DC-08D3-498E-86C7-16BAC26DF7B8}"/>
              </a:ext>
            </a:extLst>
          </p:cNvPr>
          <p:cNvSpPr/>
          <p:nvPr/>
        </p:nvSpPr>
        <p:spPr>
          <a:xfrm>
            <a:off x="2664959" y="3028950"/>
            <a:ext cx="742950" cy="16002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9F225E9-A0E5-4CC1-92EB-F4CCF3B11520}"/>
              </a:ext>
            </a:extLst>
          </p:cNvPr>
          <p:cNvGrpSpPr/>
          <p:nvPr/>
        </p:nvGrpSpPr>
        <p:grpSpPr>
          <a:xfrm>
            <a:off x="7670945" y="1428750"/>
            <a:ext cx="2751364" cy="1600200"/>
            <a:chOff x="-322489" y="2677886"/>
            <a:chExt cx="2751364" cy="1600200"/>
          </a:xfrm>
        </p:grpSpPr>
        <p:sp>
          <p:nvSpPr>
            <p:cNvPr id="12" name="フローチャート: カード 11">
              <a:extLst>
                <a:ext uri="{FF2B5EF4-FFF2-40B4-BE49-F238E27FC236}">
                  <a16:creationId xmlns:a16="http://schemas.microsoft.com/office/drawing/2014/main" id="{D5659CE5-EA46-42A4-B012-CFA3E4264443}"/>
                </a:ext>
              </a:extLst>
            </p:cNvPr>
            <p:cNvSpPr/>
            <p:nvPr/>
          </p:nvSpPr>
          <p:spPr>
            <a:xfrm>
              <a:off x="424543" y="2677886"/>
              <a:ext cx="1257300" cy="1600200"/>
            </a:xfrm>
            <a:prstGeom prst="flowChartPunchedCar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F3F2125-59A7-4EAE-807B-DC9730F34295}"/>
                </a:ext>
              </a:extLst>
            </p:cNvPr>
            <p:cNvSpPr txBox="1"/>
            <p:nvPr/>
          </p:nvSpPr>
          <p:spPr>
            <a:xfrm>
              <a:off x="-322489" y="3104416"/>
              <a:ext cx="2751364" cy="830997"/>
            </a:xfrm>
            <a:prstGeom prst="rect">
              <a:avLst/>
            </a:prstGeom>
            <a:noFill/>
          </p:spPr>
          <p:txBody>
            <a:bodyPr wrap="square" rtlCol="0">
              <a:spAutoFit/>
            </a:bodyPr>
            <a:lstStyle/>
            <a:p>
              <a:pPr algn="ctr"/>
              <a:r>
                <a:rPr kumimoji="1" lang="en-US" altLang="ja-JP" sz="4800" dirty="0">
                  <a:solidFill>
                    <a:schemeClr val="bg1"/>
                  </a:solidFill>
                </a:rPr>
                <a:t>.pdf</a:t>
              </a:r>
              <a:endParaRPr kumimoji="1" lang="ja-JP" altLang="en-US" sz="4800" dirty="0">
                <a:solidFill>
                  <a:schemeClr val="bg1"/>
                </a:solidFill>
              </a:endParaRPr>
            </a:p>
          </p:txBody>
        </p:sp>
      </p:grpSp>
      <p:grpSp>
        <p:nvGrpSpPr>
          <p:cNvPr id="14" name="グループ化 13">
            <a:extLst>
              <a:ext uri="{FF2B5EF4-FFF2-40B4-BE49-F238E27FC236}">
                <a16:creationId xmlns:a16="http://schemas.microsoft.com/office/drawing/2014/main" id="{6B96ADED-687D-4C33-AC41-A83F2A2B7FBC}"/>
              </a:ext>
            </a:extLst>
          </p:cNvPr>
          <p:cNvGrpSpPr/>
          <p:nvPr/>
        </p:nvGrpSpPr>
        <p:grpSpPr>
          <a:xfrm>
            <a:off x="7670945" y="4620986"/>
            <a:ext cx="2751364" cy="1600200"/>
            <a:chOff x="-322489" y="2677886"/>
            <a:chExt cx="2751364" cy="1600200"/>
          </a:xfrm>
        </p:grpSpPr>
        <p:sp>
          <p:nvSpPr>
            <p:cNvPr id="15" name="フローチャート: カード 14">
              <a:extLst>
                <a:ext uri="{FF2B5EF4-FFF2-40B4-BE49-F238E27FC236}">
                  <a16:creationId xmlns:a16="http://schemas.microsoft.com/office/drawing/2014/main" id="{ED75B60B-16D9-4C4A-B280-94190127046F}"/>
                </a:ext>
              </a:extLst>
            </p:cNvPr>
            <p:cNvSpPr/>
            <p:nvPr/>
          </p:nvSpPr>
          <p:spPr>
            <a:xfrm>
              <a:off x="424543" y="2677886"/>
              <a:ext cx="1257300" cy="1600200"/>
            </a:xfrm>
            <a:prstGeom prst="flowChartPunchedCar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1619CA6-7AA8-403B-AF10-230828102C15}"/>
                </a:ext>
              </a:extLst>
            </p:cNvPr>
            <p:cNvSpPr txBox="1"/>
            <p:nvPr/>
          </p:nvSpPr>
          <p:spPr>
            <a:xfrm>
              <a:off x="-322489" y="3164908"/>
              <a:ext cx="2751364" cy="707886"/>
            </a:xfrm>
            <a:prstGeom prst="rect">
              <a:avLst/>
            </a:prstGeom>
            <a:noFill/>
          </p:spPr>
          <p:txBody>
            <a:bodyPr wrap="square" rtlCol="0">
              <a:spAutoFit/>
            </a:bodyPr>
            <a:lstStyle/>
            <a:p>
              <a:pPr algn="ctr"/>
              <a:r>
                <a:rPr kumimoji="1" lang="en-US" altLang="ja-JP" sz="4000" dirty="0">
                  <a:solidFill>
                    <a:schemeClr val="bg1"/>
                  </a:solidFill>
                </a:rPr>
                <a:t>.midi</a:t>
              </a:r>
              <a:endParaRPr kumimoji="1" lang="ja-JP" altLang="en-US" sz="4000" dirty="0">
                <a:solidFill>
                  <a:schemeClr val="bg1"/>
                </a:solidFill>
              </a:endParaRPr>
            </a:p>
          </p:txBody>
        </p:sp>
      </p:grpSp>
      <p:sp>
        <p:nvSpPr>
          <p:cNvPr id="17" name="矢印: 下 16">
            <a:extLst>
              <a:ext uri="{FF2B5EF4-FFF2-40B4-BE49-F238E27FC236}">
                <a16:creationId xmlns:a16="http://schemas.microsoft.com/office/drawing/2014/main" id="{E8262D0D-3B8E-41B3-9B8D-44B8293C88F0}"/>
              </a:ext>
            </a:extLst>
          </p:cNvPr>
          <p:cNvSpPr/>
          <p:nvPr/>
        </p:nvSpPr>
        <p:spPr>
          <a:xfrm rot="16200000">
            <a:off x="5631394" y="3721422"/>
            <a:ext cx="742950" cy="361109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折線 17">
            <a:extLst>
              <a:ext uri="{FF2B5EF4-FFF2-40B4-BE49-F238E27FC236}">
                <a16:creationId xmlns:a16="http://schemas.microsoft.com/office/drawing/2014/main" id="{1982AE39-101D-483A-9C23-0284BB626952}"/>
              </a:ext>
            </a:extLst>
          </p:cNvPr>
          <p:cNvSpPr/>
          <p:nvPr/>
        </p:nvSpPr>
        <p:spPr>
          <a:xfrm>
            <a:off x="6115318" y="2176093"/>
            <a:ext cx="1715099" cy="3174778"/>
          </a:xfrm>
          <a:prstGeom prst="ben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52C5C888-50D4-47FC-98EC-473FEC0ADA00}"/>
              </a:ext>
            </a:extLst>
          </p:cNvPr>
          <p:cNvSpPr txBox="1"/>
          <p:nvPr/>
        </p:nvSpPr>
        <p:spPr>
          <a:xfrm>
            <a:off x="4682967" y="5786159"/>
            <a:ext cx="256955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a:t>lilypond *.</a:t>
            </a:r>
            <a:r>
              <a:rPr kumimoji="1" lang="en-US" altLang="ja-JP" sz="2800" dirty="0" err="1"/>
              <a:t>ly</a:t>
            </a:r>
            <a:endParaRPr kumimoji="1" lang="ja-JP" altLang="en-US" sz="2800" dirty="0"/>
          </a:p>
        </p:txBody>
      </p:sp>
    </p:spTree>
    <p:extLst>
      <p:ext uri="{BB962C8B-B14F-4D97-AF65-F5344CB8AC3E}">
        <p14:creationId xmlns:p14="http://schemas.microsoft.com/office/powerpoint/2010/main" val="405029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8E642-25C3-41A1-B7BF-5A9350338146}"/>
              </a:ext>
            </a:extLst>
          </p:cNvPr>
          <p:cNvSpPr>
            <a:spLocks noGrp="1"/>
          </p:cNvSpPr>
          <p:nvPr>
            <p:ph type="title"/>
          </p:nvPr>
        </p:nvSpPr>
        <p:spPr>
          <a:xfrm>
            <a:off x="0" y="104376"/>
            <a:ext cx="9404723" cy="1400530"/>
          </a:xfrm>
        </p:spPr>
        <p:txBody>
          <a:bodyPr/>
          <a:lstStyle/>
          <a:p>
            <a:r>
              <a:rPr kumimoji="1" lang="ja-JP" altLang="en-US" dirty="0"/>
              <a:t>現在の状況</a:t>
            </a:r>
          </a:p>
        </p:txBody>
      </p:sp>
      <p:sp>
        <p:nvSpPr>
          <p:cNvPr id="3" name="コンテンツ プレースホルダー 2">
            <a:extLst>
              <a:ext uri="{FF2B5EF4-FFF2-40B4-BE49-F238E27FC236}">
                <a16:creationId xmlns:a16="http://schemas.microsoft.com/office/drawing/2014/main" id="{E5B4BA84-CAB6-4D10-86C2-EBDCAD53E5F3}"/>
              </a:ext>
            </a:extLst>
          </p:cNvPr>
          <p:cNvSpPr>
            <a:spLocks noGrp="1"/>
          </p:cNvSpPr>
          <p:nvPr>
            <p:ph idx="1"/>
          </p:nvPr>
        </p:nvSpPr>
        <p:spPr/>
        <p:txBody>
          <a:bodyPr>
            <a:normAutofit lnSpcReduction="10000"/>
          </a:bodyPr>
          <a:lstStyle/>
          <a:p>
            <a:r>
              <a:rPr lang="en-US" altLang="ja-JP" sz="3600" dirty="0" err="1"/>
              <a:t>Librosa</a:t>
            </a:r>
            <a:r>
              <a:rPr lang="ja-JP" altLang="en-US" sz="3600" dirty="0"/>
              <a:t>で扱う関数の習得を行っている。</a:t>
            </a:r>
            <a:endParaRPr lang="en-US" altLang="ja-JP" sz="3600" dirty="0"/>
          </a:p>
          <a:p>
            <a:endParaRPr lang="en-US" altLang="ja-JP" sz="3600" dirty="0"/>
          </a:p>
          <a:p>
            <a:r>
              <a:rPr kumimoji="1" lang="ja-JP" altLang="en-US" sz="3600" dirty="0"/>
              <a:t>深層学習における必要な技術を学んでいて実際にコードが書けている。</a:t>
            </a:r>
            <a:endParaRPr kumimoji="1" lang="en-US" altLang="ja-JP" sz="3600" dirty="0"/>
          </a:p>
          <a:p>
            <a:r>
              <a:rPr lang="en-US" altLang="ja-JP" sz="3600" dirty="0"/>
              <a:t>Web</a:t>
            </a:r>
            <a:r>
              <a:rPr lang="ja-JP" altLang="en-US" sz="3600" dirty="0"/>
              <a:t>ページの作成を進めている。</a:t>
            </a:r>
            <a:endParaRPr lang="en-US" altLang="ja-JP" sz="3600" dirty="0"/>
          </a:p>
          <a:p>
            <a:r>
              <a:rPr kumimoji="1" lang="en-US" altLang="ja-JP" sz="3600" dirty="0"/>
              <a:t>Lilypond</a:t>
            </a:r>
            <a:r>
              <a:rPr kumimoji="1" lang="ja-JP" altLang="en-US" sz="3600" dirty="0"/>
              <a:t>で使うスクリプトの学習をしている。</a:t>
            </a:r>
          </a:p>
        </p:txBody>
      </p:sp>
    </p:spTree>
    <p:extLst>
      <p:ext uri="{BB962C8B-B14F-4D97-AF65-F5344CB8AC3E}">
        <p14:creationId xmlns:p14="http://schemas.microsoft.com/office/powerpoint/2010/main" val="162853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A5360-17CB-4963-BBB1-DA1E9B85D681}"/>
              </a:ext>
            </a:extLst>
          </p:cNvPr>
          <p:cNvSpPr>
            <a:spLocks noGrp="1"/>
          </p:cNvSpPr>
          <p:nvPr>
            <p:ph type="title"/>
          </p:nvPr>
        </p:nvSpPr>
        <p:spPr>
          <a:xfrm>
            <a:off x="0" y="18255"/>
            <a:ext cx="10515600" cy="1325563"/>
          </a:xfrm>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2FD063A4-B2EA-40D5-9114-87B4E1AA4A37}"/>
              </a:ext>
            </a:extLst>
          </p:cNvPr>
          <p:cNvSpPr>
            <a:spLocks noGrp="1"/>
          </p:cNvSpPr>
          <p:nvPr>
            <p:ph idx="1"/>
          </p:nvPr>
        </p:nvSpPr>
        <p:spPr/>
        <p:txBody>
          <a:bodyPr>
            <a:normAutofit/>
          </a:bodyPr>
          <a:lstStyle/>
          <a:p>
            <a:r>
              <a:rPr kumimoji="1" lang="ja-JP" altLang="en-US" sz="3200" dirty="0"/>
              <a:t>深層学習で使う練習データをどこから調達してくるか</a:t>
            </a:r>
            <a:endParaRPr kumimoji="1" lang="en-US" altLang="ja-JP" sz="3200" dirty="0"/>
          </a:p>
          <a:p>
            <a:endParaRPr kumimoji="1" lang="en-US" altLang="ja-JP" sz="3200" dirty="0"/>
          </a:p>
          <a:p>
            <a:r>
              <a:rPr kumimoji="1" lang="ja-JP" altLang="en-US" sz="3200" dirty="0"/>
              <a:t>音名の判別の精度</a:t>
            </a:r>
            <a:endParaRPr kumimoji="1" lang="en-US" altLang="ja-JP" sz="3200" dirty="0"/>
          </a:p>
        </p:txBody>
      </p:sp>
    </p:spTree>
    <p:extLst>
      <p:ext uri="{BB962C8B-B14F-4D97-AF65-F5344CB8AC3E}">
        <p14:creationId xmlns:p14="http://schemas.microsoft.com/office/powerpoint/2010/main" val="408492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058954-9D34-454C-93D0-D775550F5BBA}"/>
              </a:ext>
            </a:extLst>
          </p:cNvPr>
          <p:cNvSpPr/>
          <p:nvPr/>
        </p:nvSpPr>
        <p:spPr>
          <a:xfrm>
            <a:off x="4356100" y="2380059"/>
            <a:ext cx="5410200" cy="34417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8EE1C01-1F59-43A3-845A-ACFA80FD3BFB}"/>
              </a:ext>
            </a:extLst>
          </p:cNvPr>
          <p:cNvSpPr>
            <a:spLocks noGrp="1"/>
          </p:cNvSpPr>
          <p:nvPr>
            <p:ph type="title"/>
          </p:nvPr>
        </p:nvSpPr>
        <p:spPr>
          <a:xfrm>
            <a:off x="0" y="18255"/>
            <a:ext cx="10515600" cy="1325563"/>
          </a:xfrm>
        </p:spPr>
        <p:txBody>
          <a:bodyPr/>
          <a:lstStyle/>
          <a:p>
            <a:r>
              <a:rPr kumimoji="1" lang="ja-JP" altLang="en-US" dirty="0"/>
              <a:t>ベースギターの自動採譜</a:t>
            </a:r>
            <a:r>
              <a:rPr kumimoji="1" lang="en-US" altLang="ja-JP" dirty="0"/>
              <a:t>Web</a:t>
            </a:r>
            <a:r>
              <a:rPr kumimoji="1" lang="ja-JP" altLang="en-US" dirty="0"/>
              <a:t>アプリ</a:t>
            </a:r>
          </a:p>
        </p:txBody>
      </p:sp>
      <p:pic>
        <p:nvPicPr>
          <p:cNvPr id="5" name="図 4">
            <a:extLst>
              <a:ext uri="{FF2B5EF4-FFF2-40B4-BE49-F238E27FC236}">
                <a16:creationId xmlns:a16="http://schemas.microsoft.com/office/drawing/2014/main" id="{37DC9122-C43C-4F0E-A125-3AE9A41E8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878681"/>
            <a:ext cx="10629900" cy="5979319"/>
          </a:xfrm>
          <a:prstGeom prst="rect">
            <a:avLst/>
          </a:prstGeom>
        </p:spPr>
      </p:pic>
      <p:sp>
        <p:nvSpPr>
          <p:cNvPr id="4" name="テキスト ボックス 3">
            <a:extLst>
              <a:ext uri="{FF2B5EF4-FFF2-40B4-BE49-F238E27FC236}">
                <a16:creationId xmlns:a16="http://schemas.microsoft.com/office/drawing/2014/main" id="{8B9C9B6D-E663-4A60-BAB5-86ADF62481F4}"/>
              </a:ext>
            </a:extLst>
          </p:cNvPr>
          <p:cNvSpPr txBox="1"/>
          <p:nvPr/>
        </p:nvSpPr>
        <p:spPr>
          <a:xfrm>
            <a:off x="1416050" y="5794652"/>
            <a:ext cx="1403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a:t>深層学習</a:t>
            </a:r>
            <a:endParaRPr kumimoji="1" lang="ja-JP" altLang="en-US" dirty="0"/>
          </a:p>
        </p:txBody>
      </p:sp>
    </p:spTree>
    <p:extLst>
      <p:ext uri="{BB962C8B-B14F-4D97-AF65-F5344CB8AC3E}">
        <p14:creationId xmlns:p14="http://schemas.microsoft.com/office/powerpoint/2010/main" val="814563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A5360-17CB-4963-BBB1-DA1E9B85D681}"/>
              </a:ext>
            </a:extLst>
          </p:cNvPr>
          <p:cNvSpPr>
            <a:spLocks noGrp="1"/>
          </p:cNvSpPr>
          <p:nvPr>
            <p:ph type="title"/>
          </p:nvPr>
        </p:nvSpPr>
        <p:spPr>
          <a:xfrm>
            <a:off x="0" y="18255"/>
            <a:ext cx="10515600" cy="1325563"/>
          </a:xfrm>
        </p:spPr>
        <p:txBody>
          <a:bodyPr/>
          <a:lstStyle/>
          <a:p>
            <a:r>
              <a:rPr lang="ja-JP" altLang="en-US" dirty="0"/>
              <a:t>参考文献</a:t>
            </a:r>
            <a:endParaRPr kumimoji="1" lang="ja-JP" altLang="en-US" dirty="0"/>
          </a:p>
        </p:txBody>
      </p:sp>
      <p:sp>
        <p:nvSpPr>
          <p:cNvPr id="3" name="コンテンツ プレースホルダー 2">
            <a:extLst>
              <a:ext uri="{FF2B5EF4-FFF2-40B4-BE49-F238E27FC236}">
                <a16:creationId xmlns:a16="http://schemas.microsoft.com/office/drawing/2014/main" id="{2FD063A4-B2EA-40D5-9114-87B4E1AA4A37}"/>
              </a:ext>
            </a:extLst>
          </p:cNvPr>
          <p:cNvSpPr>
            <a:spLocks noGrp="1"/>
          </p:cNvSpPr>
          <p:nvPr>
            <p:ph idx="1"/>
          </p:nvPr>
        </p:nvSpPr>
        <p:spPr/>
        <p:txBody>
          <a:bodyPr/>
          <a:lstStyle/>
          <a:p>
            <a:r>
              <a:rPr lang="ja-JP" altLang="en-US" dirty="0"/>
              <a:t>５分でわかる！パーセプトロンの仕組みと実装方法（</a:t>
            </a:r>
            <a:r>
              <a:rPr lang="en-US" altLang="ja-JP" dirty="0"/>
              <a:t>Python</a:t>
            </a:r>
            <a:r>
              <a:rPr lang="ja-JP" altLang="en-US" dirty="0"/>
              <a:t>）</a:t>
            </a:r>
            <a:endParaRPr lang="en-US" altLang="ja-JP" dirty="0"/>
          </a:p>
          <a:p>
            <a:pPr lvl="1"/>
            <a:r>
              <a:rPr lang="en-US" altLang="ja-JP" dirty="0">
                <a:hlinkClick r:id="rId2"/>
              </a:rPr>
              <a:t>https://blog.apar.jp/deep-learning/11979/</a:t>
            </a:r>
            <a:endParaRPr lang="en-US" altLang="ja-JP" dirty="0"/>
          </a:p>
          <a:p>
            <a:r>
              <a:rPr lang="ja-JP" altLang="en-US" dirty="0"/>
              <a:t>ディープラーニングを実装から学ぶ～ </a:t>
            </a:r>
            <a:r>
              <a:rPr lang="en-US" altLang="ja-JP" dirty="0"/>
              <a:t>(</a:t>
            </a:r>
            <a:r>
              <a:rPr lang="ja-JP" altLang="en-US" dirty="0"/>
              <a:t>まとめ１）</a:t>
            </a:r>
            <a:endParaRPr lang="en-US" altLang="ja-JP" dirty="0"/>
          </a:p>
          <a:p>
            <a:pPr lvl="1" latinLnBrk="1"/>
            <a:r>
              <a:rPr lang="en-US" altLang="ja-JP" dirty="0">
                <a:hlinkClick r:id="rId3"/>
              </a:rPr>
              <a:t>https://qiita.com/Nezura/items</a:t>
            </a:r>
            <a:r>
              <a:rPr lang="en-US" altLang="ja-JP">
                <a:hlinkClick r:id="rId3"/>
              </a:rPr>
              <a:t>/0a37e1746f2830e31ddc</a:t>
            </a:r>
            <a:endParaRPr lang="en-US" altLang="ja-JP"/>
          </a:p>
          <a:p>
            <a:pPr lvl="1" latinLnBrk="1"/>
            <a:endParaRPr lang="ja-JP" altLang="en-US" dirty="0"/>
          </a:p>
        </p:txBody>
      </p:sp>
    </p:spTree>
    <p:extLst>
      <p:ext uri="{BB962C8B-B14F-4D97-AF65-F5344CB8AC3E}">
        <p14:creationId xmlns:p14="http://schemas.microsoft.com/office/powerpoint/2010/main" val="3820593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8B75B-C87A-426B-93C2-B003143ED078}"/>
              </a:ext>
            </a:extLst>
          </p:cNvPr>
          <p:cNvSpPr>
            <a:spLocks noGrp="1"/>
          </p:cNvSpPr>
          <p:nvPr>
            <p:ph type="title"/>
          </p:nvPr>
        </p:nvSpPr>
        <p:spPr>
          <a:xfrm>
            <a:off x="1078221" y="2861853"/>
            <a:ext cx="10035558" cy="1134294"/>
          </a:xfrm>
        </p:spPr>
        <p:txBody>
          <a:bodyPr>
            <a:normAutofit/>
          </a:bodyPr>
          <a:lstStyle/>
          <a:p>
            <a:r>
              <a:rPr lang="ja-JP" altLang="en-US" sz="5400" dirty="0"/>
              <a:t>ご清聴ありがとうございました</a:t>
            </a:r>
            <a:endParaRPr kumimoji="1" lang="ja-JP" altLang="en-US" sz="5400" dirty="0"/>
          </a:p>
        </p:txBody>
      </p:sp>
    </p:spTree>
    <p:extLst>
      <p:ext uri="{BB962C8B-B14F-4D97-AF65-F5344CB8AC3E}">
        <p14:creationId xmlns:p14="http://schemas.microsoft.com/office/powerpoint/2010/main" val="100820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0" y="99496"/>
            <a:ext cx="10515600" cy="1325563"/>
          </a:xfrm>
        </p:spPr>
        <p:txBody>
          <a:bodyPr/>
          <a:lstStyle/>
          <a:p>
            <a:r>
              <a:rPr kumimoji="1" lang="ja-JP" altLang="en-US" dirty="0"/>
              <a:t>深層学習の</a:t>
            </a:r>
            <a:r>
              <a:rPr lang="ja-JP" altLang="en-US" dirty="0"/>
              <a:t>実装の仕方</a:t>
            </a:r>
            <a:r>
              <a:rPr kumimoji="1" lang="ja-JP" altLang="en-US" dirty="0"/>
              <a:t>について</a:t>
            </a:r>
          </a:p>
        </p:txBody>
      </p:sp>
      <p:pic>
        <p:nvPicPr>
          <p:cNvPr id="8" name="コンテンツ プレースホルダー 7">
            <a:extLst>
              <a:ext uri="{FF2B5EF4-FFF2-40B4-BE49-F238E27FC236}">
                <a16:creationId xmlns:a16="http://schemas.microsoft.com/office/drawing/2014/main" id="{D473BDB3-7C66-41D2-B7CC-4737216F84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58" y="1425059"/>
            <a:ext cx="11595510" cy="4162009"/>
          </a:xfrm>
        </p:spPr>
      </p:pic>
    </p:spTree>
    <p:extLst>
      <p:ext uri="{BB962C8B-B14F-4D97-AF65-F5344CB8AC3E}">
        <p14:creationId xmlns:p14="http://schemas.microsoft.com/office/powerpoint/2010/main" val="2996549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EDAB3-2ADA-42D6-94AD-1FF2F689D4BE}"/>
              </a:ext>
            </a:extLst>
          </p:cNvPr>
          <p:cNvSpPr>
            <a:spLocks noGrp="1"/>
          </p:cNvSpPr>
          <p:nvPr>
            <p:ph type="title"/>
          </p:nvPr>
        </p:nvSpPr>
        <p:spPr>
          <a:xfrm>
            <a:off x="342900" y="117446"/>
            <a:ext cx="10515600" cy="1208117"/>
          </a:xfrm>
        </p:spPr>
        <p:txBody>
          <a:bodyPr/>
          <a:lstStyle/>
          <a:p>
            <a:r>
              <a:rPr lang="ja-JP" altLang="en-US" dirty="0"/>
              <a:t>機械学習と深層学習</a:t>
            </a:r>
            <a:endParaRPr kumimoji="1" lang="ja-JP" altLang="en-US" dirty="0"/>
          </a:p>
        </p:txBody>
      </p:sp>
      <p:pic>
        <p:nvPicPr>
          <p:cNvPr id="1026" name="Picture 2" descr="https://gyazo.com/080f6fc5998f19d700b27abb0211896b/thumb/1000">
            <a:extLst>
              <a:ext uri="{FF2B5EF4-FFF2-40B4-BE49-F238E27FC236}">
                <a16:creationId xmlns:a16="http://schemas.microsoft.com/office/drawing/2014/main" id="{8B9AF418-E421-438F-80DC-F1E298DB4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387" y="838950"/>
            <a:ext cx="7054681" cy="601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20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449942" y="188956"/>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p:txBody>
          <a:bodyPr/>
          <a:lstStyle/>
          <a:p>
            <a:r>
              <a:rPr kumimoji="1" lang="ja-JP" altLang="en-US" dirty="0"/>
              <a:t>パーセプトロン</a:t>
            </a:r>
            <a:endParaRPr kumimoji="1" lang="en-US" altLang="ja-JP" dirty="0"/>
          </a:p>
        </p:txBody>
      </p:sp>
      <p:pic>
        <p:nvPicPr>
          <p:cNvPr id="5" name="図 4">
            <a:extLst>
              <a:ext uri="{FF2B5EF4-FFF2-40B4-BE49-F238E27FC236}">
                <a16:creationId xmlns:a16="http://schemas.microsoft.com/office/drawing/2014/main" id="{ADCF8477-61D4-44DC-B0EF-F4273E2A7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38" y="2478044"/>
            <a:ext cx="5715000" cy="4191000"/>
          </a:xfrm>
          <a:prstGeom prst="rect">
            <a:avLst/>
          </a:prstGeom>
        </p:spPr>
      </p:pic>
      <p:pic>
        <p:nvPicPr>
          <p:cNvPr id="6" name="図 5">
            <a:extLst>
              <a:ext uri="{FF2B5EF4-FFF2-40B4-BE49-F238E27FC236}">
                <a16:creationId xmlns:a16="http://schemas.microsoft.com/office/drawing/2014/main" id="{4D4AE3D5-E4F5-43B5-BE23-A27A84612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924" y="2478044"/>
            <a:ext cx="4752090" cy="3564068"/>
          </a:xfrm>
          <a:prstGeom prst="rect">
            <a:avLst/>
          </a:prstGeom>
        </p:spPr>
      </p:pic>
    </p:spTree>
    <p:extLst>
      <p:ext uri="{BB962C8B-B14F-4D97-AF65-F5344CB8AC3E}">
        <p14:creationId xmlns:p14="http://schemas.microsoft.com/office/powerpoint/2010/main" val="1655120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D7830-5C48-4EC8-A41B-A06E19950D72}"/>
              </a:ext>
            </a:extLst>
          </p:cNvPr>
          <p:cNvSpPr>
            <a:spLocks noGrp="1"/>
          </p:cNvSpPr>
          <p:nvPr>
            <p:ph type="title"/>
          </p:nvPr>
        </p:nvSpPr>
        <p:spPr>
          <a:xfrm>
            <a:off x="609600" y="58057"/>
            <a:ext cx="10515600" cy="1325563"/>
          </a:xfrm>
        </p:spPr>
        <p:txBody>
          <a:bodyPr/>
          <a:lstStyle/>
          <a:p>
            <a:r>
              <a:rPr kumimoji="1" lang="ja-JP" altLang="en-US" dirty="0"/>
              <a:t>活性化関数とは？</a:t>
            </a:r>
          </a:p>
        </p:txBody>
      </p:sp>
      <p:sp>
        <p:nvSpPr>
          <p:cNvPr id="3" name="コンテンツ プレースホルダー 2">
            <a:extLst>
              <a:ext uri="{FF2B5EF4-FFF2-40B4-BE49-F238E27FC236}">
                <a16:creationId xmlns:a16="http://schemas.microsoft.com/office/drawing/2014/main" id="{270D6D6D-C4CD-4997-990F-5381F19A0825}"/>
              </a:ext>
            </a:extLst>
          </p:cNvPr>
          <p:cNvSpPr>
            <a:spLocks noGrp="1"/>
          </p:cNvSpPr>
          <p:nvPr>
            <p:ph idx="1"/>
          </p:nvPr>
        </p:nvSpPr>
        <p:spPr>
          <a:xfrm>
            <a:off x="838200" y="1660525"/>
            <a:ext cx="10515600" cy="4351338"/>
          </a:xfrm>
        </p:spPr>
        <p:txBody>
          <a:bodyPr/>
          <a:lstStyle/>
          <a:p>
            <a:r>
              <a:rPr lang="ja-JP" altLang="en-US" dirty="0"/>
              <a:t>活性化関数は、その値を次のニューロンに </a:t>
            </a:r>
            <a:endParaRPr lang="en-US" altLang="ja-JP" dirty="0"/>
          </a:p>
          <a:p>
            <a:pPr marL="0" indent="0">
              <a:buNone/>
            </a:pPr>
            <a:r>
              <a:rPr lang="ja-JP" altLang="en-US" b="1" dirty="0"/>
              <a:t>「どのように出力するか」</a:t>
            </a:r>
            <a:r>
              <a:rPr lang="ja-JP" altLang="en-US" dirty="0"/>
              <a:t> を決めます。</a:t>
            </a:r>
            <a:endParaRPr lang="en-US" altLang="ja-JP" dirty="0"/>
          </a:p>
          <a:p>
            <a:endParaRPr kumimoji="1" lang="ja-JP" altLang="en-US" dirty="0"/>
          </a:p>
        </p:txBody>
      </p:sp>
      <p:pic>
        <p:nvPicPr>
          <p:cNvPr id="5" name="Picture 2" descr="活性化関数">
            <a:extLst>
              <a:ext uri="{FF2B5EF4-FFF2-40B4-BE49-F238E27FC236}">
                <a16:creationId xmlns:a16="http://schemas.microsoft.com/office/drawing/2014/main" id="{1603DB01-F46A-4DA1-9EBE-6DA6D2915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33896" b="47167"/>
          <a:stretch/>
        </p:blipFill>
        <p:spPr bwMode="auto">
          <a:xfrm>
            <a:off x="2594062" y="2722564"/>
            <a:ext cx="6335021" cy="328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792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449942" y="188956"/>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p:txBody>
          <a:bodyPr/>
          <a:lstStyle/>
          <a:p>
            <a:r>
              <a:rPr kumimoji="1" lang="ja-JP" altLang="en-US" dirty="0"/>
              <a:t>パーセプトロン</a:t>
            </a:r>
            <a:endParaRPr kumimoji="1" lang="en-US" altLang="ja-JP" dirty="0"/>
          </a:p>
        </p:txBody>
      </p:sp>
      <p:pic>
        <p:nvPicPr>
          <p:cNvPr id="5" name="図 4">
            <a:extLst>
              <a:ext uri="{FF2B5EF4-FFF2-40B4-BE49-F238E27FC236}">
                <a16:creationId xmlns:a16="http://schemas.microsoft.com/office/drawing/2014/main" id="{ADCF8477-61D4-44DC-B0EF-F4273E2A7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38" y="2478044"/>
            <a:ext cx="5715000" cy="4191000"/>
          </a:xfrm>
          <a:prstGeom prst="rect">
            <a:avLst/>
          </a:prstGeom>
        </p:spPr>
      </p:pic>
      <p:pic>
        <p:nvPicPr>
          <p:cNvPr id="6" name="図 5">
            <a:extLst>
              <a:ext uri="{FF2B5EF4-FFF2-40B4-BE49-F238E27FC236}">
                <a16:creationId xmlns:a16="http://schemas.microsoft.com/office/drawing/2014/main" id="{4D4AE3D5-E4F5-43B5-BE23-A27A84612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924" y="2478044"/>
            <a:ext cx="4752090" cy="3564068"/>
          </a:xfrm>
          <a:prstGeom prst="rect">
            <a:avLst/>
          </a:prstGeom>
        </p:spPr>
      </p:pic>
    </p:spTree>
    <p:extLst>
      <p:ext uri="{BB962C8B-B14F-4D97-AF65-F5344CB8AC3E}">
        <p14:creationId xmlns:p14="http://schemas.microsoft.com/office/powerpoint/2010/main" val="3033383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478825" y="169225"/>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a:xfrm>
            <a:off x="589934" y="1331259"/>
            <a:ext cx="8946541" cy="4195481"/>
          </a:xfrm>
        </p:spPr>
        <p:txBody>
          <a:bodyPr/>
          <a:lstStyle/>
          <a:p>
            <a:r>
              <a:rPr kumimoji="1" lang="ja-JP" altLang="en-US" dirty="0"/>
              <a:t>ニューラルネットワーク</a:t>
            </a:r>
            <a:endParaRPr kumimoji="1" lang="en-US" altLang="ja-JP" dirty="0"/>
          </a:p>
        </p:txBody>
      </p:sp>
      <p:pic>
        <p:nvPicPr>
          <p:cNvPr id="5" name="図 4">
            <a:extLst>
              <a:ext uri="{FF2B5EF4-FFF2-40B4-BE49-F238E27FC236}">
                <a16:creationId xmlns:a16="http://schemas.microsoft.com/office/drawing/2014/main" id="{9F7ABB03-5467-4311-94D1-ED9B3CD14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25" y="1879372"/>
            <a:ext cx="5467350" cy="4562475"/>
          </a:xfrm>
          <a:prstGeom prst="rect">
            <a:avLst/>
          </a:prstGeom>
        </p:spPr>
      </p:pic>
      <p:pic>
        <p:nvPicPr>
          <p:cNvPr id="7" name="図 6">
            <a:extLst>
              <a:ext uri="{FF2B5EF4-FFF2-40B4-BE49-F238E27FC236}">
                <a16:creationId xmlns:a16="http://schemas.microsoft.com/office/drawing/2014/main" id="{D13DB28D-145B-454E-A21E-1E16735D43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280849"/>
            <a:ext cx="3440475" cy="2591825"/>
          </a:xfrm>
          <a:prstGeom prst="rect">
            <a:avLst/>
          </a:prstGeom>
        </p:spPr>
      </p:pic>
      <p:sp>
        <p:nvSpPr>
          <p:cNvPr id="8" name="楕円 7">
            <a:extLst>
              <a:ext uri="{FF2B5EF4-FFF2-40B4-BE49-F238E27FC236}">
                <a16:creationId xmlns:a16="http://schemas.microsoft.com/office/drawing/2014/main" id="{11BFCF20-965B-46BE-8BCA-90A3F46989F8}"/>
              </a:ext>
            </a:extLst>
          </p:cNvPr>
          <p:cNvSpPr/>
          <p:nvPr/>
        </p:nvSpPr>
        <p:spPr>
          <a:xfrm>
            <a:off x="6790781" y="1879372"/>
            <a:ext cx="2374432" cy="1363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回帰問題</a:t>
            </a:r>
            <a:endParaRPr kumimoji="1" lang="en-US" altLang="ja-JP" dirty="0"/>
          </a:p>
        </p:txBody>
      </p:sp>
    </p:spTree>
    <p:extLst>
      <p:ext uri="{BB962C8B-B14F-4D97-AF65-F5344CB8AC3E}">
        <p14:creationId xmlns:p14="http://schemas.microsoft.com/office/powerpoint/2010/main" val="38526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3E122-3563-446D-971D-6A3C1D991A8B}"/>
              </a:ext>
            </a:extLst>
          </p:cNvPr>
          <p:cNvSpPr>
            <a:spLocks noGrp="1"/>
          </p:cNvSpPr>
          <p:nvPr>
            <p:ph type="title"/>
          </p:nvPr>
        </p:nvSpPr>
        <p:spPr>
          <a:xfrm>
            <a:off x="0" y="113455"/>
            <a:ext cx="10515600" cy="1325563"/>
          </a:xfrm>
        </p:spPr>
        <p:txBody>
          <a:bodyPr>
            <a:normAutofit/>
          </a:bodyPr>
          <a:lstStyle/>
          <a:p>
            <a:r>
              <a:rPr lang="ja-JP" altLang="en-US" sz="4000" dirty="0"/>
              <a:t>パーセプトロンとニューラルネットワーク</a:t>
            </a:r>
            <a:endParaRPr lang="en-US" altLang="ja-JP" sz="4000" dirty="0"/>
          </a:p>
        </p:txBody>
      </p:sp>
      <p:sp>
        <p:nvSpPr>
          <p:cNvPr id="3" name="コンテンツ プレースホルダー 2">
            <a:extLst>
              <a:ext uri="{FF2B5EF4-FFF2-40B4-BE49-F238E27FC236}">
                <a16:creationId xmlns:a16="http://schemas.microsoft.com/office/drawing/2014/main" id="{E52126A7-F8A8-48F8-9BFF-B74BC21330F8}"/>
              </a:ext>
            </a:extLst>
          </p:cNvPr>
          <p:cNvSpPr>
            <a:spLocks noGrp="1"/>
          </p:cNvSpPr>
          <p:nvPr>
            <p:ph idx="1"/>
          </p:nvPr>
        </p:nvSpPr>
        <p:spPr>
          <a:xfrm>
            <a:off x="279489" y="1072416"/>
            <a:ext cx="8946541" cy="4195481"/>
          </a:xfrm>
        </p:spPr>
        <p:txBody>
          <a:bodyPr/>
          <a:lstStyle/>
          <a:p>
            <a:r>
              <a:rPr kumimoji="1" lang="ja-JP" altLang="en-US" dirty="0"/>
              <a:t>ニューラルネットワーク</a:t>
            </a:r>
            <a:endParaRPr kumimoji="1" lang="en-US" altLang="ja-JP" dirty="0"/>
          </a:p>
        </p:txBody>
      </p:sp>
      <p:pic>
        <p:nvPicPr>
          <p:cNvPr id="5" name="図 4">
            <a:extLst>
              <a:ext uri="{FF2B5EF4-FFF2-40B4-BE49-F238E27FC236}">
                <a16:creationId xmlns:a16="http://schemas.microsoft.com/office/drawing/2014/main" id="{9F7ABB03-5467-4311-94D1-ED9B3CD14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4383"/>
            <a:ext cx="5467350" cy="4562475"/>
          </a:xfrm>
          <a:prstGeom prst="rect">
            <a:avLst/>
          </a:prstGeom>
        </p:spPr>
      </p:pic>
      <p:pic>
        <p:nvPicPr>
          <p:cNvPr id="6" name="図 5">
            <a:extLst>
              <a:ext uri="{FF2B5EF4-FFF2-40B4-BE49-F238E27FC236}">
                <a16:creationId xmlns:a16="http://schemas.microsoft.com/office/drawing/2014/main" id="{A2B0D991-F768-4FA8-8B8A-F3CD833803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949" y="1562433"/>
            <a:ext cx="2895893" cy="2133308"/>
          </a:xfrm>
          <a:prstGeom prst="rect">
            <a:avLst/>
          </a:prstGeom>
        </p:spPr>
      </p:pic>
      <p:pic>
        <p:nvPicPr>
          <p:cNvPr id="8" name="図 7">
            <a:extLst>
              <a:ext uri="{FF2B5EF4-FFF2-40B4-BE49-F238E27FC236}">
                <a16:creationId xmlns:a16="http://schemas.microsoft.com/office/drawing/2014/main" id="{4BD0C3EF-4B49-4D9D-9E08-2C6884AB0F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5950" y="4045286"/>
            <a:ext cx="2895892" cy="2181572"/>
          </a:xfrm>
          <a:prstGeom prst="rect">
            <a:avLst/>
          </a:prstGeom>
        </p:spPr>
      </p:pic>
      <p:sp>
        <p:nvSpPr>
          <p:cNvPr id="9" name="楕円 8">
            <a:extLst>
              <a:ext uri="{FF2B5EF4-FFF2-40B4-BE49-F238E27FC236}">
                <a16:creationId xmlns:a16="http://schemas.microsoft.com/office/drawing/2014/main" id="{7FF3A329-A6E4-48DE-9230-54F1871B8EEE}"/>
              </a:ext>
            </a:extLst>
          </p:cNvPr>
          <p:cNvSpPr/>
          <p:nvPr/>
        </p:nvSpPr>
        <p:spPr>
          <a:xfrm>
            <a:off x="8834899" y="1945820"/>
            <a:ext cx="2374432" cy="1363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２値分類</a:t>
            </a:r>
            <a:endParaRPr kumimoji="1" lang="en-US" altLang="ja-JP" dirty="0"/>
          </a:p>
          <a:p>
            <a:pPr algn="ctr"/>
            <a:r>
              <a:rPr lang="en-US" altLang="ja-JP" dirty="0"/>
              <a:t>(A or B)</a:t>
            </a:r>
            <a:endParaRPr kumimoji="1" lang="ja-JP" altLang="en-US" dirty="0"/>
          </a:p>
        </p:txBody>
      </p:sp>
      <p:sp>
        <p:nvSpPr>
          <p:cNvPr id="13" name="楕円 12">
            <a:extLst>
              <a:ext uri="{FF2B5EF4-FFF2-40B4-BE49-F238E27FC236}">
                <a16:creationId xmlns:a16="http://schemas.microsoft.com/office/drawing/2014/main" id="{783BDB3E-D661-4398-A516-A0B28F04FFDC}"/>
              </a:ext>
            </a:extLst>
          </p:cNvPr>
          <p:cNvSpPr/>
          <p:nvPr/>
        </p:nvSpPr>
        <p:spPr>
          <a:xfrm>
            <a:off x="8834899" y="4454128"/>
            <a:ext cx="2374432" cy="1363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多値分類</a:t>
            </a:r>
            <a:endParaRPr kumimoji="1" lang="en-US" altLang="ja-JP" dirty="0"/>
          </a:p>
          <a:p>
            <a:pPr algn="ctr"/>
            <a:r>
              <a:rPr lang="en-US" altLang="ja-JP" dirty="0"/>
              <a:t>(A or B or C or </a:t>
            </a:r>
            <a:r>
              <a:rPr lang="ja-JP" altLang="en-US" dirty="0"/>
              <a:t>・・・</a:t>
            </a:r>
            <a:r>
              <a:rPr lang="en-US" altLang="ja-JP" dirty="0"/>
              <a:t>)</a:t>
            </a:r>
            <a:endParaRPr kumimoji="1" lang="ja-JP" altLang="en-US" dirty="0"/>
          </a:p>
        </p:txBody>
      </p:sp>
    </p:spTree>
    <p:extLst>
      <p:ext uri="{BB962C8B-B14F-4D97-AF65-F5344CB8AC3E}">
        <p14:creationId xmlns:p14="http://schemas.microsoft.com/office/powerpoint/2010/main" val="1747624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5A8B5-E47A-4C14-8135-5A13E62C17C1}"/>
              </a:ext>
            </a:extLst>
          </p:cNvPr>
          <p:cNvSpPr>
            <a:spLocks noGrp="1"/>
          </p:cNvSpPr>
          <p:nvPr>
            <p:ph type="title"/>
          </p:nvPr>
        </p:nvSpPr>
        <p:spPr>
          <a:xfrm>
            <a:off x="0" y="4194"/>
            <a:ext cx="10515600" cy="1325563"/>
          </a:xfrm>
        </p:spPr>
        <p:txBody>
          <a:bodyPr/>
          <a:lstStyle/>
          <a:p>
            <a:r>
              <a:rPr lang="ja-JP" altLang="en-US" dirty="0"/>
              <a:t>深層学習の実装の仕方について</a:t>
            </a:r>
            <a:endParaRPr kumimoji="1" lang="ja-JP" altLang="en-US" dirty="0"/>
          </a:p>
        </p:txBody>
      </p:sp>
      <p:pic>
        <p:nvPicPr>
          <p:cNvPr id="4" name="コンテンツ プレースホルダー 4">
            <a:extLst>
              <a:ext uri="{FF2B5EF4-FFF2-40B4-BE49-F238E27FC236}">
                <a16:creationId xmlns:a16="http://schemas.microsoft.com/office/drawing/2014/main" id="{9334C11E-75B4-404D-B587-95C97FD7F2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803"/>
          <a:stretch/>
        </p:blipFill>
        <p:spPr>
          <a:xfrm>
            <a:off x="0" y="1329757"/>
            <a:ext cx="5257800" cy="5401651"/>
          </a:xfrm>
        </p:spPr>
      </p:pic>
      <p:pic>
        <p:nvPicPr>
          <p:cNvPr id="6" name="図 5">
            <a:extLst>
              <a:ext uri="{FF2B5EF4-FFF2-40B4-BE49-F238E27FC236}">
                <a16:creationId xmlns:a16="http://schemas.microsoft.com/office/drawing/2014/main" id="{49381BD1-3F6D-4EEE-86AF-498A85C51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707" y="1329757"/>
            <a:ext cx="8769293" cy="2934117"/>
          </a:xfrm>
          <a:prstGeom prst="rect">
            <a:avLst/>
          </a:prstGeom>
        </p:spPr>
      </p:pic>
    </p:spTree>
    <p:extLst>
      <p:ext uri="{BB962C8B-B14F-4D97-AF65-F5344CB8AC3E}">
        <p14:creationId xmlns:p14="http://schemas.microsoft.com/office/powerpoint/2010/main" val="201358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D92DB-3126-4528-A77B-80021423C0FF}"/>
              </a:ext>
            </a:extLst>
          </p:cNvPr>
          <p:cNvSpPr>
            <a:spLocks noGrp="1"/>
          </p:cNvSpPr>
          <p:nvPr>
            <p:ph type="title"/>
          </p:nvPr>
        </p:nvSpPr>
        <p:spPr>
          <a:xfrm>
            <a:off x="838200" y="2766218"/>
            <a:ext cx="10515600" cy="1325563"/>
          </a:xfrm>
        </p:spPr>
        <p:txBody>
          <a:bodyPr>
            <a:normAutofit/>
          </a:bodyPr>
          <a:lstStyle/>
          <a:p>
            <a:pPr algn="ctr"/>
            <a:r>
              <a:rPr kumimoji="1" lang="ja-JP" altLang="en-US" sz="7200" dirty="0"/>
              <a:t>ベースギターとは？？？</a:t>
            </a:r>
          </a:p>
        </p:txBody>
      </p:sp>
    </p:spTree>
    <p:extLst>
      <p:ext uri="{BB962C8B-B14F-4D97-AF65-F5344CB8AC3E}">
        <p14:creationId xmlns:p14="http://schemas.microsoft.com/office/powerpoint/2010/main" val="2689819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0" y="0"/>
            <a:ext cx="10515600" cy="1325563"/>
          </a:xfrm>
        </p:spPr>
        <p:txBody>
          <a:bodyPr/>
          <a:lstStyle/>
          <a:p>
            <a:r>
              <a:rPr lang="ja-JP" altLang="en-US" dirty="0"/>
              <a:t>深層学習の実装の仕方について</a:t>
            </a:r>
            <a:endParaRPr kumimoji="1" lang="ja-JP" altLang="en-US" dirty="0"/>
          </a:p>
        </p:txBody>
      </p:sp>
      <p:pic>
        <p:nvPicPr>
          <p:cNvPr id="7" name="コンテンツ プレースホルダー 4">
            <a:extLst>
              <a:ext uri="{FF2B5EF4-FFF2-40B4-BE49-F238E27FC236}">
                <a16:creationId xmlns:a16="http://schemas.microsoft.com/office/drawing/2014/main" id="{31582ADE-D01C-4491-9BFC-0CD420663B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803"/>
          <a:stretch/>
        </p:blipFill>
        <p:spPr>
          <a:xfrm>
            <a:off x="-735" y="1325563"/>
            <a:ext cx="5258536" cy="5402408"/>
          </a:xfrm>
        </p:spPr>
      </p:pic>
      <p:pic>
        <p:nvPicPr>
          <p:cNvPr id="8" name="図 7">
            <a:extLst>
              <a:ext uri="{FF2B5EF4-FFF2-40B4-BE49-F238E27FC236}">
                <a16:creationId xmlns:a16="http://schemas.microsoft.com/office/drawing/2014/main" id="{33548B90-4544-4C49-911A-A544F16A3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199" y="1325562"/>
            <a:ext cx="8793802" cy="2768266"/>
          </a:xfrm>
          <a:prstGeom prst="rect">
            <a:avLst/>
          </a:prstGeom>
        </p:spPr>
      </p:pic>
    </p:spTree>
    <p:extLst>
      <p:ext uri="{BB962C8B-B14F-4D97-AF65-F5344CB8AC3E}">
        <p14:creationId xmlns:p14="http://schemas.microsoft.com/office/powerpoint/2010/main" val="131445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6FD6-4EEC-41EB-AF4D-91DD3133E129}"/>
              </a:ext>
            </a:extLst>
          </p:cNvPr>
          <p:cNvSpPr>
            <a:spLocks noGrp="1"/>
          </p:cNvSpPr>
          <p:nvPr>
            <p:ph type="title"/>
          </p:nvPr>
        </p:nvSpPr>
        <p:spPr>
          <a:xfrm>
            <a:off x="0" y="0"/>
            <a:ext cx="10515600" cy="1325563"/>
          </a:xfrm>
        </p:spPr>
        <p:txBody>
          <a:bodyPr/>
          <a:lstStyle/>
          <a:p>
            <a:r>
              <a:rPr lang="ja-JP" altLang="en-US" dirty="0"/>
              <a:t>深層学習の実装の仕方について</a:t>
            </a:r>
            <a:endParaRPr kumimoji="1" lang="ja-JP" altLang="en-US" dirty="0"/>
          </a:p>
        </p:txBody>
      </p:sp>
      <p:pic>
        <p:nvPicPr>
          <p:cNvPr id="7" name="コンテンツ プレースホルダー 4">
            <a:extLst>
              <a:ext uri="{FF2B5EF4-FFF2-40B4-BE49-F238E27FC236}">
                <a16:creationId xmlns:a16="http://schemas.microsoft.com/office/drawing/2014/main" id="{31582ADE-D01C-4491-9BFC-0CD420663B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803"/>
          <a:stretch/>
        </p:blipFill>
        <p:spPr>
          <a:xfrm>
            <a:off x="-735" y="1325563"/>
            <a:ext cx="5258536" cy="5402408"/>
          </a:xfrm>
        </p:spPr>
      </p:pic>
      <p:pic>
        <p:nvPicPr>
          <p:cNvPr id="4" name="図 3">
            <a:extLst>
              <a:ext uri="{FF2B5EF4-FFF2-40B4-BE49-F238E27FC236}">
                <a16:creationId xmlns:a16="http://schemas.microsoft.com/office/drawing/2014/main" id="{FEBCA47B-744E-48F0-8C4A-1511483B8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737" y="1325563"/>
            <a:ext cx="8732263" cy="2751487"/>
          </a:xfrm>
          <a:prstGeom prst="rect">
            <a:avLst/>
          </a:prstGeom>
        </p:spPr>
      </p:pic>
    </p:spTree>
    <p:extLst>
      <p:ext uri="{BB962C8B-B14F-4D97-AF65-F5344CB8AC3E}">
        <p14:creationId xmlns:p14="http://schemas.microsoft.com/office/powerpoint/2010/main" val="943006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EDAB3-2ADA-42D6-94AD-1FF2F689D4BE}"/>
              </a:ext>
            </a:extLst>
          </p:cNvPr>
          <p:cNvSpPr>
            <a:spLocks noGrp="1"/>
          </p:cNvSpPr>
          <p:nvPr>
            <p:ph type="title"/>
          </p:nvPr>
        </p:nvSpPr>
        <p:spPr>
          <a:xfrm>
            <a:off x="342900" y="117446"/>
            <a:ext cx="10515600" cy="1208117"/>
          </a:xfrm>
        </p:spPr>
        <p:txBody>
          <a:bodyPr/>
          <a:lstStyle/>
          <a:p>
            <a:r>
              <a:rPr lang="ja-JP" altLang="en-US" dirty="0"/>
              <a:t>機械学習と深層学習</a:t>
            </a:r>
            <a:endParaRPr kumimoji="1" lang="ja-JP" altLang="en-US" dirty="0"/>
          </a:p>
        </p:txBody>
      </p:sp>
      <p:pic>
        <p:nvPicPr>
          <p:cNvPr id="1026" name="Picture 2" descr="https://gyazo.com/080f6fc5998f19d700b27abb0211896b/thumb/1000">
            <a:extLst>
              <a:ext uri="{FF2B5EF4-FFF2-40B4-BE49-F238E27FC236}">
                <a16:creationId xmlns:a16="http://schemas.microsoft.com/office/drawing/2014/main" id="{8B9AF418-E421-438F-80DC-F1E298DB4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387" y="838950"/>
            <a:ext cx="7054681" cy="601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52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EDAB3-2ADA-42D6-94AD-1FF2F689D4BE}"/>
              </a:ext>
            </a:extLst>
          </p:cNvPr>
          <p:cNvSpPr>
            <a:spLocks noGrp="1"/>
          </p:cNvSpPr>
          <p:nvPr>
            <p:ph type="title"/>
          </p:nvPr>
        </p:nvSpPr>
        <p:spPr>
          <a:xfrm>
            <a:off x="342900" y="117446"/>
            <a:ext cx="10515600" cy="1208117"/>
          </a:xfrm>
        </p:spPr>
        <p:txBody>
          <a:bodyPr/>
          <a:lstStyle/>
          <a:p>
            <a:r>
              <a:rPr lang="ja-JP" altLang="en-US" dirty="0"/>
              <a:t>機械学習と深層学習</a:t>
            </a:r>
            <a:endParaRPr kumimoji="1" lang="ja-JP" altLang="en-US" dirty="0"/>
          </a:p>
        </p:txBody>
      </p:sp>
      <p:pic>
        <p:nvPicPr>
          <p:cNvPr id="7" name="図 6">
            <a:extLst>
              <a:ext uri="{FF2B5EF4-FFF2-40B4-BE49-F238E27FC236}">
                <a16:creationId xmlns:a16="http://schemas.microsoft.com/office/drawing/2014/main" id="{4EAFD90F-CDE6-415D-ACB8-F016907CB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618" y="1325563"/>
            <a:ext cx="9224764" cy="5310129"/>
          </a:xfrm>
          <a:prstGeom prst="rect">
            <a:avLst/>
          </a:prstGeom>
        </p:spPr>
      </p:pic>
    </p:spTree>
    <p:extLst>
      <p:ext uri="{BB962C8B-B14F-4D97-AF65-F5344CB8AC3E}">
        <p14:creationId xmlns:p14="http://schemas.microsoft.com/office/powerpoint/2010/main" val="96850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416C5-2A8E-4FE5-8C96-82E0DD23D25A}"/>
              </a:ext>
            </a:extLst>
          </p:cNvPr>
          <p:cNvSpPr>
            <a:spLocks noGrp="1"/>
          </p:cNvSpPr>
          <p:nvPr>
            <p:ph type="title"/>
          </p:nvPr>
        </p:nvSpPr>
        <p:spPr>
          <a:xfrm>
            <a:off x="838200" y="365125"/>
            <a:ext cx="7886700" cy="752475"/>
          </a:xfrm>
        </p:spPr>
        <p:txBody>
          <a:bodyPr/>
          <a:lstStyle/>
          <a:p>
            <a:r>
              <a:rPr kumimoji="1" lang="ja-JP" altLang="en-US" dirty="0"/>
              <a:t>ベースギター</a:t>
            </a:r>
          </a:p>
        </p:txBody>
      </p:sp>
      <p:pic>
        <p:nvPicPr>
          <p:cNvPr id="1026" name="Picture 2" descr="Gyazo">
            <a:extLst>
              <a:ext uri="{FF2B5EF4-FFF2-40B4-BE49-F238E27FC236}">
                <a16:creationId xmlns:a16="http://schemas.microsoft.com/office/drawing/2014/main" id="{1B33A092-EDB4-45C6-9484-38CFFC9285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5400000">
            <a:off x="3462033" y="-1036944"/>
            <a:ext cx="5267934" cy="9791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02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49B50-FEED-41F3-AB73-755F21B80A64}"/>
              </a:ext>
            </a:extLst>
          </p:cNvPr>
          <p:cNvSpPr>
            <a:spLocks noGrp="1"/>
          </p:cNvSpPr>
          <p:nvPr>
            <p:ph type="title"/>
          </p:nvPr>
        </p:nvSpPr>
        <p:spPr/>
        <p:txBody>
          <a:bodyPr/>
          <a:lstStyle/>
          <a:p>
            <a:r>
              <a:rPr kumimoji="1" lang="ja-JP" altLang="en-US" dirty="0"/>
              <a:t>普通のギター</a:t>
            </a:r>
          </a:p>
        </p:txBody>
      </p:sp>
      <p:pic>
        <p:nvPicPr>
          <p:cNvPr id="2050" name="Picture 2" descr="Gyazo">
            <a:extLst>
              <a:ext uri="{FF2B5EF4-FFF2-40B4-BE49-F238E27FC236}">
                <a16:creationId xmlns:a16="http://schemas.microsoft.com/office/drawing/2014/main" id="{4FFEE85B-5742-4874-8A92-20A040CD3D3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79007" y="2052638"/>
            <a:ext cx="419576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68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D92DB-3126-4528-A77B-80021423C0FF}"/>
              </a:ext>
            </a:extLst>
          </p:cNvPr>
          <p:cNvSpPr>
            <a:spLocks noGrp="1"/>
          </p:cNvSpPr>
          <p:nvPr>
            <p:ph type="title"/>
          </p:nvPr>
        </p:nvSpPr>
        <p:spPr>
          <a:xfrm>
            <a:off x="838200" y="2766218"/>
            <a:ext cx="10515600" cy="1325563"/>
          </a:xfrm>
        </p:spPr>
        <p:txBody>
          <a:bodyPr>
            <a:normAutofit/>
          </a:bodyPr>
          <a:lstStyle/>
          <a:p>
            <a:pPr algn="ctr"/>
            <a:r>
              <a:rPr lang="en-US" altLang="ja-JP" sz="7200" dirty="0"/>
              <a:t>Tab</a:t>
            </a:r>
            <a:r>
              <a:rPr lang="ja-JP" altLang="en-US" sz="7200" dirty="0"/>
              <a:t>譜</a:t>
            </a:r>
            <a:r>
              <a:rPr kumimoji="1" lang="ja-JP" altLang="en-US" sz="7200" dirty="0"/>
              <a:t>とは？？？</a:t>
            </a:r>
          </a:p>
        </p:txBody>
      </p:sp>
    </p:spTree>
    <p:extLst>
      <p:ext uri="{BB962C8B-B14F-4D97-AF65-F5344CB8AC3E}">
        <p14:creationId xmlns:p14="http://schemas.microsoft.com/office/powerpoint/2010/main" val="106008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EF00F-19D5-4BF6-A960-D90CC3953A68}"/>
              </a:ext>
            </a:extLst>
          </p:cNvPr>
          <p:cNvSpPr>
            <a:spLocks noGrp="1"/>
          </p:cNvSpPr>
          <p:nvPr>
            <p:ph type="title"/>
          </p:nvPr>
        </p:nvSpPr>
        <p:spPr>
          <a:xfrm>
            <a:off x="435429" y="0"/>
            <a:ext cx="10515600" cy="1325563"/>
          </a:xfrm>
        </p:spPr>
        <p:txBody>
          <a:bodyPr/>
          <a:lstStyle/>
          <a:p>
            <a:r>
              <a:rPr kumimoji="1" lang="en-US" altLang="ja-JP" dirty="0"/>
              <a:t>Tab</a:t>
            </a:r>
            <a:r>
              <a:rPr kumimoji="1" lang="ja-JP" altLang="en-US" dirty="0"/>
              <a:t>譜とは？</a:t>
            </a:r>
          </a:p>
        </p:txBody>
      </p:sp>
      <p:pic>
        <p:nvPicPr>
          <p:cNvPr id="4098" name="Picture 2" descr="Gyazo">
            <a:extLst>
              <a:ext uri="{FF2B5EF4-FFF2-40B4-BE49-F238E27FC236}">
                <a16:creationId xmlns:a16="http://schemas.microsoft.com/office/drawing/2014/main" id="{75258BC6-487B-41E6-83E8-5E549B186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3025" y="1052512"/>
            <a:ext cx="95059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19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EF00F-19D5-4BF6-A960-D90CC3953A68}"/>
              </a:ext>
            </a:extLst>
          </p:cNvPr>
          <p:cNvSpPr>
            <a:spLocks noGrp="1"/>
          </p:cNvSpPr>
          <p:nvPr>
            <p:ph type="title"/>
          </p:nvPr>
        </p:nvSpPr>
        <p:spPr>
          <a:xfrm>
            <a:off x="406400" y="18255"/>
            <a:ext cx="10515600" cy="1325563"/>
          </a:xfrm>
        </p:spPr>
        <p:txBody>
          <a:bodyPr/>
          <a:lstStyle/>
          <a:p>
            <a:r>
              <a:rPr kumimoji="1" lang="en-US" altLang="ja-JP" dirty="0"/>
              <a:t>Tab</a:t>
            </a:r>
            <a:r>
              <a:rPr kumimoji="1" lang="ja-JP" altLang="en-US" dirty="0"/>
              <a:t>譜とは？</a:t>
            </a:r>
          </a:p>
        </p:txBody>
      </p:sp>
      <p:pic>
        <p:nvPicPr>
          <p:cNvPr id="7" name="図 6">
            <a:extLst>
              <a:ext uri="{FF2B5EF4-FFF2-40B4-BE49-F238E27FC236}">
                <a16:creationId xmlns:a16="http://schemas.microsoft.com/office/drawing/2014/main" id="{F6FB3DFC-9760-41ED-9A20-C0511C35B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3818"/>
            <a:ext cx="12192000" cy="4300914"/>
          </a:xfrm>
          <a:prstGeom prst="rect">
            <a:avLst/>
          </a:prstGeom>
        </p:spPr>
      </p:pic>
    </p:spTree>
    <p:extLst>
      <p:ext uri="{BB962C8B-B14F-4D97-AF65-F5344CB8AC3E}">
        <p14:creationId xmlns:p14="http://schemas.microsoft.com/office/powerpoint/2010/main" val="273316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058954-9D34-454C-93D0-D775550F5BBA}"/>
              </a:ext>
            </a:extLst>
          </p:cNvPr>
          <p:cNvSpPr/>
          <p:nvPr/>
        </p:nvSpPr>
        <p:spPr>
          <a:xfrm>
            <a:off x="4356100" y="2380059"/>
            <a:ext cx="5410200" cy="344170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8EE1C01-1F59-43A3-845A-ACFA80FD3BFB}"/>
              </a:ext>
            </a:extLst>
          </p:cNvPr>
          <p:cNvSpPr>
            <a:spLocks noGrp="1"/>
          </p:cNvSpPr>
          <p:nvPr>
            <p:ph type="title"/>
          </p:nvPr>
        </p:nvSpPr>
        <p:spPr>
          <a:xfrm>
            <a:off x="362857" y="0"/>
            <a:ext cx="10515600" cy="1325563"/>
          </a:xfrm>
        </p:spPr>
        <p:txBody>
          <a:bodyPr/>
          <a:lstStyle/>
          <a:p>
            <a:r>
              <a:rPr kumimoji="1" lang="ja-JP" altLang="en-US" dirty="0"/>
              <a:t>ベースギターの自動採譜</a:t>
            </a:r>
            <a:r>
              <a:rPr kumimoji="1" lang="en-US" altLang="ja-JP" dirty="0"/>
              <a:t>Web</a:t>
            </a:r>
            <a:r>
              <a:rPr kumimoji="1" lang="ja-JP" altLang="en-US" dirty="0"/>
              <a:t>アプリ</a:t>
            </a:r>
          </a:p>
        </p:txBody>
      </p:sp>
      <p:pic>
        <p:nvPicPr>
          <p:cNvPr id="5" name="図 4">
            <a:extLst>
              <a:ext uri="{FF2B5EF4-FFF2-40B4-BE49-F238E27FC236}">
                <a16:creationId xmlns:a16="http://schemas.microsoft.com/office/drawing/2014/main" id="{37DC9122-C43C-4F0E-A125-3AE9A41E8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878681"/>
            <a:ext cx="10629900" cy="5979319"/>
          </a:xfrm>
          <a:prstGeom prst="rect">
            <a:avLst/>
          </a:prstGeom>
        </p:spPr>
      </p:pic>
      <p:sp>
        <p:nvSpPr>
          <p:cNvPr id="4" name="テキスト ボックス 3">
            <a:extLst>
              <a:ext uri="{FF2B5EF4-FFF2-40B4-BE49-F238E27FC236}">
                <a16:creationId xmlns:a16="http://schemas.microsoft.com/office/drawing/2014/main" id="{8B9C9B6D-E663-4A60-BAB5-86ADF62481F4}"/>
              </a:ext>
            </a:extLst>
          </p:cNvPr>
          <p:cNvSpPr txBox="1"/>
          <p:nvPr/>
        </p:nvSpPr>
        <p:spPr>
          <a:xfrm>
            <a:off x="1416050" y="5794652"/>
            <a:ext cx="140335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dirty="0"/>
              <a:t>深層学習</a:t>
            </a:r>
            <a:endParaRPr kumimoji="1" lang="ja-JP" altLang="en-US" dirty="0"/>
          </a:p>
        </p:txBody>
      </p:sp>
    </p:spTree>
    <p:extLst>
      <p:ext uri="{BB962C8B-B14F-4D97-AF65-F5344CB8AC3E}">
        <p14:creationId xmlns:p14="http://schemas.microsoft.com/office/powerpoint/2010/main" val="3334755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1883</TotalTime>
  <Words>1323</Words>
  <Application>Microsoft Office PowerPoint</Application>
  <PresentationFormat>ワイド画面</PresentationFormat>
  <Paragraphs>153</Paragraphs>
  <Slides>33</Slides>
  <Notes>25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AR P白丸ＰＯＰ体H</vt:lpstr>
      <vt:lpstr>メイリオ</vt:lpstr>
      <vt:lpstr>游ゴシック</vt:lpstr>
      <vt:lpstr>Arial</vt:lpstr>
      <vt:lpstr>Bodoni MT Black</vt:lpstr>
      <vt:lpstr>Century Gothic</vt:lpstr>
      <vt:lpstr>Wingdings 3</vt:lpstr>
      <vt:lpstr>イオン</vt:lpstr>
      <vt:lpstr>I.T.O</vt:lpstr>
      <vt:lpstr>ベースギターの自動採譜Webアプリ</vt:lpstr>
      <vt:lpstr>ベースギターとは？？？</vt:lpstr>
      <vt:lpstr>ベースギター</vt:lpstr>
      <vt:lpstr>普通のギター</vt:lpstr>
      <vt:lpstr>Tab譜とは？？？</vt:lpstr>
      <vt:lpstr>Tab譜とは？</vt:lpstr>
      <vt:lpstr>Tab譜とは？</vt:lpstr>
      <vt:lpstr>ベースギターの自動採譜Webアプリ</vt:lpstr>
      <vt:lpstr>Webページ</vt:lpstr>
      <vt:lpstr>ベースギターの自動採譜Webアプリ</vt:lpstr>
      <vt:lpstr>入力のための録音プログラム</vt:lpstr>
      <vt:lpstr>librosa </vt:lpstr>
      <vt:lpstr>libROSA</vt:lpstr>
      <vt:lpstr>ベースギターの自動採譜Webアプリ</vt:lpstr>
      <vt:lpstr>Lilypond</vt:lpstr>
      <vt:lpstr>Lilypond</vt:lpstr>
      <vt:lpstr>現在の状況</vt:lpstr>
      <vt:lpstr>今後の課題</vt:lpstr>
      <vt:lpstr>参考文献</vt:lpstr>
      <vt:lpstr>ご清聴ありがとうございました</vt:lpstr>
      <vt:lpstr>深層学習の実装の仕方について</vt:lpstr>
      <vt:lpstr>機械学習と深層学習</vt:lpstr>
      <vt:lpstr>パーセプトロンとニューラルネットワーク</vt:lpstr>
      <vt:lpstr>活性化関数とは？</vt:lpstr>
      <vt:lpstr>パーセプトロンとニューラルネットワーク</vt:lpstr>
      <vt:lpstr>パーセプトロンとニューラルネットワーク</vt:lpstr>
      <vt:lpstr>パーセプトロンとニューラルネットワーク</vt:lpstr>
      <vt:lpstr>深層学習の実装の仕方について</vt:lpstr>
      <vt:lpstr>深層学習の実装の仕方について</vt:lpstr>
      <vt:lpstr>深層学習の実装の仕方について</vt:lpstr>
      <vt:lpstr>機械学習と深層学習</vt:lpstr>
      <vt:lpstr>機械学習と深層学習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I.T.O</dc:title>
  <dc:creator>ユグ333</dc:creator>
  <cp:lastModifiedBy>大坪 幸生</cp:lastModifiedBy>
  <cp:revision>73</cp:revision>
  <dcterms:created xsi:type="dcterms:W3CDTF">2021-09-29T00:52:13Z</dcterms:created>
  <dcterms:modified xsi:type="dcterms:W3CDTF">2021-11-18T07:09:49Z</dcterms:modified>
</cp:coreProperties>
</file>