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91" r:id="rId3"/>
    <p:sldId id="266" r:id="rId4"/>
    <p:sldId id="294" r:id="rId5"/>
    <p:sldId id="280" r:id="rId6"/>
    <p:sldId id="273" r:id="rId7"/>
    <p:sldId id="302" r:id="rId8"/>
    <p:sldId id="282" r:id="rId9"/>
    <p:sldId id="295" r:id="rId10"/>
    <p:sldId id="274" r:id="rId11"/>
    <p:sldId id="279" r:id="rId12"/>
    <p:sldId id="267" r:id="rId13"/>
    <p:sldId id="281" r:id="rId14"/>
    <p:sldId id="296" r:id="rId15"/>
    <p:sldId id="299" r:id="rId16"/>
    <p:sldId id="297" r:id="rId17"/>
    <p:sldId id="298" r:id="rId18"/>
    <p:sldId id="300" r:id="rId19"/>
    <p:sldId id="30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8571" autoAdjust="0"/>
  </p:normalViewPr>
  <p:slideViewPr>
    <p:cSldViewPr snapToGrid="0">
      <p:cViewPr varScale="1">
        <p:scale>
          <a:sx n="90" d="100"/>
          <a:sy n="90" d="100"/>
        </p:scale>
        <p:origin x="133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55FC6B-3F12-4FD9-98CC-29DB3A91CF28}" type="datetimeFigureOut">
              <a:rPr kumimoji="1" lang="ja-JP" altLang="en-US" smtClean="0"/>
              <a:t>2021/11/19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A4FB44-0C85-4B36-A562-75F147191136}" type="slidenum">
              <a:rPr kumimoji="1" lang="ja-JP" altLang="en-US" smtClean="0"/>
              <a:t>‹#›</a:t>
            </a:fld>
            <a:endParaRPr kumimoji="1" lang="ja-JP" altLang="en-US"/>
          </a:p>
        </p:txBody>
      </p:sp>
    </p:spTree>
    <p:extLst>
      <p:ext uri="{BB962C8B-B14F-4D97-AF65-F5344CB8AC3E}">
        <p14:creationId xmlns:p14="http://schemas.microsoft.com/office/powerpoint/2010/main" val="5459860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これから、僕が携わっている開発について説明します</a:t>
            </a:r>
          </a:p>
        </p:txBody>
      </p:sp>
      <p:sp>
        <p:nvSpPr>
          <p:cNvPr id="4" name="スライド番号プレースホルダー 3"/>
          <p:cNvSpPr>
            <a:spLocks noGrp="1"/>
          </p:cNvSpPr>
          <p:nvPr>
            <p:ph type="sldNum" sz="quarter" idx="5"/>
          </p:nvPr>
        </p:nvSpPr>
        <p:spPr/>
        <p:txBody>
          <a:bodyPr/>
          <a:lstStyle/>
          <a:p>
            <a:fld id="{65A4FB44-0C85-4B36-A562-75F147191136}" type="slidenum">
              <a:rPr kumimoji="1" lang="ja-JP" altLang="en-US" smtClean="0"/>
              <a:t>1</a:t>
            </a:fld>
            <a:endParaRPr kumimoji="1" lang="ja-JP" altLang="en-US"/>
          </a:p>
        </p:txBody>
      </p:sp>
    </p:spTree>
    <p:extLst>
      <p:ext uri="{BB962C8B-B14F-4D97-AF65-F5344CB8AC3E}">
        <p14:creationId xmlns:p14="http://schemas.microsoft.com/office/powerpoint/2010/main" val="4223836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次に深層学習の実装の仕方について、説明します。この図は、実際に作ったディープラーニングのモデル図となっています</a:t>
            </a:r>
            <a:endParaRPr kumimoji="1" lang="en-US" altLang="ja-JP" dirty="0"/>
          </a:p>
          <a:p>
            <a:endParaRPr kumimoji="1" lang="en-US" altLang="ja-JP" dirty="0"/>
          </a:p>
          <a:p>
            <a:r>
              <a:rPr kumimoji="1" lang="ja-JP" altLang="en-US" sz="1200" b="0" i="0" kern="1200" dirty="0">
                <a:solidFill>
                  <a:schemeClr val="tx1"/>
                </a:solidFill>
                <a:effectLst/>
                <a:latin typeface="+mn-lt"/>
                <a:ea typeface="+mn-ea"/>
                <a:cs typeface="+mn-cs"/>
              </a:rPr>
              <a:t>緑枠が脳細胞を表すニューロンです。ニューロンとニューロンの間はシナプス（青の◆）で結合しています。シナプスでのデータの受け渡し度合いを重み</a:t>
            </a:r>
            <a:r>
              <a:rPr kumimoji="1" lang="en-US" altLang="ja-JP" sz="1200" b="0" i="0" kern="1200" dirty="0">
                <a:solidFill>
                  <a:schemeClr val="tx1"/>
                </a:solidFill>
                <a:effectLst/>
                <a:latin typeface="+mn-lt"/>
                <a:ea typeface="+mn-ea"/>
                <a:cs typeface="+mn-cs"/>
              </a:rPr>
              <a:t>(</a:t>
            </a:r>
            <a:r>
              <a:rPr kumimoji="1" lang="en-US" altLang="ja-JP" sz="1200" b="0" i="0" u="none" strike="noStrike" kern="1200" dirty="0">
                <a:solidFill>
                  <a:schemeClr val="tx1"/>
                </a:solidFill>
                <a:effectLst/>
                <a:latin typeface="+mn-lt"/>
                <a:ea typeface="+mn-ea"/>
                <a:cs typeface="+mn-cs"/>
              </a:rPr>
              <a:t>w</a:t>
            </a:r>
            <a:r>
              <a:rPr kumimoji="1" lang="en-US" altLang="ja-JP" sz="1200" b="0" i="0" kern="1200" dirty="0">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で表します。ニューロン間の結合の度合い、太さとも言えます。</a:t>
            </a:r>
            <a:br>
              <a:rPr lang="ja-JP" altLang="en-US" dirty="0"/>
            </a:br>
            <a:r>
              <a:rPr kumimoji="1" lang="ja-JP" altLang="en-US" sz="1200" b="0" i="0" kern="1200" dirty="0">
                <a:solidFill>
                  <a:schemeClr val="tx1"/>
                </a:solidFill>
                <a:effectLst/>
                <a:latin typeface="+mn-lt"/>
                <a:ea typeface="+mn-ea"/>
                <a:cs typeface="+mn-cs"/>
              </a:rPr>
              <a:t>図の関係で、中間層の階層数は２階層としています。この階層数をいくらでも深くできることからディープラーニング（深層学習）と言われます。また、各層のノード数（ニューロンの数）も図では２～３個にしていますが、実際にはもっと多くのノード数となりま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ニューラルネットワークを通して学習を行います。学習は、正解データを持ったデータで行います。入力層から入ったデータをもとに各層を通じて予測データを求めます。次に、正解データとの誤差を計算しま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最後に、誤差をもとに誤差がより小さくなるように重みの調整を行います。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モデル図とソースコードを照らし合わせてそれぞれ解説しようと思います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5A4FB44-0C85-4B36-A562-75F147191136}" type="slidenum">
              <a:rPr kumimoji="1" lang="ja-JP" altLang="en-US" smtClean="0"/>
              <a:t>10</a:t>
            </a:fld>
            <a:endParaRPr kumimoji="1" lang="ja-JP" altLang="en-US"/>
          </a:p>
        </p:txBody>
      </p:sp>
    </p:spTree>
    <p:extLst>
      <p:ext uri="{BB962C8B-B14F-4D97-AF65-F5344CB8AC3E}">
        <p14:creationId xmlns:p14="http://schemas.microsoft.com/office/powerpoint/2010/main" val="53085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a:solidFill>
                  <a:schemeClr val="tx1"/>
                </a:solidFill>
                <a:effectLst/>
                <a:latin typeface="+mn-lt"/>
                <a:ea typeface="+mn-ea"/>
                <a:cs typeface="+mn-cs"/>
              </a:rPr>
              <a:t>シナプスによる結合部分の計算です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行列の内積</a:t>
            </a:r>
            <a:r>
              <a:rPr kumimoji="1" lang="en-US" altLang="ja-JP" sz="1200" b="0" i="0" kern="1200" dirty="0">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ドット積）で表せます。</a:t>
            </a:r>
            <a:endParaRPr kumimoji="1" lang="en-US" altLang="ja-JP" sz="1200" b="0" i="0" kern="1200" dirty="0">
              <a:solidFill>
                <a:schemeClr val="tx1"/>
              </a:solidFill>
              <a:effectLst/>
              <a:latin typeface="+mn-lt"/>
              <a:ea typeface="+mn-ea"/>
              <a:cs typeface="+mn-cs"/>
            </a:endParaRPr>
          </a:p>
          <a:p>
            <a:r>
              <a:rPr kumimoji="1" lang="en-US" altLang="ja-JP" sz="1200" b="0" i="0" kern="1200" dirty="0" err="1">
                <a:solidFill>
                  <a:schemeClr val="tx1"/>
                </a:solidFill>
                <a:effectLst/>
                <a:latin typeface="+mn-lt"/>
                <a:ea typeface="+mn-ea"/>
                <a:cs typeface="+mn-cs"/>
              </a:rPr>
              <a:t>numpy</a:t>
            </a:r>
            <a:r>
              <a:rPr kumimoji="1" lang="ja-JP" altLang="en-US" sz="1200" b="0" i="0" kern="1200" dirty="0" err="1">
                <a:solidFill>
                  <a:schemeClr val="tx1"/>
                </a:solidFill>
                <a:effectLst/>
                <a:latin typeface="+mn-lt"/>
                <a:ea typeface="+mn-ea"/>
                <a:cs typeface="+mn-cs"/>
              </a:rPr>
              <a:t>での</a:t>
            </a:r>
            <a:r>
              <a:rPr kumimoji="1" lang="ja-JP" altLang="en-US" sz="1200" b="0" i="0" kern="1200" dirty="0">
                <a:solidFill>
                  <a:schemeClr val="tx1"/>
                </a:solidFill>
                <a:effectLst/>
                <a:latin typeface="+mn-lt"/>
                <a:ea typeface="+mn-ea"/>
                <a:cs typeface="+mn-cs"/>
              </a:rPr>
              <a:t>実装は青線になります。</a:t>
            </a:r>
            <a:endParaRPr kumimoji="1" lang="en-US" altLang="ja-JP" sz="1200" b="0" i="0" kern="1200" dirty="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65A4FB44-0C85-4B36-A562-75F147191136}" type="slidenum">
              <a:rPr kumimoji="1" lang="ja-JP" altLang="en-US" smtClean="0"/>
              <a:t>11</a:t>
            </a:fld>
            <a:endParaRPr kumimoji="1" lang="ja-JP" altLang="en-US"/>
          </a:p>
        </p:txBody>
      </p:sp>
    </p:spTree>
    <p:extLst>
      <p:ext uri="{BB962C8B-B14F-4D97-AF65-F5344CB8AC3E}">
        <p14:creationId xmlns:p14="http://schemas.microsoft.com/office/powerpoint/2010/main" val="2351932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a:solidFill>
                  <a:schemeClr val="tx1"/>
                </a:solidFill>
                <a:effectLst/>
                <a:latin typeface="+mn-lt"/>
                <a:ea typeface="+mn-ea"/>
                <a:cs typeface="+mn-cs"/>
              </a:rPr>
              <a:t>活性化関数は、ニューロン内での発火を表します。図の青枠の部分です。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最近は、活性化関数として</a:t>
            </a:r>
            <a:r>
              <a:rPr kumimoji="1" lang="en-US" altLang="ja-JP" sz="1200" b="0" i="0" kern="1200" dirty="0" err="1">
                <a:solidFill>
                  <a:schemeClr val="tx1"/>
                </a:solidFill>
                <a:effectLst/>
                <a:latin typeface="+mn-lt"/>
                <a:ea typeface="+mn-ea"/>
                <a:cs typeface="+mn-cs"/>
              </a:rPr>
              <a:t>ReLU</a:t>
            </a:r>
            <a:r>
              <a:rPr kumimoji="1" lang="ja-JP" altLang="en-US" sz="1200" b="0" i="0" kern="1200" dirty="0">
                <a:solidFill>
                  <a:schemeClr val="tx1"/>
                </a:solidFill>
                <a:effectLst/>
                <a:latin typeface="+mn-lt"/>
                <a:ea typeface="+mn-ea"/>
                <a:cs typeface="+mn-cs"/>
              </a:rPr>
              <a:t>が用いられることが多いようです。</a:t>
            </a:r>
            <a:br>
              <a:rPr lang="ja-JP" altLang="en-US" dirty="0"/>
            </a:br>
            <a:r>
              <a:rPr kumimoji="1" lang="en-US" altLang="ja-JP" sz="1200" b="0" i="0" kern="1200" dirty="0" err="1">
                <a:solidFill>
                  <a:schemeClr val="tx1"/>
                </a:solidFill>
                <a:effectLst/>
                <a:latin typeface="+mn-lt"/>
                <a:ea typeface="+mn-ea"/>
                <a:cs typeface="+mn-cs"/>
              </a:rPr>
              <a:t>ReLU</a:t>
            </a:r>
            <a:r>
              <a:rPr kumimoji="1" lang="ja-JP" altLang="en-US" sz="1200" b="0" i="0" kern="1200" dirty="0">
                <a:solidFill>
                  <a:schemeClr val="tx1"/>
                </a:solidFill>
                <a:effectLst/>
                <a:latin typeface="+mn-lt"/>
                <a:ea typeface="+mn-ea"/>
                <a:cs typeface="+mn-cs"/>
              </a:rPr>
              <a:t>は、右下の関数です。入力が負になれば以降に情報は伝えません。正の場合は、そのままの値を伝えます。</a:t>
            </a:r>
            <a:endParaRPr kumimoji="1" lang="ja-JP" altLang="en-US" dirty="0"/>
          </a:p>
        </p:txBody>
      </p:sp>
      <p:sp>
        <p:nvSpPr>
          <p:cNvPr id="4" name="スライド番号プレースホルダー 3"/>
          <p:cNvSpPr>
            <a:spLocks noGrp="1"/>
          </p:cNvSpPr>
          <p:nvPr>
            <p:ph type="sldNum" sz="quarter" idx="5"/>
          </p:nvPr>
        </p:nvSpPr>
        <p:spPr/>
        <p:txBody>
          <a:bodyPr/>
          <a:lstStyle/>
          <a:p>
            <a:fld id="{65A4FB44-0C85-4B36-A562-75F147191136}" type="slidenum">
              <a:rPr kumimoji="1" lang="ja-JP" altLang="en-US" smtClean="0"/>
              <a:t>12</a:t>
            </a:fld>
            <a:endParaRPr kumimoji="1" lang="ja-JP" altLang="en-US"/>
          </a:p>
        </p:txBody>
      </p:sp>
    </p:spTree>
    <p:extLst>
      <p:ext uri="{BB962C8B-B14F-4D97-AF65-F5344CB8AC3E}">
        <p14:creationId xmlns:p14="http://schemas.microsoft.com/office/powerpoint/2010/main" val="308160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a:solidFill>
                  <a:schemeClr val="tx1"/>
                </a:solidFill>
                <a:effectLst/>
                <a:latin typeface="+mn-lt"/>
                <a:ea typeface="+mn-ea"/>
                <a:cs typeface="+mn-cs"/>
              </a:rPr>
              <a:t>複数の奏法を分類するような分類問題の場合は、出力層の活性化関数として</a:t>
            </a:r>
            <a:r>
              <a:rPr kumimoji="1" lang="en-US" altLang="ja-JP" sz="1200" b="0" i="0" kern="1200" dirty="0" err="1">
                <a:solidFill>
                  <a:schemeClr val="tx1"/>
                </a:solidFill>
                <a:effectLst/>
                <a:latin typeface="+mn-lt"/>
                <a:ea typeface="+mn-ea"/>
                <a:cs typeface="+mn-cs"/>
              </a:rPr>
              <a:t>softmax</a:t>
            </a:r>
            <a:r>
              <a:rPr kumimoji="1" lang="ja-JP" altLang="en-US" sz="1200" b="0" i="0" kern="1200" dirty="0">
                <a:solidFill>
                  <a:schemeClr val="tx1"/>
                </a:solidFill>
                <a:effectLst/>
                <a:latin typeface="+mn-lt"/>
                <a:ea typeface="+mn-ea"/>
                <a:cs typeface="+mn-cs"/>
              </a:rPr>
              <a:t>関数が利用されます。これは、各分類ごとの確率を求めるためです。総和は、</a:t>
            </a:r>
            <a:r>
              <a:rPr kumimoji="1" lang="en-US" altLang="ja-JP" sz="1200" b="0" i="0" kern="1200" dirty="0">
                <a:solidFill>
                  <a:schemeClr val="tx1"/>
                </a:solidFill>
                <a:effectLst/>
                <a:latin typeface="+mn-lt"/>
                <a:ea typeface="+mn-ea"/>
                <a:cs typeface="+mn-cs"/>
              </a:rPr>
              <a:t>1</a:t>
            </a:r>
            <a:r>
              <a:rPr kumimoji="1" lang="ja-JP" altLang="en-US" sz="1200" b="0" i="0" kern="1200" dirty="0">
                <a:solidFill>
                  <a:schemeClr val="tx1"/>
                </a:solidFill>
                <a:effectLst/>
                <a:latin typeface="+mn-lt"/>
                <a:ea typeface="+mn-ea"/>
                <a:cs typeface="+mn-cs"/>
              </a:rPr>
              <a:t>になります。</a:t>
            </a:r>
            <a:endParaRPr kumimoji="1" lang="ja-JP" altLang="en-US" dirty="0"/>
          </a:p>
        </p:txBody>
      </p:sp>
      <p:sp>
        <p:nvSpPr>
          <p:cNvPr id="4" name="スライド番号プレースホルダー 3"/>
          <p:cNvSpPr>
            <a:spLocks noGrp="1"/>
          </p:cNvSpPr>
          <p:nvPr>
            <p:ph type="sldNum" sz="quarter" idx="5"/>
          </p:nvPr>
        </p:nvSpPr>
        <p:spPr/>
        <p:txBody>
          <a:bodyPr/>
          <a:lstStyle/>
          <a:p>
            <a:fld id="{65A4FB44-0C85-4B36-A562-75F147191136}" type="slidenum">
              <a:rPr kumimoji="1" lang="ja-JP" altLang="en-US" smtClean="0"/>
              <a:t>13</a:t>
            </a:fld>
            <a:endParaRPr kumimoji="1" lang="ja-JP" altLang="en-US"/>
          </a:p>
        </p:txBody>
      </p:sp>
    </p:spTree>
    <p:extLst>
      <p:ext uri="{BB962C8B-B14F-4D97-AF65-F5344CB8AC3E}">
        <p14:creationId xmlns:p14="http://schemas.microsoft.com/office/powerpoint/2010/main" val="761293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a:solidFill>
                  <a:schemeClr val="tx1"/>
                </a:solidFill>
                <a:effectLst/>
                <a:latin typeface="+mn-lt"/>
                <a:ea typeface="+mn-ea"/>
                <a:cs typeface="+mn-cs"/>
              </a:rPr>
              <a:t>予測データと正解データの比較に誤差関数を用います。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誤差関数は色々な種類がありますが、分類問題の場合は、交差エントロピー誤差を利用します。</a:t>
            </a:r>
            <a:endParaRPr kumimoji="1" lang="en-US" altLang="ja-JP" sz="1200" b="0" i="0" kern="1200" dirty="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65A4FB44-0C85-4B36-A562-75F147191136}" type="slidenum">
              <a:rPr kumimoji="1" lang="ja-JP" altLang="en-US" smtClean="0"/>
              <a:t>14</a:t>
            </a:fld>
            <a:endParaRPr kumimoji="1" lang="ja-JP" altLang="en-US"/>
          </a:p>
        </p:txBody>
      </p:sp>
    </p:spTree>
    <p:extLst>
      <p:ext uri="{BB962C8B-B14F-4D97-AF65-F5344CB8AC3E}">
        <p14:creationId xmlns:p14="http://schemas.microsoft.com/office/powerpoint/2010/main" val="2327429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a:solidFill>
                  <a:schemeClr val="tx1"/>
                </a:solidFill>
                <a:effectLst/>
                <a:latin typeface="+mn-lt"/>
                <a:ea typeface="+mn-ea"/>
                <a:cs typeface="+mn-cs"/>
              </a:rPr>
              <a:t>誤差を小さくするように重みを調整します。</a:t>
            </a:r>
            <a:br>
              <a:rPr kumimoji="1" lang="ja-JP" altLang="en-US" sz="1200" b="0" i="0" kern="1200" dirty="0">
                <a:solidFill>
                  <a:schemeClr val="tx1"/>
                </a:solidFill>
                <a:effectLst/>
                <a:latin typeface="+mn-lt"/>
                <a:ea typeface="+mn-ea"/>
                <a:cs typeface="+mn-cs"/>
              </a:rPr>
            </a:br>
            <a:r>
              <a:rPr kumimoji="1" lang="ja-JP" altLang="en-US" sz="1200" b="0" i="0" kern="1200" dirty="0">
                <a:solidFill>
                  <a:schemeClr val="tx1"/>
                </a:solidFill>
                <a:effectLst/>
                <a:latin typeface="+mn-lt"/>
                <a:ea typeface="+mn-ea"/>
                <a:cs typeface="+mn-cs"/>
              </a:rPr>
              <a:t>調整には、微分を利用します。誤差関数に対して微分することで傾き（勾配）を求めます。青の線を誤差関数とします。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図のように、オレンジの場合は、勾配は正となり、値を小さくすることで誤差を小さくできます。逆に緑のように勾配が負となった場合は、値を大きくすることで誤差を小さくできます。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微分値（勾配）が、正となった場合は、重みを小さくするように調整します。負となった場合は、重みを大きくするように調整します。</a:t>
            </a:r>
            <a:endParaRPr kumimoji="1" lang="en-US" altLang="ja-JP" sz="1200" b="0" i="0" kern="1200" dirty="0">
              <a:solidFill>
                <a:schemeClr val="tx1"/>
              </a:solidFill>
              <a:effectLst/>
              <a:latin typeface="+mn-lt"/>
              <a:ea typeface="+mn-ea"/>
              <a:cs typeface="+mn-cs"/>
            </a:endParaRPr>
          </a:p>
          <a:p>
            <a:endParaRPr kumimoji="1" lang="ja-JP" altLang="en-US" sz="1200" b="0" i="0" kern="1200" dirty="0">
              <a:solidFill>
                <a:schemeClr val="tx1"/>
              </a:solidFill>
              <a:effectLst/>
              <a:latin typeface="+mn-lt"/>
              <a:ea typeface="+mn-ea"/>
              <a:cs typeface="+mn-cs"/>
            </a:endParaRPr>
          </a:p>
          <a:p>
            <a:br>
              <a:rPr lang="ja-JP" altLang="en-US" dirty="0"/>
            </a:br>
            <a:endParaRPr kumimoji="1" lang="ja-JP" altLang="en-US" dirty="0"/>
          </a:p>
        </p:txBody>
      </p:sp>
      <p:sp>
        <p:nvSpPr>
          <p:cNvPr id="4" name="スライド番号プレースホルダー 3"/>
          <p:cNvSpPr>
            <a:spLocks noGrp="1"/>
          </p:cNvSpPr>
          <p:nvPr>
            <p:ph type="sldNum" sz="quarter" idx="5"/>
          </p:nvPr>
        </p:nvSpPr>
        <p:spPr/>
        <p:txBody>
          <a:bodyPr/>
          <a:lstStyle/>
          <a:p>
            <a:fld id="{65A4FB44-0C85-4B36-A562-75F147191136}" type="slidenum">
              <a:rPr kumimoji="1" lang="ja-JP" altLang="en-US" smtClean="0"/>
              <a:t>15</a:t>
            </a:fld>
            <a:endParaRPr kumimoji="1" lang="ja-JP" altLang="en-US"/>
          </a:p>
        </p:txBody>
      </p:sp>
    </p:spTree>
    <p:extLst>
      <p:ext uri="{BB962C8B-B14F-4D97-AF65-F5344CB8AC3E}">
        <p14:creationId xmlns:p14="http://schemas.microsoft.com/office/powerpoint/2010/main" val="2464640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a:solidFill>
                  <a:schemeClr val="tx1"/>
                </a:solidFill>
                <a:effectLst/>
                <a:latin typeface="+mn-lt"/>
                <a:ea typeface="+mn-ea"/>
                <a:cs typeface="+mn-cs"/>
              </a:rPr>
              <a:t>全体の流れをもう一度示します。</a:t>
            </a:r>
            <a:endParaRPr kumimoji="1" lang="ja-JP" altLang="en-US" dirty="0"/>
          </a:p>
        </p:txBody>
      </p:sp>
      <p:sp>
        <p:nvSpPr>
          <p:cNvPr id="4" name="スライド番号プレースホルダー 3"/>
          <p:cNvSpPr>
            <a:spLocks noGrp="1"/>
          </p:cNvSpPr>
          <p:nvPr>
            <p:ph type="sldNum" sz="quarter" idx="5"/>
          </p:nvPr>
        </p:nvSpPr>
        <p:spPr/>
        <p:txBody>
          <a:bodyPr/>
          <a:lstStyle/>
          <a:p>
            <a:fld id="{65A4FB44-0C85-4B36-A562-75F147191136}" type="slidenum">
              <a:rPr kumimoji="1" lang="ja-JP" altLang="en-US" smtClean="0"/>
              <a:t>16</a:t>
            </a:fld>
            <a:endParaRPr kumimoji="1" lang="ja-JP" altLang="en-US"/>
          </a:p>
        </p:txBody>
      </p:sp>
    </p:spTree>
    <p:extLst>
      <p:ext uri="{BB962C8B-B14F-4D97-AF65-F5344CB8AC3E}">
        <p14:creationId xmlns:p14="http://schemas.microsoft.com/office/powerpoint/2010/main" val="1618464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a:solidFill>
                  <a:schemeClr val="tx1"/>
                </a:solidFill>
                <a:effectLst/>
                <a:latin typeface="+mn-lt"/>
                <a:ea typeface="+mn-ea"/>
                <a:cs typeface="+mn-cs"/>
              </a:rPr>
              <a:t>入力データから予測データを求めるまでを順伝播と言います。</a:t>
            </a:r>
            <a:br>
              <a:rPr lang="ja-JP" altLang="en-US" dirty="0"/>
            </a:br>
            <a:r>
              <a:rPr kumimoji="1" lang="ja-JP" altLang="en-US" sz="1200" b="0" i="0" kern="1200" dirty="0">
                <a:solidFill>
                  <a:schemeClr val="tx1"/>
                </a:solidFill>
                <a:effectLst/>
                <a:latin typeface="+mn-lt"/>
                <a:ea typeface="+mn-ea"/>
                <a:cs typeface="+mn-cs"/>
              </a:rPr>
              <a:t>中間層の２階層の実装は、青線の通りです。</a:t>
            </a:r>
            <a:endParaRPr kumimoji="1" lang="ja-JP" altLang="en-US" dirty="0"/>
          </a:p>
        </p:txBody>
      </p:sp>
      <p:sp>
        <p:nvSpPr>
          <p:cNvPr id="4" name="スライド番号プレースホルダー 3"/>
          <p:cNvSpPr>
            <a:spLocks noGrp="1"/>
          </p:cNvSpPr>
          <p:nvPr>
            <p:ph type="sldNum" sz="quarter" idx="5"/>
          </p:nvPr>
        </p:nvSpPr>
        <p:spPr/>
        <p:txBody>
          <a:bodyPr/>
          <a:lstStyle/>
          <a:p>
            <a:fld id="{65A4FB44-0C85-4B36-A562-75F147191136}" type="slidenum">
              <a:rPr kumimoji="1" lang="ja-JP" altLang="en-US" smtClean="0"/>
              <a:t>17</a:t>
            </a:fld>
            <a:endParaRPr kumimoji="1" lang="ja-JP" altLang="en-US"/>
          </a:p>
        </p:txBody>
      </p:sp>
    </p:spTree>
    <p:extLst>
      <p:ext uri="{BB962C8B-B14F-4D97-AF65-F5344CB8AC3E}">
        <p14:creationId xmlns:p14="http://schemas.microsoft.com/office/powerpoint/2010/main" val="31810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a:solidFill>
                  <a:schemeClr val="tx1"/>
                </a:solidFill>
                <a:effectLst/>
                <a:latin typeface="+mn-lt"/>
                <a:ea typeface="+mn-ea"/>
                <a:cs typeface="+mn-cs"/>
              </a:rPr>
              <a:t>逆に勾配の計算を求め、重みの更新を行う部分を逆伝播と言います。</a:t>
            </a:r>
            <a:endParaRPr kumimoji="1" lang="ja-JP" altLang="en-US" dirty="0"/>
          </a:p>
        </p:txBody>
      </p:sp>
      <p:sp>
        <p:nvSpPr>
          <p:cNvPr id="4" name="スライド番号プレースホルダー 3"/>
          <p:cNvSpPr>
            <a:spLocks noGrp="1"/>
          </p:cNvSpPr>
          <p:nvPr>
            <p:ph type="sldNum" sz="quarter" idx="5"/>
          </p:nvPr>
        </p:nvSpPr>
        <p:spPr/>
        <p:txBody>
          <a:bodyPr/>
          <a:lstStyle/>
          <a:p>
            <a:fld id="{65A4FB44-0C85-4B36-A562-75F147191136}" type="slidenum">
              <a:rPr kumimoji="1" lang="ja-JP" altLang="en-US" smtClean="0"/>
              <a:t>18</a:t>
            </a:fld>
            <a:endParaRPr kumimoji="1" lang="ja-JP" altLang="en-US"/>
          </a:p>
        </p:txBody>
      </p:sp>
    </p:spTree>
    <p:extLst>
      <p:ext uri="{BB962C8B-B14F-4D97-AF65-F5344CB8AC3E}">
        <p14:creationId xmlns:p14="http://schemas.microsoft.com/office/powerpoint/2010/main" val="659354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a:solidFill>
                  <a:schemeClr val="tx1"/>
                </a:solidFill>
                <a:effectLst/>
                <a:latin typeface="+mn-lt"/>
                <a:ea typeface="+mn-ea"/>
                <a:cs typeface="+mn-cs"/>
              </a:rPr>
              <a:t>重みの更新です。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今回は、分かりやすくするため２階層固定としました。多階層とするには、</a:t>
            </a:r>
            <a:r>
              <a:rPr kumimoji="1" lang="en-US" altLang="ja-JP" sz="1200" b="0" i="0" kern="1200" dirty="0" err="1">
                <a:solidFill>
                  <a:schemeClr val="tx1"/>
                </a:solidFill>
                <a:effectLst/>
                <a:latin typeface="+mn-lt"/>
                <a:ea typeface="+mn-ea"/>
                <a:cs typeface="+mn-cs"/>
              </a:rPr>
              <a:t>W,b,u,z</a:t>
            </a:r>
            <a:r>
              <a:rPr kumimoji="1" lang="ja-JP" altLang="en-US" sz="1200" b="0" i="0" kern="1200" dirty="0">
                <a:solidFill>
                  <a:schemeClr val="tx1"/>
                </a:solidFill>
                <a:effectLst/>
                <a:latin typeface="+mn-lt"/>
                <a:ea typeface="+mn-ea"/>
                <a:cs typeface="+mn-cs"/>
              </a:rPr>
              <a:t>などを配列とし、</a:t>
            </a:r>
            <a:r>
              <a:rPr kumimoji="1" lang="en-US" altLang="ja-JP" sz="1200" b="0" i="0" kern="1200" dirty="0">
                <a:solidFill>
                  <a:schemeClr val="tx1"/>
                </a:solidFill>
                <a:effectLst/>
                <a:latin typeface="+mn-lt"/>
                <a:ea typeface="+mn-ea"/>
                <a:cs typeface="+mn-cs"/>
              </a:rPr>
              <a:t>for</a:t>
            </a:r>
            <a:r>
              <a:rPr kumimoji="1" lang="ja-JP" altLang="en-US" sz="1200" b="0" i="0" kern="1200" dirty="0">
                <a:solidFill>
                  <a:schemeClr val="tx1"/>
                </a:solidFill>
                <a:effectLst/>
                <a:latin typeface="+mn-lt"/>
                <a:ea typeface="+mn-ea"/>
                <a:cs typeface="+mn-cs"/>
              </a:rPr>
              <a:t>分でループさせると任意の階層に対応できます。</a:t>
            </a:r>
            <a:endParaRPr kumimoji="1" lang="en-US" altLang="ja-JP" sz="1200" b="0" i="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65A4FB44-0C85-4B36-A562-75F147191136}" type="slidenum">
              <a:rPr kumimoji="1" lang="ja-JP" altLang="en-US" smtClean="0"/>
              <a:t>19</a:t>
            </a:fld>
            <a:endParaRPr kumimoji="1" lang="ja-JP" altLang="en-US"/>
          </a:p>
        </p:txBody>
      </p:sp>
    </p:spTree>
    <p:extLst>
      <p:ext uri="{BB962C8B-B14F-4D97-AF65-F5344CB8AC3E}">
        <p14:creationId xmlns:p14="http://schemas.microsoft.com/office/powerpoint/2010/main" val="346968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僕たちはベースギターの自動採譜</a:t>
            </a:r>
            <a:r>
              <a:rPr kumimoji="1" lang="en-US" altLang="ja-JP" dirty="0"/>
              <a:t>web</a:t>
            </a:r>
            <a:r>
              <a:rPr kumimoji="1" lang="ja-JP" altLang="en-US" dirty="0"/>
              <a:t>アプリを制作しています。</a:t>
            </a:r>
            <a:endParaRPr kumimoji="1" lang="en-US" altLang="ja-JP" dirty="0"/>
          </a:p>
          <a:p>
            <a:r>
              <a:rPr kumimoji="1" lang="ja-JP" altLang="en-US" dirty="0"/>
              <a:t>これはベースの音楽データを入力すると、</a:t>
            </a:r>
            <a:r>
              <a:rPr kumimoji="1" lang="en-US" altLang="ja-JP" dirty="0"/>
              <a:t>tab</a:t>
            </a:r>
            <a:r>
              <a:rPr kumimoji="1" lang="ja-JP" altLang="en-US" dirty="0"/>
              <a:t>譜と呼ばれるベースギター専用の楽譜を生成します。</a:t>
            </a:r>
            <a:endParaRPr kumimoji="1" lang="en-US" altLang="ja-JP" dirty="0"/>
          </a:p>
          <a:p>
            <a:r>
              <a:rPr kumimoji="1" lang="ja-JP" altLang="en-US" dirty="0"/>
              <a:t>楽譜は</a:t>
            </a:r>
            <a:r>
              <a:rPr kumimoji="1" lang="en-US" altLang="ja-JP" dirty="0"/>
              <a:t>PDF</a:t>
            </a:r>
            <a:r>
              <a:rPr kumimoji="1" lang="ja-JP" altLang="en-US" dirty="0" err="1"/>
              <a:t>、</a:t>
            </a:r>
            <a:r>
              <a:rPr kumimoji="1" lang="en-US" altLang="ja-JP" dirty="0"/>
              <a:t>midi</a:t>
            </a:r>
            <a:r>
              <a:rPr kumimoji="1" lang="ja-JP" altLang="en-US" dirty="0"/>
              <a:t>形式で生成されます。また、ベースの奏法を深層学習を通して判別します。</a:t>
            </a:r>
            <a:endParaRPr kumimoji="1" lang="en-US" altLang="ja-JP" dirty="0"/>
          </a:p>
          <a:p>
            <a:r>
              <a:rPr kumimoji="1" lang="ja-JP" altLang="en-US" dirty="0"/>
              <a:t>僕はこの深層学習について開発しています。</a:t>
            </a:r>
          </a:p>
        </p:txBody>
      </p:sp>
      <p:sp>
        <p:nvSpPr>
          <p:cNvPr id="4" name="スライド番号プレースホルダー 3"/>
          <p:cNvSpPr>
            <a:spLocks noGrp="1"/>
          </p:cNvSpPr>
          <p:nvPr>
            <p:ph type="sldNum" sz="quarter" idx="5"/>
          </p:nvPr>
        </p:nvSpPr>
        <p:spPr/>
        <p:txBody>
          <a:bodyPr/>
          <a:lstStyle/>
          <a:p>
            <a:fld id="{64977D62-494C-4CA9-B7A6-755CC0A41BDC}" type="slidenum">
              <a:rPr kumimoji="1" lang="ja-JP" altLang="en-US" smtClean="0"/>
              <a:t>2</a:t>
            </a:fld>
            <a:endParaRPr kumimoji="1" lang="ja-JP" altLang="en-US"/>
          </a:p>
        </p:txBody>
      </p:sp>
    </p:spTree>
    <p:extLst>
      <p:ext uri="{BB962C8B-B14F-4D97-AF65-F5344CB8AC3E}">
        <p14:creationId xmlns:p14="http://schemas.microsoft.com/office/powerpoint/2010/main" val="3863066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まず、機械学習と深層学習の違いについて説明します</a:t>
            </a:r>
            <a:endParaRPr kumimoji="1" lang="en-US" altLang="ja-JP" dirty="0"/>
          </a:p>
          <a:p>
            <a:r>
              <a:rPr kumimoji="1" lang="ja-JP" altLang="en-US" dirty="0"/>
              <a:t>人工知能の枠の中に機械学習が入っており、深層学習というのは機械学習の方法の一部です。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4977D62-494C-4CA9-B7A6-755CC0A41BDC}" type="slidenum">
              <a:rPr kumimoji="1" lang="ja-JP" altLang="en-US" smtClean="0"/>
              <a:t>3</a:t>
            </a:fld>
            <a:endParaRPr kumimoji="1" lang="ja-JP" altLang="en-US"/>
          </a:p>
        </p:txBody>
      </p:sp>
    </p:spTree>
    <p:extLst>
      <p:ext uri="{BB962C8B-B14F-4D97-AF65-F5344CB8AC3E}">
        <p14:creationId xmlns:p14="http://schemas.microsoft.com/office/powerpoint/2010/main" val="2592349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機械学習には教師あり、教師なし、強化学習の三つの方法があります。</a:t>
            </a:r>
            <a:endParaRPr kumimoji="1" lang="en-US" altLang="ja-JP" dirty="0"/>
          </a:p>
          <a:p>
            <a:r>
              <a:rPr kumimoji="1" lang="ja-JP" altLang="en-US" dirty="0"/>
              <a:t>その中でも私たちは今回は奏法を分類をするので、教師あり学習の分類問題についての学習方法を使おうと考えています。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64977D62-494C-4CA9-B7A6-755CC0A41BDC}" type="slidenum">
              <a:rPr kumimoji="1" lang="ja-JP" altLang="en-US" smtClean="0"/>
              <a:t>4</a:t>
            </a:fld>
            <a:endParaRPr kumimoji="1" lang="ja-JP" altLang="en-US"/>
          </a:p>
        </p:txBody>
      </p:sp>
    </p:spTree>
    <p:extLst>
      <p:ext uri="{BB962C8B-B14F-4D97-AF65-F5344CB8AC3E}">
        <p14:creationId xmlns:p14="http://schemas.microsoft.com/office/powerpoint/2010/main" val="2616272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深層学習を使うにあたって深層学習で使う技術について説明していこうと思います。</a:t>
            </a:r>
            <a:endParaRPr kumimoji="1" lang="en-US" altLang="ja-JP" dirty="0"/>
          </a:p>
          <a:p>
            <a:endParaRPr kumimoji="1" lang="en-US" altLang="ja-JP" dirty="0"/>
          </a:p>
          <a:p>
            <a:r>
              <a:rPr kumimoji="1" lang="ja-JP" altLang="en-US" dirty="0"/>
              <a:t>深層学習の起源となる「パーセプトロン」を説明します。</a:t>
            </a:r>
            <a:endParaRPr kumimoji="1" lang="en-US" altLang="ja-JP" dirty="0"/>
          </a:p>
          <a:p>
            <a:endParaRPr kumimoji="1" lang="en-US" altLang="ja-JP" dirty="0"/>
          </a:p>
          <a:p>
            <a:r>
              <a:rPr kumimoji="1" lang="ja-JP" altLang="en-US" dirty="0"/>
              <a:t>パーセプトロンは、人間の脳神経回路を真似た学習モデルで、複数の入力を重み付けして、０か１を出力するだけのものです。</a:t>
            </a:r>
          </a:p>
        </p:txBody>
      </p:sp>
      <p:sp>
        <p:nvSpPr>
          <p:cNvPr id="4" name="スライド番号プレースホルダー 3"/>
          <p:cNvSpPr>
            <a:spLocks noGrp="1"/>
          </p:cNvSpPr>
          <p:nvPr>
            <p:ph type="sldNum" sz="quarter" idx="5"/>
          </p:nvPr>
        </p:nvSpPr>
        <p:spPr/>
        <p:txBody>
          <a:bodyPr/>
          <a:lstStyle/>
          <a:p>
            <a:fld id="{64977D62-494C-4CA9-B7A6-755CC0A41BDC}" type="slidenum">
              <a:rPr kumimoji="1" lang="ja-JP" altLang="en-US" smtClean="0"/>
              <a:t>5</a:t>
            </a:fld>
            <a:endParaRPr kumimoji="1" lang="ja-JP" altLang="en-US"/>
          </a:p>
        </p:txBody>
      </p:sp>
    </p:spTree>
    <p:extLst>
      <p:ext uri="{BB962C8B-B14F-4D97-AF65-F5344CB8AC3E}">
        <p14:creationId xmlns:p14="http://schemas.microsoft.com/office/powerpoint/2010/main" val="3492915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パーセプトロンの出力には活性化関数が含まれています。</a:t>
            </a:r>
            <a:endParaRPr kumimoji="1" lang="en-US" altLang="ja-JP" dirty="0"/>
          </a:p>
          <a:p>
            <a:r>
              <a:rPr kumimoji="1" lang="ja-JP" altLang="en-US" dirty="0"/>
              <a:t>活性化関数とはその値を次のニューロンにどのように出力するかを決めます。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64977D62-494C-4CA9-B7A6-755CC0A41BDC}" type="slidenum">
              <a:rPr kumimoji="1" lang="ja-JP" altLang="en-US" smtClean="0"/>
              <a:t>6</a:t>
            </a:fld>
            <a:endParaRPr kumimoji="1" lang="ja-JP" altLang="en-US"/>
          </a:p>
        </p:txBody>
      </p:sp>
    </p:spTree>
    <p:extLst>
      <p:ext uri="{BB962C8B-B14F-4D97-AF65-F5344CB8AC3E}">
        <p14:creationId xmlns:p14="http://schemas.microsoft.com/office/powerpoint/2010/main" val="368228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パーセプトロンでは出力にステップ関数という活性化関数を用いています</a:t>
            </a:r>
            <a:endParaRPr kumimoji="1" lang="en-US" altLang="ja-JP" dirty="0"/>
          </a:p>
          <a:p>
            <a:r>
              <a:rPr kumimoji="1" lang="ja-JP" altLang="en-US" dirty="0"/>
              <a:t>この関数によって出力を</a:t>
            </a:r>
            <a:r>
              <a:rPr kumimoji="1" lang="en-US" altLang="ja-JP" dirty="0"/>
              <a:t>0</a:t>
            </a:r>
            <a:r>
              <a:rPr kumimoji="1" lang="ja-JP" altLang="en-US" dirty="0"/>
              <a:t>か</a:t>
            </a:r>
            <a:r>
              <a:rPr kumimoji="1" lang="en-US" altLang="ja-JP" dirty="0"/>
              <a:t>1</a:t>
            </a:r>
            <a:r>
              <a:rPr kumimoji="1" lang="ja-JP" altLang="en-US" dirty="0" err="1"/>
              <a:t>かを</a:t>
            </a:r>
            <a:r>
              <a:rPr kumimoji="1" lang="ja-JP" altLang="en-US" dirty="0"/>
              <a:t>決めます</a:t>
            </a:r>
          </a:p>
        </p:txBody>
      </p:sp>
      <p:sp>
        <p:nvSpPr>
          <p:cNvPr id="4" name="スライド番号プレースホルダー 3"/>
          <p:cNvSpPr>
            <a:spLocks noGrp="1"/>
          </p:cNvSpPr>
          <p:nvPr>
            <p:ph type="sldNum" sz="quarter" idx="5"/>
          </p:nvPr>
        </p:nvSpPr>
        <p:spPr/>
        <p:txBody>
          <a:bodyPr/>
          <a:lstStyle/>
          <a:p>
            <a:fld id="{64977D62-494C-4CA9-B7A6-755CC0A41BDC}" type="slidenum">
              <a:rPr kumimoji="1" lang="ja-JP" altLang="en-US" smtClean="0"/>
              <a:t>7</a:t>
            </a:fld>
            <a:endParaRPr kumimoji="1" lang="ja-JP" altLang="en-US"/>
          </a:p>
        </p:txBody>
      </p:sp>
    </p:spTree>
    <p:extLst>
      <p:ext uri="{BB962C8B-B14F-4D97-AF65-F5344CB8AC3E}">
        <p14:creationId xmlns:p14="http://schemas.microsoft.com/office/powerpoint/2010/main" val="1394716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次にニューラルネットワークの仕組みについて説明します。</a:t>
            </a:r>
            <a:endParaRPr kumimoji="1" lang="en-US" altLang="ja-JP" dirty="0"/>
          </a:p>
          <a:p>
            <a:endParaRPr kumimoji="1" lang="en-US" altLang="ja-JP" dirty="0"/>
          </a:p>
          <a:p>
            <a:r>
              <a:rPr kumimoji="1" lang="ja-JP" altLang="en-US" dirty="0"/>
              <a:t>これは、パーセプトロンの考え方を応用したもので、入力層から来たデータが、一つまたは複数の中間層を通過し、最後に出力層で求める出力を表現します。</a:t>
            </a:r>
            <a:endParaRPr kumimoji="1" lang="en-US" altLang="ja-JP" dirty="0"/>
          </a:p>
          <a:p>
            <a:endParaRPr kumimoji="1" lang="en-US" altLang="ja-JP" dirty="0"/>
          </a:p>
          <a:p>
            <a:r>
              <a:rPr kumimoji="1" lang="ja-JP" altLang="en-US" dirty="0"/>
              <a:t>パーセプトロンとは違い、中間層があるので、中間層にも活性化関数が用いられます</a:t>
            </a:r>
            <a:endParaRPr kumimoji="1" lang="en-US" altLang="ja-JP" dirty="0"/>
          </a:p>
          <a:p>
            <a:endParaRPr kumimoji="1" lang="en-US" altLang="ja-JP" dirty="0"/>
          </a:p>
          <a:p>
            <a:r>
              <a:rPr kumimoji="1" lang="ja-JP" altLang="en-US" dirty="0"/>
              <a:t>ニューラルネットワークの出力層で使われている活性化関数は、回帰問題では恒等関数というものが使われていて</a:t>
            </a:r>
          </a:p>
        </p:txBody>
      </p:sp>
      <p:sp>
        <p:nvSpPr>
          <p:cNvPr id="4" name="スライド番号プレースホルダー 3"/>
          <p:cNvSpPr>
            <a:spLocks noGrp="1"/>
          </p:cNvSpPr>
          <p:nvPr>
            <p:ph type="sldNum" sz="quarter" idx="5"/>
          </p:nvPr>
        </p:nvSpPr>
        <p:spPr/>
        <p:txBody>
          <a:bodyPr/>
          <a:lstStyle/>
          <a:p>
            <a:fld id="{64977D62-494C-4CA9-B7A6-755CC0A41BDC}" type="slidenum">
              <a:rPr kumimoji="1" lang="ja-JP" altLang="en-US" smtClean="0"/>
              <a:t>8</a:t>
            </a:fld>
            <a:endParaRPr kumimoji="1" lang="ja-JP" altLang="en-US"/>
          </a:p>
        </p:txBody>
      </p:sp>
    </p:spTree>
    <p:extLst>
      <p:ext uri="{BB962C8B-B14F-4D97-AF65-F5344CB8AC3E}">
        <p14:creationId xmlns:p14="http://schemas.microsoft.com/office/powerpoint/2010/main" val="2600268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分類問題では、右上のシグモイド関数か右下のソフトマックス関数が使われています。</a:t>
            </a:r>
            <a:endParaRPr kumimoji="1" lang="en-US" altLang="ja-JP" dirty="0"/>
          </a:p>
          <a:p>
            <a:endParaRPr kumimoji="1" lang="en-US" altLang="ja-JP" dirty="0"/>
          </a:p>
          <a:p>
            <a:r>
              <a:rPr kumimoji="1" lang="ja-JP" altLang="en-US" dirty="0"/>
              <a:t>シグモイド関数は二値分類、ソフトマックス関数は多値分類で使われています。</a:t>
            </a:r>
            <a:endParaRPr kumimoji="1" lang="en-US" altLang="ja-JP" dirty="0"/>
          </a:p>
          <a:p>
            <a:r>
              <a:rPr kumimoji="1" lang="ja-JP" altLang="en-US" dirty="0"/>
              <a:t>二値分類は二つに分類するときに使い、多値分類は</a:t>
            </a:r>
            <a:r>
              <a:rPr kumimoji="1" lang="en-US" altLang="ja-JP" dirty="0"/>
              <a:t>3</a:t>
            </a:r>
            <a:r>
              <a:rPr kumimoji="1" lang="ja-JP" altLang="en-US" dirty="0"/>
              <a:t>つ以上に分類するときに使います。</a:t>
            </a:r>
            <a:endParaRPr kumimoji="1" lang="en-US" altLang="ja-JP" dirty="0"/>
          </a:p>
          <a:p>
            <a:endParaRPr kumimoji="1" lang="en-US" altLang="ja-JP" dirty="0"/>
          </a:p>
          <a:p>
            <a:r>
              <a:rPr kumimoji="1" lang="ja-JP" altLang="en-US" dirty="0"/>
              <a:t>そのため、僕たちのアプリでは複数の奏法を分類するので多値分類のソフトマックス関数があっていると考えています。</a:t>
            </a:r>
            <a:endParaRPr kumimoji="1" lang="en-US" altLang="ja-JP" dirty="0"/>
          </a:p>
          <a:p>
            <a:endParaRPr kumimoji="1" lang="en-US" altLang="ja-JP" dirty="0"/>
          </a:p>
          <a:p>
            <a:r>
              <a:rPr kumimoji="1" lang="ja-JP" altLang="en-US" dirty="0"/>
              <a:t>そして、この中間層を多くすることで、深層学習、いわゆるディープラーニングを作ることが出来ます。</a:t>
            </a:r>
          </a:p>
        </p:txBody>
      </p:sp>
      <p:sp>
        <p:nvSpPr>
          <p:cNvPr id="4" name="スライド番号プレースホルダー 3"/>
          <p:cNvSpPr>
            <a:spLocks noGrp="1"/>
          </p:cNvSpPr>
          <p:nvPr>
            <p:ph type="sldNum" sz="quarter" idx="5"/>
          </p:nvPr>
        </p:nvSpPr>
        <p:spPr/>
        <p:txBody>
          <a:bodyPr/>
          <a:lstStyle/>
          <a:p>
            <a:fld id="{64977D62-494C-4CA9-B7A6-755CC0A41BDC}" type="slidenum">
              <a:rPr kumimoji="1" lang="ja-JP" altLang="en-US" smtClean="0"/>
              <a:t>9</a:t>
            </a:fld>
            <a:endParaRPr kumimoji="1" lang="ja-JP" altLang="en-US"/>
          </a:p>
        </p:txBody>
      </p:sp>
    </p:spTree>
    <p:extLst>
      <p:ext uri="{BB962C8B-B14F-4D97-AF65-F5344CB8AC3E}">
        <p14:creationId xmlns:p14="http://schemas.microsoft.com/office/powerpoint/2010/main" val="1091031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B8F523C-D910-4FCA-941F-20DBC92E284B}" type="datetimeFigureOut">
              <a:rPr kumimoji="1" lang="ja-JP" altLang="en-US" smtClean="0"/>
              <a:t>2021/11/19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90BC8CF-BB9F-4BAA-88FC-615E581FE3C8}" type="slidenum">
              <a:rPr kumimoji="1" lang="ja-JP" altLang="en-US" smtClean="0"/>
              <a:t>‹#›</a:t>
            </a:fld>
            <a:endParaRPr kumimoji="1" lang="ja-JP" altLang="en-US"/>
          </a:p>
        </p:txBody>
      </p:sp>
    </p:spTree>
    <p:extLst>
      <p:ext uri="{BB962C8B-B14F-4D97-AF65-F5344CB8AC3E}">
        <p14:creationId xmlns:p14="http://schemas.microsoft.com/office/powerpoint/2010/main" val="1284496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B8F523C-D910-4FCA-941F-20DBC92E284B}" type="datetimeFigureOut">
              <a:rPr kumimoji="1" lang="ja-JP" altLang="en-US" smtClean="0"/>
              <a:t>2021/11/19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0BC8CF-BB9F-4BAA-88FC-615E581FE3C8}" type="slidenum">
              <a:rPr kumimoji="1" lang="ja-JP" altLang="en-US" smtClean="0"/>
              <a:t>‹#›</a:t>
            </a:fld>
            <a:endParaRPr kumimoji="1" lang="ja-JP" altLang="en-US"/>
          </a:p>
        </p:txBody>
      </p:sp>
    </p:spTree>
    <p:extLst>
      <p:ext uri="{BB962C8B-B14F-4D97-AF65-F5344CB8AC3E}">
        <p14:creationId xmlns:p14="http://schemas.microsoft.com/office/powerpoint/2010/main" val="1069276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B8F523C-D910-4FCA-941F-20DBC92E284B}" type="datetimeFigureOut">
              <a:rPr kumimoji="1" lang="ja-JP" altLang="en-US" smtClean="0"/>
              <a:t>2021/11/19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0BC8CF-BB9F-4BAA-88FC-615E581FE3C8}"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08076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7B8F523C-D910-4FCA-941F-20DBC92E284B}" type="datetimeFigureOut">
              <a:rPr kumimoji="1" lang="ja-JP" altLang="en-US" smtClean="0"/>
              <a:t>2021/11/19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0BC8CF-BB9F-4BAA-88FC-615E581FE3C8}" type="slidenum">
              <a:rPr kumimoji="1" lang="ja-JP" altLang="en-US" smtClean="0"/>
              <a:t>‹#›</a:t>
            </a:fld>
            <a:endParaRPr kumimoji="1" lang="ja-JP" altLang="en-US"/>
          </a:p>
        </p:txBody>
      </p:sp>
    </p:spTree>
    <p:extLst>
      <p:ext uri="{BB962C8B-B14F-4D97-AF65-F5344CB8AC3E}">
        <p14:creationId xmlns:p14="http://schemas.microsoft.com/office/powerpoint/2010/main" val="3814683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7B8F523C-D910-4FCA-941F-20DBC92E284B}" type="datetimeFigureOut">
              <a:rPr kumimoji="1" lang="ja-JP" altLang="en-US" smtClean="0"/>
              <a:t>2021/11/19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0BC8CF-BB9F-4BAA-88FC-615E581FE3C8}"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24868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7B8F523C-D910-4FCA-941F-20DBC92E284B}" type="datetimeFigureOut">
              <a:rPr kumimoji="1" lang="ja-JP" altLang="en-US" smtClean="0"/>
              <a:t>2021/11/19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0BC8CF-BB9F-4BAA-88FC-615E581FE3C8}" type="slidenum">
              <a:rPr kumimoji="1" lang="ja-JP" altLang="en-US" smtClean="0"/>
              <a:t>‹#›</a:t>
            </a:fld>
            <a:endParaRPr kumimoji="1" lang="ja-JP" altLang="en-US"/>
          </a:p>
        </p:txBody>
      </p:sp>
    </p:spTree>
    <p:extLst>
      <p:ext uri="{BB962C8B-B14F-4D97-AF65-F5344CB8AC3E}">
        <p14:creationId xmlns:p14="http://schemas.microsoft.com/office/powerpoint/2010/main" val="20526190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B8F523C-D910-4FCA-941F-20DBC92E284B}" type="datetimeFigureOut">
              <a:rPr kumimoji="1" lang="ja-JP" altLang="en-US" smtClean="0"/>
              <a:t>2021/11/19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0BC8CF-BB9F-4BAA-88FC-615E581FE3C8}" type="slidenum">
              <a:rPr kumimoji="1" lang="ja-JP" altLang="en-US" smtClean="0"/>
              <a:t>‹#›</a:t>
            </a:fld>
            <a:endParaRPr kumimoji="1" lang="ja-JP" altLang="en-US"/>
          </a:p>
        </p:txBody>
      </p:sp>
    </p:spTree>
    <p:extLst>
      <p:ext uri="{BB962C8B-B14F-4D97-AF65-F5344CB8AC3E}">
        <p14:creationId xmlns:p14="http://schemas.microsoft.com/office/powerpoint/2010/main" val="2646024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B8F523C-D910-4FCA-941F-20DBC92E284B}" type="datetimeFigureOut">
              <a:rPr kumimoji="1" lang="ja-JP" altLang="en-US" smtClean="0"/>
              <a:t>2021/11/19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0BC8CF-BB9F-4BAA-88FC-615E581FE3C8}" type="slidenum">
              <a:rPr kumimoji="1" lang="ja-JP" altLang="en-US" smtClean="0"/>
              <a:t>‹#›</a:t>
            </a:fld>
            <a:endParaRPr kumimoji="1" lang="ja-JP" altLang="en-US"/>
          </a:p>
        </p:txBody>
      </p:sp>
    </p:spTree>
    <p:extLst>
      <p:ext uri="{BB962C8B-B14F-4D97-AF65-F5344CB8AC3E}">
        <p14:creationId xmlns:p14="http://schemas.microsoft.com/office/powerpoint/2010/main" val="2485565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B8F523C-D910-4FCA-941F-20DBC92E284B}" type="datetimeFigureOut">
              <a:rPr kumimoji="1" lang="ja-JP" altLang="en-US" smtClean="0"/>
              <a:t>2021/11/19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0BC8CF-BB9F-4BAA-88FC-615E581FE3C8}" type="slidenum">
              <a:rPr kumimoji="1" lang="ja-JP" altLang="en-US" smtClean="0"/>
              <a:t>‹#›</a:t>
            </a:fld>
            <a:endParaRPr kumimoji="1" lang="ja-JP" altLang="en-US"/>
          </a:p>
        </p:txBody>
      </p:sp>
    </p:spTree>
    <p:extLst>
      <p:ext uri="{BB962C8B-B14F-4D97-AF65-F5344CB8AC3E}">
        <p14:creationId xmlns:p14="http://schemas.microsoft.com/office/powerpoint/2010/main" val="2412778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B8F523C-D910-4FCA-941F-20DBC92E284B}" type="datetimeFigureOut">
              <a:rPr kumimoji="1" lang="ja-JP" altLang="en-US" smtClean="0"/>
              <a:t>2021/11/19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0BC8CF-BB9F-4BAA-88FC-615E581FE3C8}" type="slidenum">
              <a:rPr kumimoji="1" lang="ja-JP" altLang="en-US" smtClean="0"/>
              <a:t>‹#›</a:t>
            </a:fld>
            <a:endParaRPr kumimoji="1" lang="ja-JP" altLang="en-US"/>
          </a:p>
        </p:txBody>
      </p:sp>
    </p:spTree>
    <p:extLst>
      <p:ext uri="{BB962C8B-B14F-4D97-AF65-F5344CB8AC3E}">
        <p14:creationId xmlns:p14="http://schemas.microsoft.com/office/powerpoint/2010/main" val="15709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B8F523C-D910-4FCA-941F-20DBC92E284B}" type="datetimeFigureOut">
              <a:rPr kumimoji="1" lang="ja-JP" altLang="en-US" smtClean="0"/>
              <a:t>2021/11/19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90BC8CF-BB9F-4BAA-88FC-615E581FE3C8}" type="slidenum">
              <a:rPr kumimoji="1" lang="ja-JP" altLang="en-US" smtClean="0"/>
              <a:t>‹#›</a:t>
            </a:fld>
            <a:endParaRPr kumimoji="1" lang="ja-JP" altLang="en-US"/>
          </a:p>
        </p:txBody>
      </p:sp>
    </p:spTree>
    <p:extLst>
      <p:ext uri="{BB962C8B-B14F-4D97-AF65-F5344CB8AC3E}">
        <p14:creationId xmlns:p14="http://schemas.microsoft.com/office/powerpoint/2010/main" val="2437611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B8F523C-D910-4FCA-941F-20DBC92E284B}" type="datetimeFigureOut">
              <a:rPr kumimoji="1" lang="ja-JP" altLang="en-US" smtClean="0"/>
              <a:t>2021/11/19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90BC8CF-BB9F-4BAA-88FC-615E581FE3C8}" type="slidenum">
              <a:rPr kumimoji="1" lang="ja-JP" altLang="en-US" smtClean="0"/>
              <a:t>‹#›</a:t>
            </a:fld>
            <a:endParaRPr kumimoji="1" lang="ja-JP" altLang="en-US"/>
          </a:p>
        </p:txBody>
      </p:sp>
    </p:spTree>
    <p:extLst>
      <p:ext uri="{BB962C8B-B14F-4D97-AF65-F5344CB8AC3E}">
        <p14:creationId xmlns:p14="http://schemas.microsoft.com/office/powerpoint/2010/main" val="2960831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B8F523C-D910-4FCA-941F-20DBC92E284B}" type="datetimeFigureOut">
              <a:rPr kumimoji="1" lang="ja-JP" altLang="en-US" smtClean="0"/>
              <a:t>2021/11/19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90BC8CF-BB9F-4BAA-88FC-615E581FE3C8}" type="slidenum">
              <a:rPr kumimoji="1" lang="ja-JP" altLang="en-US" smtClean="0"/>
              <a:t>‹#›</a:t>
            </a:fld>
            <a:endParaRPr kumimoji="1" lang="ja-JP" altLang="en-US"/>
          </a:p>
        </p:txBody>
      </p:sp>
    </p:spTree>
    <p:extLst>
      <p:ext uri="{BB962C8B-B14F-4D97-AF65-F5344CB8AC3E}">
        <p14:creationId xmlns:p14="http://schemas.microsoft.com/office/powerpoint/2010/main" val="2096962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8F523C-D910-4FCA-941F-20DBC92E284B}" type="datetimeFigureOut">
              <a:rPr kumimoji="1" lang="ja-JP" altLang="en-US" smtClean="0"/>
              <a:t>2021/11/19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90BC8CF-BB9F-4BAA-88FC-615E581FE3C8}" type="slidenum">
              <a:rPr kumimoji="1" lang="ja-JP" altLang="en-US" smtClean="0"/>
              <a:t>‹#›</a:t>
            </a:fld>
            <a:endParaRPr kumimoji="1" lang="ja-JP" altLang="en-US"/>
          </a:p>
        </p:txBody>
      </p:sp>
    </p:spTree>
    <p:extLst>
      <p:ext uri="{BB962C8B-B14F-4D97-AF65-F5344CB8AC3E}">
        <p14:creationId xmlns:p14="http://schemas.microsoft.com/office/powerpoint/2010/main" val="17317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B8F523C-D910-4FCA-941F-20DBC92E284B}" type="datetimeFigureOut">
              <a:rPr kumimoji="1" lang="ja-JP" altLang="en-US" smtClean="0"/>
              <a:t>2021/11/19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90BC8CF-BB9F-4BAA-88FC-615E581FE3C8}" type="slidenum">
              <a:rPr kumimoji="1" lang="ja-JP" altLang="en-US" smtClean="0"/>
              <a:t>‹#›</a:t>
            </a:fld>
            <a:endParaRPr kumimoji="1" lang="ja-JP" altLang="en-US"/>
          </a:p>
        </p:txBody>
      </p:sp>
    </p:spTree>
    <p:extLst>
      <p:ext uri="{BB962C8B-B14F-4D97-AF65-F5344CB8AC3E}">
        <p14:creationId xmlns:p14="http://schemas.microsoft.com/office/powerpoint/2010/main" val="2102574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B8F523C-D910-4FCA-941F-20DBC92E284B}" type="datetimeFigureOut">
              <a:rPr kumimoji="1" lang="ja-JP" altLang="en-US" smtClean="0"/>
              <a:t>2021/11/19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0BC8CF-BB9F-4BAA-88FC-615E581FE3C8}" type="slidenum">
              <a:rPr kumimoji="1" lang="ja-JP" altLang="en-US" smtClean="0"/>
              <a:t>‹#›</a:t>
            </a:fld>
            <a:endParaRPr kumimoji="1" lang="ja-JP" altLang="en-US"/>
          </a:p>
        </p:txBody>
      </p:sp>
    </p:spTree>
    <p:extLst>
      <p:ext uri="{BB962C8B-B14F-4D97-AF65-F5344CB8AC3E}">
        <p14:creationId xmlns:p14="http://schemas.microsoft.com/office/powerpoint/2010/main" val="3050652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B8F523C-D910-4FCA-941F-20DBC92E284B}" type="datetimeFigureOut">
              <a:rPr kumimoji="1" lang="ja-JP" altLang="en-US" smtClean="0"/>
              <a:t>2021/11/19</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90BC8CF-BB9F-4BAA-88FC-615E581FE3C8}" type="slidenum">
              <a:rPr kumimoji="1" lang="ja-JP" altLang="en-US" smtClean="0"/>
              <a:t>‹#›</a:t>
            </a:fld>
            <a:endParaRPr kumimoji="1" lang="ja-JP" altLang="en-US"/>
          </a:p>
        </p:txBody>
      </p:sp>
    </p:spTree>
    <p:extLst>
      <p:ext uri="{BB962C8B-B14F-4D97-AF65-F5344CB8AC3E}">
        <p14:creationId xmlns:p14="http://schemas.microsoft.com/office/powerpoint/2010/main" val="4028564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FBC6AB-E456-43B3-B359-6C858DE46BF2}"/>
              </a:ext>
            </a:extLst>
          </p:cNvPr>
          <p:cNvSpPr>
            <a:spLocks noGrp="1"/>
          </p:cNvSpPr>
          <p:nvPr>
            <p:ph type="ctrTitle"/>
          </p:nvPr>
        </p:nvSpPr>
        <p:spPr/>
        <p:txBody>
          <a:bodyPr/>
          <a:lstStyle/>
          <a:p>
            <a:r>
              <a:rPr kumimoji="1" lang="en-US" altLang="ja-JP" dirty="0"/>
              <a:t>The Commit</a:t>
            </a:r>
            <a:endParaRPr kumimoji="1" lang="ja-JP" altLang="en-US" dirty="0"/>
          </a:p>
        </p:txBody>
      </p:sp>
      <p:sp>
        <p:nvSpPr>
          <p:cNvPr id="3" name="字幕 2">
            <a:extLst>
              <a:ext uri="{FF2B5EF4-FFF2-40B4-BE49-F238E27FC236}">
                <a16:creationId xmlns:a16="http://schemas.microsoft.com/office/drawing/2014/main" id="{1E71CEA7-2AD4-4D6E-864E-0EA4F2C6CBAF}"/>
              </a:ext>
            </a:extLst>
          </p:cNvPr>
          <p:cNvSpPr>
            <a:spLocks noGrp="1"/>
          </p:cNvSpPr>
          <p:nvPr>
            <p:ph type="subTitle" idx="1"/>
          </p:nvPr>
        </p:nvSpPr>
        <p:spPr/>
        <p:txBody>
          <a:bodyPr/>
          <a:lstStyle/>
          <a:p>
            <a:r>
              <a:rPr lang="ja-JP" altLang="en-US" dirty="0"/>
              <a:t>石本　竜雅</a:t>
            </a:r>
            <a:endParaRPr kumimoji="1" lang="ja-JP" altLang="en-US" dirty="0"/>
          </a:p>
        </p:txBody>
      </p:sp>
    </p:spTree>
    <p:extLst>
      <p:ext uri="{BB962C8B-B14F-4D97-AF65-F5344CB8AC3E}">
        <p14:creationId xmlns:p14="http://schemas.microsoft.com/office/powerpoint/2010/main" val="1143505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796FD6-4EEC-41EB-AF4D-91DD3133E129}"/>
              </a:ext>
            </a:extLst>
          </p:cNvPr>
          <p:cNvSpPr>
            <a:spLocks noGrp="1"/>
          </p:cNvSpPr>
          <p:nvPr>
            <p:ph type="title"/>
          </p:nvPr>
        </p:nvSpPr>
        <p:spPr>
          <a:xfrm>
            <a:off x="843012" y="0"/>
            <a:ext cx="10515600" cy="1325563"/>
          </a:xfrm>
        </p:spPr>
        <p:txBody>
          <a:bodyPr>
            <a:normAutofit/>
          </a:bodyPr>
          <a:lstStyle/>
          <a:p>
            <a:r>
              <a:rPr kumimoji="1" lang="ja-JP" altLang="en-US" sz="4000" dirty="0"/>
              <a:t>深層学習の</a:t>
            </a:r>
            <a:r>
              <a:rPr lang="ja-JP" altLang="en-US" sz="4000" dirty="0"/>
              <a:t>実装の仕方</a:t>
            </a:r>
            <a:r>
              <a:rPr kumimoji="1" lang="ja-JP" altLang="en-US" sz="4000" dirty="0"/>
              <a:t>について</a:t>
            </a:r>
          </a:p>
        </p:txBody>
      </p:sp>
      <p:pic>
        <p:nvPicPr>
          <p:cNvPr id="8" name="コンテンツ プレースホルダー 7">
            <a:extLst>
              <a:ext uri="{FF2B5EF4-FFF2-40B4-BE49-F238E27FC236}">
                <a16:creationId xmlns:a16="http://schemas.microsoft.com/office/drawing/2014/main" id="{D473BDB3-7C66-41D2-B7CC-4737216F846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8245" y="2063795"/>
            <a:ext cx="11595510" cy="4162009"/>
          </a:xfrm>
        </p:spPr>
      </p:pic>
      <p:sp>
        <p:nvSpPr>
          <p:cNvPr id="4" name="コンテンツ プレースホルダー 2">
            <a:extLst>
              <a:ext uri="{FF2B5EF4-FFF2-40B4-BE49-F238E27FC236}">
                <a16:creationId xmlns:a16="http://schemas.microsoft.com/office/drawing/2014/main" id="{89274B3D-CCD8-4E50-B098-80C167ED11E5}"/>
              </a:ext>
            </a:extLst>
          </p:cNvPr>
          <p:cNvSpPr txBox="1">
            <a:spLocks/>
          </p:cNvSpPr>
          <p:nvPr/>
        </p:nvSpPr>
        <p:spPr>
          <a:xfrm>
            <a:off x="843012" y="1325563"/>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2800" dirty="0"/>
              <a:t>実装するディープラーニングのモデル</a:t>
            </a:r>
            <a:endParaRPr lang="en-US" altLang="ja-JP" sz="2800" dirty="0"/>
          </a:p>
        </p:txBody>
      </p:sp>
    </p:spTree>
    <p:extLst>
      <p:ext uri="{BB962C8B-B14F-4D97-AF65-F5344CB8AC3E}">
        <p14:creationId xmlns:p14="http://schemas.microsoft.com/office/powerpoint/2010/main" val="2996549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35A8B5-E47A-4C14-8135-5A13E62C17C1}"/>
              </a:ext>
            </a:extLst>
          </p:cNvPr>
          <p:cNvSpPr>
            <a:spLocks noGrp="1"/>
          </p:cNvSpPr>
          <p:nvPr>
            <p:ph type="title"/>
          </p:nvPr>
        </p:nvSpPr>
        <p:spPr>
          <a:xfrm>
            <a:off x="838200" y="0"/>
            <a:ext cx="10515600" cy="1325563"/>
          </a:xfrm>
        </p:spPr>
        <p:txBody>
          <a:bodyPr>
            <a:normAutofit/>
          </a:bodyPr>
          <a:lstStyle/>
          <a:p>
            <a:r>
              <a:rPr lang="ja-JP" altLang="en-US" sz="4000" dirty="0"/>
              <a:t>深層学習の実装の仕方について</a:t>
            </a:r>
            <a:endParaRPr kumimoji="1" lang="ja-JP" altLang="en-US" sz="4000" dirty="0"/>
          </a:p>
        </p:txBody>
      </p:sp>
      <p:pic>
        <p:nvPicPr>
          <p:cNvPr id="4" name="コンテンツ プレースホルダー 4">
            <a:extLst>
              <a:ext uri="{FF2B5EF4-FFF2-40B4-BE49-F238E27FC236}">
                <a16:creationId xmlns:a16="http://schemas.microsoft.com/office/drawing/2014/main" id="{9334C11E-75B4-404D-B587-95C97FD7F2B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53803"/>
          <a:stretch/>
        </p:blipFill>
        <p:spPr>
          <a:xfrm>
            <a:off x="0" y="1452155"/>
            <a:ext cx="5257800" cy="5401651"/>
          </a:xfrm>
        </p:spPr>
      </p:pic>
      <p:pic>
        <p:nvPicPr>
          <p:cNvPr id="6" name="図 5">
            <a:extLst>
              <a:ext uri="{FF2B5EF4-FFF2-40B4-BE49-F238E27FC236}">
                <a16:creationId xmlns:a16="http://schemas.microsoft.com/office/drawing/2014/main" id="{49381BD1-3F6D-4EEE-86AF-498A85C51B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2707" y="1452155"/>
            <a:ext cx="8769293" cy="2934117"/>
          </a:xfrm>
          <a:prstGeom prst="rect">
            <a:avLst/>
          </a:prstGeom>
        </p:spPr>
      </p:pic>
      <p:cxnSp>
        <p:nvCxnSpPr>
          <p:cNvPr id="14" name="直線コネクタ 13">
            <a:extLst>
              <a:ext uri="{FF2B5EF4-FFF2-40B4-BE49-F238E27FC236}">
                <a16:creationId xmlns:a16="http://schemas.microsoft.com/office/drawing/2014/main" id="{F0A8A08A-59F6-44D6-A9D9-AE93687E6C3D}"/>
              </a:ext>
            </a:extLst>
          </p:cNvPr>
          <p:cNvCxnSpPr>
            <a:cxnSpLocks/>
          </p:cNvCxnSpPr>
          <p:nvPr/>
        </p:nvCxnSpPr>
        <p:spPr>
          <a:xfrm>
            <a:off x="85060" y="1765005"/>
            <a:ext cx="2307266"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3AF2A7FC-28DC-4D5D-9FE3-BFC68FF1369F}"/>
              </a:ext>
            </a:extLst>
          </p:cNvPr>
          <p:cNvCxnSpPr/>
          <p:nvPr/>
        </p:nvCxnSpPr>
        <p:spPr>
          <a:xfrm>
            <a:off x="2392326" y="1765005"/>
            <a:ext cx="0" cy="552893"/>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7F46D6CE-A423-463D-9735-324B3F79BA26}"/>
              </a:ext>
            </a:extLst>
          </p:cNvPr>
          <p:cNvCxnSpPr/>
          <p:nvPr/>
        </p:nvCxnSpPr>
        <p:spPr>
          <a:xfrm flipH="1">
            <a:off x="85060" y="2317898"/>
            <a:ext cx="2307266"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5156C917-48DF-473F-A7B0-8F31B87734CB}"/>
              </a:ext>
            </a:extLst>
          </p:cNvPr>
          <p:cNvCxnSpPr/>
          <p:nvPr/>
        </p:nvCxnSpPr>
        <p:spPr>
          <a:xfrm>
            <a:off x="85060" y="1765005"/>
            <a:ext cx="0" cy="552893"/>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588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796FD6-4EEC-41EB-AF4D-91DD3133E129}"/>
              </a:ext>
            </a:extLst>
          </p:cNvPr>
          <p:cNvSpPr>
            <a:spLocks noGrp="1"/>
          </p:cNvSpPr>
          <p:nvPr>
            <p:ph type="title"/>
          </p:nvPr>
        </p:nvSpPr>
        <p:spPr>
          <a:xfrm>
            <a:off x="838200" y="-2"/>
            <a:ext cx="10515600" cy="1325563"/>
          </a:xfrm>
        </p:spPr>
        <p:txBody>
          <a:bodyPr>
            <a:normAutofit/>
          </a:bodyPr>
          <a:lstStyle/>
          <a:p>
            <a:r>
              <a:rPr lang="ja-JP" altLang="en-US" sz="4000" dirty="0"/>
              <a:t>深層学習の実装の仕方について</a:t>
            </a:r>
            <a:endParaRPr kumimoji="1" lang="ja-JP" altLang="en-US" sz="4000" dirty="0"/>
          </a:p>
        </p:txBody>
      </p:sp>
      <p:pic>
        <p:nvPicPr>
          <p:cNvPr id="7" name="コンテンツ プレースホルダー 4">
            <a:extLst>
              <a:ext uri="{FF2B5EF4-FFF2-40B4-BE49-F238E27FC236}">
                <a16:creationId xmlns:a16="http://schemas.microsoft.com/office/drawing/2014/main" id="{31582ADE-D01C-4491-9BFC-0CD420663BD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53803"/>
          <a:stretch/>
        </p:blipFill>
        <p:spPr>
          <a:xfrm>
            <a:off x="0" y="1455592"/>
            <a:ext cx="5258536" cy="5402408"/>
          </a:xfrm>
        </p:spPr>
      </p:pic>
      <p:pic>
        <p:nvPicPr>
          <p:cNvPr id="8" name="図 7">
            <a:extLst>
              <a:ext uri="{FF2B5EF4-FFF2-40B4-BE49-F238E27FC236}">
                <a16:creationId xmlns:a16="http://schemas.microsoft.com/office/drawing/2014/main" id="{33548B90-4544-4C49-911A-A544F16A33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8198" y="1455592"/>
            <a:ext cx="8793802" cy="2768266"/>
          </a:xfrm>
          <a:prstGeom prst="rect">
            <a:avLst/>
          </a:prstGeom>
        </p:spPr>
      </p:pic>
      <p:cxnSp>
        <p:nvCxnSpPr>
          <p:cNvPr id="9" name="直線コネクタ 8">
            <a:extLst>
              <a:ext uri="{FF2B5EF4-FFF2-40B4-BE49-F238E27FC236}">
                <a16:creationId xmlns:a16="http://schemas.microsoft.com/office/drawing/2014/main" id="{A879A4BF-DBDE-4BAA-AED2-48D3D6416BD6}"/>
              </a:ext>
            </a:extLst>
          </p:cNvPr>
          <p:cNvCxnSpPr/>
          <p:nvPr/>
        </p:nvCxnSpPr>
        <p:spPr>
          <a:xfrm>
            <a:off x="85060" y="3429000"/>
            <a:ext cx="228600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3F5B3BC-11C9-44EF-9475-48C04F7E1FD2}"/>
              </a:ext>
            </a:extLst>
          </p:cNvPr>
          <p:cNvCxnSpPr/>
          <p:nvPr/>
        </p:nvCxnSpPr>
        <p:spPr>
          <a:xfrm>
            <a:off x="2371060" y="3429000"/>
            <a:ext cx="0" cy="63263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66BB9062-4562-430F-8B15-45B448B2A06B}"/>
              </a:ext>
            </a:extLst>
          </p:cNvPr>
          <p:cNvCxnSpPr/>
          <p:nvPr/>
        </p:nvCxnSpPr>
        <p:spPr>
          <a:xfrm flipH="1">
            <a:off x="85060" y="4061637"/>
            <a:ext cx="228600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71722186-8465-47B0-8371-435AB1205D98}"/>
              </a:ext>
            </a:extLst>
          </p:cNvPr>
          <p:cNvCxnSpPr/>
          <p:nvPr/>
        </p:nvCxnSpPr>
        <p:spPr>
          <a:xfrm>
            <a:off x="85060" y="3429000"/>
            <a:ext cx="0" cy="63263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pic>
        <p:nvPicPr>
          <p:cNvPr id="17" name="図 16">
            <a:extLst>
              <a:ext uri="{FF2B5EF4-FFF2-40B4-BE49-F238E27FC236}">
                <a16:creationId xmlns:a16="http://schemas.microsoft.com/office/drawing/2014/main" id="{37901DB9-5D15-4D2D-B705-B58179CE64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8536" y="4353889"/>
            <a:ext cx="3530232" cy="2504111"/>
          </a:xfrm>
          <a:prstGeom prst="rect">
            <a:avLst/>
          </a:prstGeom>
        </p:spPr>
      </p:pic>
      <p:sp>
        <p:nvSpPr>
          <p:cNvPr id="19" name="楕円 18">
            <a:extLst>
              <a:ext uri="{FF2B5EF4-FFF2-40B4-BE49-F238E27FC236}">
                <a16:creationId xmlns:a16="http://schemas.microsoft.com/office/drawing/2014/main" id="{CFAA78FC-C313-467F-BCAF-F3A612FAE311}"/>
              </a:ext>
            </a:extLst>
          </p:cNvPr>
          <p:cNvSpPr/>
          <p:nvPr/>
        </p:nvSpPr>
        <p:spPr>
          <a:xfrm>
            <a:off x="8788768" y="4858985"/>
            <a:ext cx="2374432" cy="136388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活性化関数</a:t>
            </a:r>
            <a:endParaRPr kumimoji="1" lang="en-US" altLang="ja-JP" dirty="0"/>
          </a:p>
          <a:p>
            <a:pPr algn="ctr"/>
            <a:r>
              <a:rPr kumimoji="1" lang="en-US" altLang="ja-JP" dirty="0"/>
              <a:t>(</a:t>
            </a:r>
            <a:r>
              <a:rPr kumimoji="1" lang="en-US" altLang="ja-JP" dirty="0" err="1"/>
              <a:t>ReLU</a:t>
            </a:r>
            <a:r>
              <a:rPr kumimoji="1" lang="ja-JP" altLang="en-US" dirty="0"/>
              <a:t>関数</a:t>
            </a:r>
            <a:r>
              <a:rPr kumimoji="1" lang="en-US" altLang="ja-JP" dirty="0"/>
              <a:t>)</a:t>
            </a:r>
            <a:endParaRPr kumimoji="1" lang="ja-JP" altLang="en-US" dirty="0"/>
          </a:p>
        </p:txBody>
      </p:sp>
    </p:spTree>
    <p:extLst>
      <p:ext uri="{BB962C8B-B14F-4D97-AF65-F5344CB8AC3E}">
        <p14:creationId xmlns:p14="http://schemas.microsoft.com/office/powerpoint/2010/main" val="1314456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796FD6-4EEC-41EB-AF4D-91DD3133E129}"/>
              </a:ext>
            </a:extLst>
          </p:cNvPr>
          <p:cNvSpPr>
            <a:spLocks noGrp="1"/>
          </p:cNvSpPr>
          <p:nvPr>
            <p:ph type="title"/>
          </p:nvPr>
        </p:nvSpPr>
        <p:spPr>
          <a:xfrm>
            <a:off x="838200" y="0"/>
            <a:ext cx="10515600" cy="1325563"/>
          </a:xfrm>
        </p:spPr>
        <p:txBody>
          <a:bodyPr>
            <a:normAutofit/>
          </a:bodyPr>
          <a:lstStyle/>
          <a:p>
            <a:r>
              <a:rPr lang="ja-JP" altLang="en-US" sz="4000" dirty="0"/>
              <a:t>深層学習の実装の仕方について</a:t>
            </a:r>
            <a:endParaRPr kumimoji="1" lang="ja-JP" altLang="en-US" sz="4000" dirty="0"/>
          </a:p>
        </p:txBody>
      </p:sp>
      <p:pic>
        <p:nvPicPr>
          <p:cNvPr id="7" name="コンテンツ プレースホルダー 4">
            <a:extLst>
              <a:ext uri="{FF2B5EF4-FFF2-40B4-BE49-F238E27FC236}">
                <a16:creationId xmlns:a16="http://schemas.microsoft.com/office/drawing/2014/main" id="{31582ADE-D01C-4491-9BFC-0CD420663BD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53803"/>
          <a:stretch/>
        </p:blipFill>
        <p:spPr>
          <a:xfrm>
            <a:off x="-736" y="1455592"/>
            <a:ext cx="5258536" cy="5402408"/>
          </a:xfrm>
        </p:spPr>
      </p:pic>
      <p:pic>
        <p:nvPicPr>
          <p:cNvPr id="4" name="図 3">
            <a:extLst>
              <a:ext uri="{FF2B5EF4-FFF2-40B4-BE49-F238E27FC236}">
                <a16:creationId xmlns:a16="http://schemas.microsoft.com/office/drawing/2014/main" id="{FEBCA47B-744E-48F0-8C4A-1511483B88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9737" y="1455592"/>
            <a:ext cx="8732263" cy="2751487"/>
          </a:xfrm>
          <a:prstGeom prst="rect">
            <a:avLst/>
          </a:prstGeom>
        </p:spPr>
      </p:pic>
      <p:cxnSp>
        <p:nvCxnSpPr>
          <p:cNvPr id="6" name="直線コネクタ 5">
            <a:extLst>
              <a:ext uri="{FF2B5EF4-FFF2-40B4-BE49-F238E27FC236}">
                <a16:creationId xmlns:a16="http://schemas.microsoft.com/office/drawing/2014/main" id="{C475DED5-42CE-4E85-9A9B-91A156AF1558}"/>
              </a:ext>
            </a:extLst>
          </p:cNvPr>
          <p:cNvCxnSpPr>
            <a:cxnSpLocks/>
          </p:cNvCxnSpPr>
          <p:nvPr/>
        </p:nvCxnSpPr>
        <p:spPr>
          <a:xfrm>
            <a:off x="95693" y="4614530"/>
            <a:ext cx="4465674"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AE1C67D6-8D4F-468F-8CE3-35C618FDD601}"/>
              </a:ext>
            </a:extLst>
          </p:cNvPr>
          <p:cNvCxnSpPr/>
          <p:nvPr/>
        </p:nvCxnSpPr>
        <p:spPr>
          <a:xfrm>
            <a:off x="4561367" y="4614530"/>
            <a:ext cx="0" cy="95693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CD3E9B6-77A4-42D0-B65E-D8C6F08CB6EF}"/>
              </a:ext>
            </a:extLst>
          </p:cNvPr>
          <p:cNvCxnSpPr/>
          <p:nvPr/>
        </p:nvCxnSpPr>
        <p:spPr>
          <a:xfrm flipH="1">
            <a:off x="95693" y="5571460"/>
            <a:ext cx="4465674"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D4A133B-FA8A-4370-9957-7E31BD4344D3}"/>
              </a:ext>
            </a:extLst>
          </p:cNvPr>
          <p:cNvCxnSpPr/>
          <p:nvPr/>
        </p:nvCxnSpPr>
        <p:spPr>
          <a:xfrm>
            <a:off x="95693" y="4614530"/>
            <a:ext cx="0" cy="95693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pic>
        <p:nvPicPr>
          <p:cNvPr id="15" name="図 14">
            <a:extLst>
              <a:ext uri="{FF2B5EF4-FFF2-40B4-BE49-F238E27FC236}">
                <a16:creationId xmlns:a16="http://schemas.microsoft.com/office/drawing/2014/main" id="{B35AE2BD-1609-44B7-9363-C1A2AE04F1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7799" y="4337108"/>
            <a:ext cx="3264151" cy="2458994"/>
          </a:xfrm>
          <a:prstGeom prst="rect">
            <a:avLst/>
          </a:prstGeom>
        </p:spPr>
      </p:pic>
      <p:sp>
        <p:nvSpPr>
          <p:cNvPr id="16" name="楕円 15">
            <a:extLst>
              <a:ext uri="{FF2B5EF4-FFF2-40B4-BE49-F238E27FC236}">
                <a16:creationId xmlns:a16="http://schemas.microsoft.com/office/drawing/2014/main" id="{C6AC5106-9EE9-478B-90D0-922F8C410F43}"/>
              </a:ext>
            </a:extLst>
          </p:cNvPr>
          <p:cNvSpPr/>
          <p:nvPr/>
        </p:nvSpPr>
        <p:spPr>
          <a:xfrm>
            <a:off x="8521950" y="4884661"/>
            <a:ext cx="2374432" cy="136388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活性化関数</a:t>
            </a:r>
            <a:endParaRPr kumimoji="1" lang="en-US" altLang="ja-JP" dirty="0"/>
          </a:p>
          <a:p>
            <a:pPr algn="ctr"/>
            <a:r>
              <a:rPr kumimoji="1" lang="en-US" altLang="ja-JP" dirty="0"/>
              <a:t>(</a:t>
            </a:r>
            <a:r>
              <a:rPr kumimoji="1" lang="en-US" altLang="ja-JP" dirty="0" err="1"/>
              <a:t>softmax</a:t>
            </a:r>
            <a:r>
              <a:rPr kumimoji="1" lang="ja-JP" altLang="en-US" dirty="0"/>
              <a:t>関数</a:t>
            </a:r>
            <a:r>
              <a:rPr kumimoji="1" lang="en-US" altLang="ja-JP" dirty="0"/>
              <a:t>)</a:t>
            </a:r>
            <a:endParaRPr kumimoji="1" lang="ja-JP" altLang="en-US" dirty="0"/>
          </a:p>
        </p:txBody>
      </p:sp>
    </p:spTree>
    <p:extLst>
      <p:ext uri="{BB962C8B-B14F-4D97-AF65-F5344CB8AC3E}">
        <p14:creationId xmlns:p14="http://schemas.microsoft.com/office/powerpoint/2010/main" val="943006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796FD6-4EEC-41EB-AF4D-91DD3133E129}"/>
              </a:ext>
            </a:extLst>
          </p:cNvPr>
          <p:cNvSpPr>
            <a:spLocks noGrp="1"/>
          </p:cNvSpPr>
          <p:nvPr>
            <p:ph type="title"/>
          </p:nvPr>
        </p:nvSpPr>
        <p:spPr>
          <a:xfrm>
            <a:off x="838200" y="0"/>
            <a:ext cx="10515600" cy="1325563"/>
          </a:xfrm>
        </p:spPr>
        <p:txBody>
          <a:bodyPr>
            <a:normAutofit/>
          </a:bodyPr>
          <a:lstStyle/>
          <a:p>
            <a:r>
              <a:rPr lang="ja-JP" altLang="en-US" sz="4000" dirty="0"/>
              <a:t>深層学習の実装の仕方について</a:t>
            </a:r>
            <a:endParaRPr kumimoji="1" lang="ja-JP" altLang="en-US" sz="4000" dirty="0"/>
          </a:p>
        </p:txBody>
      </p:sp>
      <p:pic>
        <p:nvPicPr>
          <p:cNvPr id="7" name="コンテンツ プレースホルダー 4">
            <a:extLst>
              <a:ext uri="{FF2B5EF4-FFF2-40B4-BE49-F238E27FC236}">
                <a16:creationId xmlns:a16="http://schemas.microsoft.com/office/drawing/2014/main" id="{31582ADE-D01C-4491-9BFC-0CD420663BD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53803"/>
          <a:stretch/>
        </p:blipFill>
        <p:spPr>
          <a:xfrm>
            <a:off x="-736" y="1455592"/>
            <a:ext cx="5258536" cy="5402408"/>
          </a:xfrm>
        </p:spPr>
      </p:pic>
      <p:pic>
        <p:nvPicPr>
          <p:cNvPr id="5" name="図 4">
            <a:extLst>
              <a:ext uri="{FF2B5EF4-FFF2-40B4-BE49-F238E27FC236}">
                <a16:creationId xmlns:a16="http://schemas.microsoft.com/office/drawing/2014/main" id="{F3EF8D90-DFEB-42A5-BEA5-B965F00318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9936" y="1450275"/>
            <a:ext cx="8722064" cy="2345547"/>
          </a:xfrm>
          <a:prstGeom prst="rect">
            <a:avLst/>
          </a:prstGeom>
        </p:spPr>
      </p:pic>
      <p:cxnSp>
        <p:nvCxnSpPr>
          <p:cNvPr id="8" name="直線コネクタ 7">
            <a:extLst>
              <a:ext uri="{FF2B5EF4-FFF2-40B4-BE49-F238E27FC236}">
                <a16:creationId xmlns:a16="http://schemas.microsoft.com/office/drawing/2014/main" id="{63426D4E-B274-4859-8F41-00EB03F3F354}"/>
              </a:ext>
            </a:extLst>
          </p:cNvPr>
          <p:cNvCxnSpPr/>
          <p:nvPr/>
        </p:nvCxnSpPr>
        <p:spPr>
          <a:xfrm>
            <a:off x="95693" y="5560828"/>
            <a:ext cx="4954772"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5CB4A301-0DC7-4C93-B645-6D32FBF09C92}"/>
              </a:ext>
            </a:extLst>
          </p:cNvPr>
          <p:cNvCxnSpPr/>
          <p:nvPr/>
        </p:nvCxnSpPr>
        <p:spPr>
          <a:xfrm>
            <a:off x="5050465" y="5560828"/>
            <a:ext cx="0" cy="56352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43A5DFD4-30C4-4B8B-955F-0F1C15F94FEF}"/>
              </a:ext>
            </a:extLst>
          </p:cNvPr>
          <p:cNvCxnSpPr/>
          <p:nvPr/>
        </p:nvCxnSpPr>
        <p:spPr>
          <a:xfrm flipH="1">
            <a:off x="95693" y="6124353"/>
            <a:ext cx="4954772"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BD13D744-8C4B-4855-913C-C65A7C98F8F3}"/>
              </a:ext>
            </a:extLst>
          </p:cNvPr>
          <p:cNvCxnSpPr/>
          <p:nvPr/>
        </p:nvCxnSpPr>
        <p:spPr>
          <a:xfrm>
            <a:off x="95693" y="5560828"/>
            <a:ext cx="0" cy="56352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711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796FD6-4EEC-41EB-AF4D-91DD3133E129}"/>
              </a:ext>
            </a:extLst>
          </p:cNvPr>
          <p:cNvSpPr>
            <a:spLocks noGrp="1"/>
          </p:cNvSpPr>
          <p:nvPr>
            <p:ph type="title"/>
          </p:nvPr>
        </p:nvSpPr>
        <p:spPr>
          <a:xfrm>
            <a:off x="838200" y="0"/>
            <a:ext cx="10515600" cy="1325563"/>
          </a:xfrm>
        </p:spPr>
        <p:txBody>
          <a:bodyPr>
            <a:normAutofit/>
          </a:bodyPr>
          <a:lstStyle/>
          <a:p>
            <a:r>
              <a:rPr lang="ja-JP" altLang="en-US" sz="4000" dirty="0"/>
              <a:t>深層学習の実装の仕方について</a:t>
            </a:r>
            <a:endParaRPr kumimoji="1" lang="ja-JP" altLang="en-US" sz="4000" dirty="0"/>
          </a:p>
        </p:txBody>
      </p:sp>
      <p:pic>
        <p:nvPicPr>
          <p:cNvPr id="7" name="コンテンツ プレースホルダー 4">
            <a:extLst>
              <a:ext uri="{FF2B5EF4-FFF2-40B4-BE49-F238E27FC236}">
                <a16:creationId xmlns:a16="http://schemas.microsoft.com/office/drawing/2014/main" id="{31582ADE-D01C-4491-9BFC-0CD420663BD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53803"/>
          <a:stretch/>
        </p:blipFill>
        <p:spPr>
          <a:xfrm>
            <a:off x="-736" y="1455592"/>
            <a:ext cx="5258536" cy="5402408"/>
          </a:xfrm>
        </p:spPr>
      </p:pic>
      <p:pic>
        <p:nvPicPr>
          <p:cNvPr id="4" name="図 3">
            <a:extLst>
              <a:ext uri="{FF2B5EF4-FFF2-40B4-BE49-F238E27FC236}">
                <a16:creationId xmlns:a16="http://schemas.microsoft.com/office/drawing/2014/main" id="{0E43539E-9E9E-431E-94C0-40222936A7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800" y="4425696"/>
            <a:ext cx="3429000" cy="2432304"/>
          </a:xfrm>
          <a:prstGeom prst="rect">
            <a:avLst/>
          </a:prstGeom>
        </p:spPr>
      </p:pic>
      <p:cxnSp>
        <p:nvCxnSpPr>
          <p:cNvPr id="8" name="直線コネクタ 7">
            <a:extLst>
              <a:ext uri="{FF2B5EF4-FFF2-40B4-BE49-F238E27FC236}">
                <a16:creationId xmlns:a16="http://schemas.microsoft.com/office/drawing/2014/main" id="{C70C1E39-F23A-4CC7-A813-8E22C5174715}"/>
              </a:ext>
            </a:extLst>
          </p:cNvPr>
          <p:cNvCxnSpPr/>
          <p:nvPr/>
        </p:nvCxnSpPr>
        <p:spPr>
          <a:xfrm>
            <a:off x="95693" y="2328530"/>
            <a:ext cx="3374243"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C04968D-F48A-4D07-A323-9A8C2E3A0F24}"/>
              </a:ext>
            </a:extLst>
          </p:cNvPr>
          <p:cNvCxnSpPr>
            <a:cxnSpLocks/>
          </p:cNvCxnSpPr>
          <p:nvPr/>
        </p:nvCxnSpPr>
        <p:spPr>
          <a:xfrm>
            <a:off x="3469936" y="2328530"/>
            <a:ext cx="0" cy="118553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7D3A77F-872F-4D50-ABD7-C498C73FD612}"/>
              </a:ext>
            </a:extLst>
          </p:cNvPr>
          <p:cNvCxnSpPr/>
          <p:nvPr/>
        </p:nvCxnSpPr>
        <p:spPr>
          <a:xfrm flipH="1">
            <a:off x="95693" y="3514060"/>
            <a:ext cx="3374243"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pic>
        <p:nvPicPr>
          <p:cNvPr id="14" name="コンテンツ プレースホルダー 7">
            <a:extLst>
              <a:ext uri="{FF2B5EF4-FFF2-40B4-BE49-F238E27FC236}">
                <a16:creationId xmlns:a16="http://schemas.microsoft.com/office/drawing/2014/main" id="{F1E6559A-1BC2-43BC-B2C0-0A7616F53A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7181" y="1455592"/>
            <a:ext cx="8274819" cy="2970104"/>
          </a:xfrm>
          <a:prstGeom prst="rect">
            <a:avLst/>
          </a:prstGeom>
        </p:spPr>
      </p:pic>
      <p:cxnSp>
        <p:nvCxnSpPr>
          <p:cNvPr id="16" name="直線コネクタ 15">
            <a:extLst>
              <a:ext uri="{FF2B5EF4-FFF2-40B4-BE49-F238E27FC236}">
                <a16:creationId xmlns:a16="http://schemas.microsoft.com/office/drawing/2014/main" id="{3DAF9761-021D-49F9-9C70-5A5E8C043566}"/>
              </a:ext>
            </a:extLst>
          </p:cNvPr>
          <p:cNvCxnSpPr/>
          <p:nvPr/>
        </p:nvCxnSpPr>
        <p:spPr>
          <a:xfrm>
            <a:off x="95693" y="2328530"/>
            <a:ext cx="0" cy="118553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F4BCA780-2896-47F7-88B8-DB999E5D9242}"/>
              </a:ext>
            </a:extLst>
          </p:cNvPr>
          <p:cNvCxnSpPr/>
          <p:nvPr/>
        </p:nvCxnSpPr>
        <p:spPr>
          <a:xfrm>
            <a:off x="95693" y="4029740"/>
            <a:ext cx="311534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5422866A-8F8C-4FEF-ADED-2CF3FCC2B360}"/>
              </a:ext>
            </a:extLst>
          </p:cNvPr>
          <p:cNvCxnSpPr/>
          <p:nvPr/>
        </p:nvCxnSpPr>
        <p:spPr>
          <a:xfrm>
            <a:off x="3211033" y="4029740"/>
            <a:ext cx="0" cy="595423"/>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3AE64A82-6F26-4C42-9001-EB65841A7DB3}"/>
              </a:ext>
            </a:extLst>
          </p:cNvPr>
          <p:cNvCxnSpPr/>
          <p:nvPr/>
        </p:nvCxnSpPr>
        <p:spPr>
          <a:xfrm flipH="1">
            <a:off x="95693" y="4625163"/>
            <a:ext cx="311534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9CC3764D-E61F-4243-9EBB-7309FA7EF9A6}"/>
              </a:ext>
            </a:extLst>
          </p:cNvPr>
          <p:cNvCxnSpPr/>
          <p:nvPr/>
        </p:nvCxnSpPr>
        <p:spPr>
          <a:xfrm>
            <a:off x="95693" y="4029740"/>
            <a:ext cx="0" cy="595423"/>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0E4E1BA-A3BD-44F6-8843-6B3C578AFC63}"/>
              </a:ext>
            </a:extLst>
          </p:cNvPr>
          <p:cNvCxnSpPr/>
          <p:nvPr/>
        </p:nvCxnSpPr>
        <p:spPr>
          <a:xfrm>
            <a:off x="95693" y="6124353"/>
            <a:ext cx="4040372"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09D6A99-48FE-40C0-8756-A35BA2402725}"/>
              </a:ext>
            </a:extLst>
          </p:cNvPr>
          <p:cNvCxnSpPr/>
          <p:nvPr/>
        </p:nvCxnSpPr>
        <p:spPr>
          <a:xfrm>
            <a:off x="4136065" y="6124353"/>
            <a:ext cx="0" cy="637954"/>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42144E74-5543-41D7-AC65-BF2BAAF0131F}"/>
              </a:ext>
            </a:extLst>
          </p:cNvPr>
          <p:cNvCxnSpPr/>
          <p:nvPr/>
        </p:nvCxnSpPr>
        <p:spPr>
          <a:xfrm flipH="1">
            <a:off x="95693" y="6762307"/>
            <a:ext cx="4040372"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7E410A0A-B07F-48CE-B5FD-10B88B0C6ADA}"/>
              </a:ext>
            </a:extLst>
          </p:cNvPr>
          <p:cNvCxnSpPr/>
          <p:nvPr/>
        </p:nvCxnSpPr>
        <p:spPr>
          <a:xfrm>
            <a:off x="95693" y="6124353"/>
            <a:ext cx="0" cy="637954"/>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3240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796FD6-4EEC-41EB-AF4D-91DD3133E129}"/>
              </a:ext>
            </a:extLst>
          </p:cNvPr>
          <p:cNvSpPr>
            <a:spLocks noGrp="1"/>
          </p:cNvSpPr>
          <p:nvPr>
            <p:ph type="title"/>
          </p:nvPr>
        </p:nvSpPr>
        <p:spPr>
          <a:xfrm>
            <a:off x="843012" y="0"/>
            <a:ext cx="10515600" cy="1325563"/>
          </a:xfrm>
        </p:spPr>
        <p:txBody>
          <a:bodyPr>
            <a:normAutofit/>
          </a:bodyPr>
          <a:lstStyle/>
          <a:p>
            <a:r>
              <a:rPr kumimoji="1" lang="ja-JP" altLang="en-US" sz="4000" dirty="0"/>
              <a:t>深層学習の</a:t>
            </a:r>
            <a:r>
              <a:rPr lang="ja-JP" altLang="en-US" sz="4000" dirty="0"/>
              <a:t>実装の仕方</a:t>
            </a:r>
            <a:r>
              <a:rPr kumimoji="1" lang="ja-JP" altLang="en-US" sz="4000" dirty="0"/>
              <a:t>について</a:t>
            </a:r>
          </a:p>
        </p:txBody>
      </p:sp>
      <p:sp>
        <p:nvSpPr>
          <p:cNvPr id="4" name="コンテンツ プレースホルダー 2">
            <a:extLst>
              <a:ext uri="{FF2B5EF4-FFF2-40B4-BE49-F238E27FC236}">
                <a16:creationId xmlns:a16="http://schemas.microsoft.com/office/drawing/2014/main" id="{89274B3D-CCD8-4E50-B098-80C167ED11E5}"/>
              </a:ext>
            </a:extLst>
          </p:cNvPr>
          <p:cNvSpPr txBox="1">
            <a:spLocks/>
          </p:cNvSpPr>
          <p:nvPr/>
        </p:nvSpPr>
        <p:spPr>
          <a:xfrm>
            <a:off x="843012" y="1325563"/>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2800" dirty="0"/>
              <a:t>順伝播と逆伝播</a:t>
            </a:r>
            <a:endParaRPr lang="en-US" altLang="ja-JP" sz="2800" dirty="0"/>
          </a:p>
        </p:txBody>
      </p:sp>
      <p:pic>
        <p:nvPicPr>
          <p:cNvPr id="6" name="コンテンツ プレースホルダー 5">
            <a:extLst>
              <a:ext uri="{FF2B5EF4-FFF2-40B4-BE49-F238E27FC236}">
                <a16:creationId xmlns:a16="http://schemas.microsoft.com/office/drawing/2014/main" id="{DECBC5CC-0DFC-492C-A18A-3A99D38628D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43012" y="1759228"/>
            <a:ext cx="11083103" cy="3978090"/>
          </a:xfrm>
        </p:spPr>
      </p:pic>
    </p:spTree>
    <p:extLst>
      <p:ext uri="{BB962C8B-B14F-4D97-AF65-F5344CB8AC3E}">
        <p14:creationId xmlns:p14="http://schemas.microsoft.com/office/powerpoint/2010/main" val="3501741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796FD6-4EEC-41EB-AF4D-91DD3133E129}"/>
              </a:ext>
            </a:extLst>
          </p:cNvPr>
          <p:cNvSpPr>
            <a:spLocks noGrp="1"/>
          </p:cNvSpPr>
          <p:nvPr>
            <p:ph type="title"/>
          </p:nvPr>
        </p:nvSpPr>
        <p:spPr>
          <a:xfrm>
            <a:off x="843012" y="0"/>
            <a:ext cx="10515600" cy="1325563"/>
          </a:xfrm>
        </p:spPr>
        <p:txBody>
          <a:bodyPr>
            <a:normAutofit/>
          </a:bodyPr>
          <a:lstStyle/>
          <a:p>
            <a:r>
              <a:rPr kumimoji="1" lang="ja-JP" altLang="en-US" sz="4000" dirty="0"/>
              <a:t>深層学習の</a:t>
            </a:r>
            <a:r>
              <a:rPr lang="ja-JP" altLang="en-US" sz="4000" dirty="0"/>
              <a:t>実装の仕方</a:t>
            </a:r>
            <a:r>
              <a:rPr kumimoji="1" lang="ja-JP" altLang="en-US" sz="4000" dirty="0"/>
              <a:t>について</a:t>
            </a:r>
          </a:p>
        </p:txBody>
      </p:sp>
      <p:sp>
        <p:nvSpPr>
          <p:cNvPr id="4" name="コンテンツ プレースホルダー 2">
            <a:extLst>
              <a:ext uri="{FF2B5EF4-FFF2-40B4-BE49-F238E27FC236}">
                <a16:creationId xmlns:a16="http://schemas.microsoft.com/office/drawing/2014/main" id="{89274B3D-CCD8-4E50-B098-80C167ED11E5}"/>
              </a:ext>
            </a:extLst>
          </p:cNvPr>
          <p:cNvSpPr txBox="1">
            <a:spLocks/>
          </p:cNvSpPr>
          <p:nvPr/>
        </p:nvSpPr>
        <p:spPr>
          <a:xfrm>
            <a:off x="843012" y="1325563"/>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2800" dirty="0"/>
              <a:t>順伝播と逆伝播</a:t>
            </a:r>
            <a:endParaRPr lang="en-US" altLang="ja-JP" sz="2800" dirty="0"/>
          </a:p>
        </p:txBody>
      </p:sp>
      <p:pic>
        <p:nvPicPr>
          <p:cNvPr id="6" name="コンテンツ プレースホルダー 5">
            <a:extLst>
              <a:ext uri="{FF2B5EF4-FFF2-40B4-BE49-F238E27FC236}">
                <a16:creationId xmlns:a16="http://schemas.microsoft.com/office/drawing/2014/main" id="{BECBB4C9-A84D-43D6-9FB1-F84409DA09D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43012" y="1789735"/>
            <a:ext cx="11363822" cy="4770554"/>
          </a:xfrm>
        </p:spPr>
      </p:pic>
      <p:pic>
        <p:nvPicPr>
          <p:cNvPr id="9" name="コンテンツ プレースホルダー 5">
            <a:extLst>
              <a:ext uri="{FF2B5EF4-FFF2-40B4-BE49-F238E27FC236}">
                <a16:creationId xmlns:a16="http://schemas.microsoft.com/office/drawing/2014/main" id="{FBD6E20E-EC9D-42E1-925D-1AAC1CB3D1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1946" y="1789736"/>
            <a:ext cx="7484888" cy="2686572"/>
          </a:xfrm>
          <a:prstGeom prst="rect">
            <a:avLst/>
          </a:prstGeom>
        </p:spPr>
      </p:pic>
      <p:cxnSp>
        <p:nvCxnSpPr>
          <p:cNvPr id="10" name="直線コネクタ 9">
            <a:extLst>
              <a:ext uri="{FF2B5EF4-FFF2-40B4-BE49-F238E27FC236}">
                <a16:creationId xmlns:a16="http://schemas.microsoft.com/office/drawing/2014/main" id="{ED151FD8-164B-4FC3-AC51-5CA06B31574E}"/>
              </a:ext>
            </a:extLst>
          </p:cNvPr>
          <p:cNvCxnSpPr>
            <a:cxnSpLocks/>
          </p:cNvCxnSpPr>
          <p:nvPr/>
        </p:nvCxnSpPr>
        <p:spPr>
          <a:xfrm>
            <a:off x="1169581" y="2062716"/>
            <a:ext cx="195639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2AEFB791-0435-481C-9563-A7936A042849}"/>
              </a:ext>
            </a:extLst>
          </p:cNvPr>
          <p:cNvCxnSpPr/>
          <p:nvPr/>
        </p:nvCxnSpPr>
        <p:spPr>
          <a:xfrm>
            <a:off x="3125972" y="2062716"/>
            <a:ext cx="0" cy="1366284"/>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6B32B2DA-4695-4BC0-9A8E-7F0FA6F6ABAF}"/>
              </a:ext>
            </a:extLst>
          </p:cNvPr>
          <p:cNvCxnSpPr/>
          <p:nvPr/>
        </p:nvCxnSpPr>
        <p:spPr>
          <a:xfrm flipH="1">
            <a:off x="1169581" y="3429000"/>
            <a:ext cx="195639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128BC8EC-07D7-4408-BAD3-CE74F9196BAF}"/>
              </a:ext>
            </a:extLst>
          </p:cNvPr>
          <p:cNvCxnSpPr/>
          <p:nvPr/>
        </p:nvCxnSpPr>
        <p:spPr>
          <a:xfrm>
            <a:off x="1169581" y="2062716"/>
            <a:ext cx="0" cy="1366284"/>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3296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796FD6-4EEC-41EB-AF4D-91DD3133E129}"/>
              </a:ext>
            </a:extLst>
          </p:cNvPr>
          <p:cNvSpPr>
            <a:spLocks noGrp="1"/>
          </p:cNvSpPr>
          <p:nvPr>
            <p:ph type="title"/>
          </p:nvPr>
        </p:nvSpPr>
        <p:spPr>
          <a:xfrm>
            <a:off x="843012" y="0"/>
            <a:ext cx="10515600" cy="1325563"/>
          </a:xfrm>
        </p:spPr>
        <p:txBody>
          <a:bodyPr>
            <a:normAutofit/>
          </a:bodyPr>
          <a:lstStyle/>
          <a:p>
            <a:r>
              <a:rPr kumimoji="1" lang="ja-JP" altLang="en-US" sz="4000" dirty="0"/>
              <a:t>深層学習の</a:t>
            </a:r>
            <a:r>
              <a:rPr lang="ja-JP" altLang="en-US" sz="4000" dirty="0"/>
              <a:t>実装の仕方</a:t>
            </a:r>
            <a:r>
              <a:rPr kumimoji="1" lang="ja-JP" altLang="en-US" sz="4000" dirty="0"/>
              <a:t>について</a:t>
            </a:r>
          </a:p>
        </p:txBody>
      </p:sp>
      <p:sp>
        <p:nvSpPr>
          <p:cNvPr id="4" name="コンテンツ プレースホルダー 2">
            <a:extLst>
              <a:ext uri="{FF2B5EF4-FFF2-40B4-BE49-F238E27FC236}">
                <a16:creationId xmlns:a16="http://schemas.microsoft.com/office/drawing/2014/main" id="{89274B3D-CCD8-4E50-B098-80C167ED11E5}"/>
              </a:ext>
            </a:extLst>
          </p:cNvPr>
          <p:cNvSpPr txBox="1">
            <a:spLocks/>
          </p:cNvSpPr>
          <p:nvPr/>
        </p:nvSpPr>
        <p:spPr>
          <a:xfrm>
            <a:off x="843012" y="1325563"/>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2800" dirty="0"/>
              <a:t>順伝播と逆伝播</a:t>
            </a:r>
            <a:endParaRPr lang="en-US" altLang="ja-JP" sz="2800" dirty="0"/>
          </a:p>
        </p:txBody>
      </p:sp>
      <p:pic>
        <p:nvPicPr>
          <p:cNvPr id="6" name="コンテンツ プレースホルダー 5">
            <a:extLst>
              <a:ext uri="{FF2B5EF4-FFF2-40B4-BE49-F238E27FC236}">
                <a16:creationId xmlns:a16="http://schemas.microsoft.com/office/drawing/2014/main" id="{BECBB4C9-A84D-43D6-9FB1-F84409DA09D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43012" y="1789735"/>
            <a:ext cx="11363822" cy="4770554"/>
          </a:xfrm>
        </p:spPr>
      </p:pic>
      <p:pic>
        <p:nvPicPr>
          <p:cNvPr id="9" name="コンテンツ プレースホルダー 5">
            <a:extLst>
              <a:ext uri="{FF2B5EF4-FFF2-40B4-BE49-F238E27FC236}">
                <a16:creationId xmlns:a16="http://schemas.microsoft.com/office/drawing/2014/main" id="{FBD6E20E-EC9D-42E1-925D-1AAC1CB3D1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1946" y="1789736"/>
            <a:ext cx="7484888" cy="2686572"/>
          </a:xfrm>
          <a:prstGeom prst="rect">
            <a:avLst/>
          </a:prstGeom>
        </p:spPr>
      </p:pic>
      <p:cxnSp>
        <p:nvCxnSpPr>
          <p:cNvPr id="10" name="直線コネクタ 9">
            <a:extLst>
              <a:ext uri="{FF2B5EF4-FFF2-40B4-BE49-F238E27FC236}">
                <a16:creationId xmlns:a16="http://schemas.microsoft.com/office/drawing/2014/main" id="{ED151FD8-164B-4FC3-AC51-5CA06B31574E}"/>
              </a:ext>
            </a:extLst>
          </p:cNvPr>
          <p:cNvCxnSpPr>
            <a:cxnSpLocks/>
          </p:cNvCxnSpPr>
          <p:nvPr/>
        </p:nvCxnSpPr>
        <p:spPr>
          <a:xfrm flipV="1">
            <a:off x="1169581" y="4742122"/>
            <a:ext cx="3552365" cy="31897"/>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2AEFB791-0435-481C-9563-A7936A042849}"/>
              </a:ext>
            </a:extLst>
          </p:cNvPr>
          <p:cNvCxnSpPr>
            <a:cxnSpLocks/>
          </p:cNvCxnSpPr>
          <p:nvPr/>
        </p:nvCxnSpPr>
        <p:spPr>
          <a:xfrm>
            <a:off x="4721946" y="3429000"/>
            <a:ext cx="0" cy="1313122"/>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6B32B2DA-4695-4BC0-9A8E-7F0FA6F6ABAF}"/>
              </a:ext>
            </a:extLst>
          </p:cNvPr>
          <p:cNvCxnSpPr>
            <a:cxnSpLocks/>
          </p:cNvCxnSpPr>
          <p:nvPr/>
        </p:nvCxnSpPr>
        <p:spPr>
          <a:xfrm flipH="1">
            <a:off x="1169582" y="3429000"/>
            <a:ext cx="3552364"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128BC8EC-07D7-4408-BAD3-CE74F9196BAF}"/>
              </a:ext>
            </a:extLst>
          </p:cNvPr>
          <p:cNvCxnSpPr>
            <a:cxnSpLocks/>
          </p:cNvCxnSpPr>
          <p:nvPr/>
        </p:nvCxnSpPr>
        <p:spPr>
          <a:xfrm>
            <a:off x="1169581" y="3429000"/>
            <a:ext cx="0" cy="1345019"/>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707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796FD6-4EEC-41EB-AF4D-91DD3133E129}"/>
              </a:ext>
            </a:extLst>
          </p:cNvPr>
          <p:cNvSpPr>
            <a:spLocks noGrp="1"/>
          </p:cNvSpPr>
          <p:nvPr>
            <p:ph type="title"/>
          </p:nvPr>
        </p:nvSpPr>
        <p:spPr>
          <a:xfrm>
            <a:off x="843012" y="0"/>
            <a:ext cx="10515600" cy="1325563"/>
          </a:xfrm>
        </p:spPr>
        <p:txBody>
          <a:bodyPr>
            <a:normAutofit/>
          </a:bodyPr>
          <a:lstStyle/>
          <a:p>
            <a:r>
              <a:rPr kumimoji="1" lang="ja-JP" altLang="en-US" sz="4000" dirty="0"/>
              <a:t>深層学習の</a:t>
            </a:r>
            <a:r>
              <a:rPr lang="ja-JP" altLang="en-US" sz="4000" dirty="0"/>
              <a:t>実装の仕方</a:t>
            </a:r>
            <a:r>
              <a:rPr kumimoji="1" lang="ja-JP" altLang="en-US" sz="4000" dirty="0"/>
              <a:t>について</a:t>
            </a:r>
          </a:p>
        </p:txBody>
      </p:sp>
      <p:sp>
        <p:nvSpPr>
          <p:cNvPr id="4" name="コンテンツ プレースホルダー 2">
            <a:extLst>
              <a:ext uri="{FF2B5EF4-FFF2-40B4-BE49-F238E27FC236}">
                <a16:creationId xmlns:a16="http://schemas.microsoft.com/office/drawing/2014/main" id="{89274B3D-CCD8-4E50-B098-80C167ED11E5}"/>
              </a:ext>
            </a:extLst>
          </p:cNvPr>
          <p:cNvSpPr txBox="1">
            <a:spLocks/>
          </p:cNvSpPr>
          <p:nvPr/>
        </p:nvSpPr>
        <p:spPr>
          <a:xfrm>
            <a:off x="843012" y="1325563"/>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2800" dirty="0"/>
              <a:t>順伝播と逆伝播</a:t>
            </a:r>
            <a:endParaRPr lang="en-US" altLang="ja-JP" sz="2800" dirty="0"/>
          </a:p>
        </p:txBody>
      </p:sp>
      <p:pic>
        <p:nvPicPr>
          <p:cNvPr id="6" name="コンテンツ プレースホルダー 5">
            <a:extLst>
              <a:ext uri="{FF2B5EF4-FFF2-40B4-BE49-F238E27FC236}">
                <a16:creationId xmlns:a16="http://schemas.microsoft.com/office/drawing/2014/main" id="{BECBB4C9-A84D-43D6-9FB1-F84409DA09D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43012" y="1789735"/>
            <a:ext cx="11363822" cy="4770554"/>
          </a:xfrm>
        </p:spPr>
      </p:pic>
      <p:pic>
        <p:nvPicPr>
          <p:cNvPr id="9" name="コンテンツ プレースホルダー 5">
            <a:extLst>
              <a:ext uri="{FF2B5EF4-FFF2-40B4-BE49-F238E27FC236}">
                <a16:creationId xmlns:a16="http://schemas.microsoft.com/office/drawing/2014/main" id="{FBD6E20E-EC9D-42E1-925D-1AAC1CB3D1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1946" y="1789736"/>
            <a:ext cx="7484888" cy="2686572"/>
          </a:xfrm>
          <a:prstGeom prst="rect">
            <a:avLst/>
          </a:prstGeom>
        </p:spPr>
      </p:pic>
      <p:cxnSp>
        <p:nvCxnSpPr>
          <p:cNvPr id="10" name="直線コネクタ 9">
            <a:extLst>
              <a:ext uri="{FF2B5EF4-FFF2-40B4-BE49-F238E27FC236}">
                <a16:creationId xmlns:a16="http://schemas.microsoft.com/office/drawing/2014/main" id="{ED151FD8-164B-4FC3-AC51-5CA06B31574E}"/>
              </a:ext>
            </a:extLst>
          </p:cNvPr>
          <p:cNvCxnSpPr>
            <a:cxnSpLocks/>
          </p:cNvCxnSpPr>
          <p:nvPr/>
        </p:nvCxnSpPr>
        <p:spPr>
          <a:xfrm>
            <a:off x="1169581" y="4758069"/>
            <a:ext cx="3552365"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2AEFB791-0435-481C-9563-A7936A042849}"/>
              </a:ext>
            </a:extLst>
          </p:cNvPr>
          <p:cNvCxnSpPr>
            <a:cxnSpLocks/>
          </p:cNvCxnSpPr>
          <p:nvPr/>
        </p:nvCxnSpPr>
        <p:spPr>
          <a:xfrm>
            <a:off x="4733669" y="4758069"/>
            <a:ext cx="0" cy="1329069"/>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6B32B2DA-4695-4BC0-9A8E-7F0FA6F6ABAF}"/>
              </a:ext>
            </a:extLst>
          </p:cNvPr>
          <p:cNvCxnSpPr>
            <a:cxnSpLocks/>
          </p:cNvCxnSpPr>
          <p:nvPr/>
        </p:nvCxnSpPr>
        <p:spPr>
          <a:xfrm flipH="1">
            <a:off x="1169582" y="6097772"/>
            <a:ext cx="3552364"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128BC8EC-07D7-4408-BAD3-CE74F9196BAF}"/>
              </a:ext>
            </a:extLst>
          </p:cNvPr>
          <p:cNvCxnSpPr>
            <a:cxnSpLocks/>
          </p:cNvCxnSpPr>
          <p:nvPr/>
        </p:nvCxnSpPr>
        <p:spPr>
          <a:xfrm>
            <a:off x="1180213" y="4758069"/>
            <a:ext cx="0" cy="1329069"/>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1536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5C058954-9D34-454C-93D0-D775550F5BBA}"/>
              </a:ext>
            </a:extLst>
          </p:cNvPr>
          <p:cNvSpPr/>
          <p:nvPr/>
        </p:nvSpPr>
        <p:spPr>
          <a:xfrm>
            <a:off x="4356100" y="2380059"/>
            <a:ext cx="5410200" cy="34417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8EE1C01-1F59-43A3-845A-ACFA80FD3BFB}"/>
              </a:ext>
            </a:extLst>
          </p:cNvPr>
          <p:cNvSpPr>
            <a:spLocks noGrp="1"/>
          </p:cNvSpPr>
          <p:nvPr>
            <p:ph type="title"/>
          </p:nvPr>
        </p:nvSpPr>
        <p:spPr>
          <a:xfrm>
            <a:off x="838200" y="0"/>
            <a:ext cx="10515600" cy="1325563"/>
          </a:xfrm>
        </p:spPr>
        <p:txBody>
          <a:bodyPr>
            <a:normAutofit/>
          </a:bodyPr>
          <a:lstStyle/>
          <a:p>
            <a:r>
              <a:rPr kumimoji="1" lang="ja-JP" altLang="en-US" sz="4000" dirty="0"/>
              <a:t>ベースギターの自動採譜</a:t>
            </a:r>
            <a:r>
              <a:rPr kumimoji="1" lang="en-US" altLang="ja-JP" sz="4000" dirty="0"/>
              <a:t>Web</a:t>
            </a:r>
            <a:r>
              <a:rPr kumimoji="1" lang="ja-JP" altLang="en-US" sz="4000" dirty="0"/>
              <a:t>アプリ</a:t>
            </a:r>
          </a:p>
        </p:txBody>
      </p:sp>
      <p:pic>
        <p:nvPicPr>
          <p:cNvPr id="5" name="図 4">
            <a:extLst>
              <a:ext uri="{FF2B5EF4-FFF2-40B4-BE49-F238E27FC236}">
                <a16:creationId xmlns:a16="http://schemas.microsoft.com/office/drawing/2014/main" id="{37DC9122-C43C-4F0E-A125-3AE9A41E8E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3027" y="1356797"/>
            <a:ext cx="9779917" cy="5501203"/>
          </a:xfrm>
          <a:prstGeom prst="rect">
            <a:avLst/>
          </a:prstGeom>
        </p:spPr>
      </p:pic>
      <p:sp>
        <p:nvSpPr>
          <p:cNvPr id="4" name="テキスト ボックス 3">
            <a:extLst>
              <a:ext uri="{FF2B5EF4-FFF2-40B4-BE49-F238E27FC236}">
                <a16:creationId xmlns:a16="http://schemas.microsoft.com/office/drawing/2014/main" id="{8B9C9B6D-E663-4A60-BAB5-86ADF62481F4}"/>
              </a:ext>
            </a:extLst>
          </p:cNvPr>
          <p:cNvSpPr txBox="1"/>
          <p:nvPr/>
        </p:nvSpPr>
        <p:spPr>
          <a:xfrm>
            <a:off x="1935993" y="5821759"/>
            <a:ext cx="140335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dirty="0"/>
              <a:t>深層学習</a:t>
            </a:r>
            <a:endParaRPr kumimoji="1" lang="ja-JP" altLang="en-US" dirty="0"/>
          </a:p>
        </p:txBody>
      </p:sp>
    </p:spTree>
    <p:extLst>
      <p:ext uri="{BB962C8B-B14F-4D97-AF65-F5344CB8AC3E}">
        <p14:creationId xmlns:p14="http://schemas.microsoft.com/office/powerpoint/2010/main" val="3443380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EEDAB3-2ADA-42D6-94AD-1FF2F689D4BE}"/>
              </a:ext>
            </a:extLst>
          </p:cNvPr>
          <p:cNvSpPr>
            <a:spLocks noGrp="1"/>
          </p:cNvSpPr>
          <p:nvPr>
            <p:ph type="title"/>
          </p:nvPr>
        </p:nvSpPr>
        <p:spPr>
          <a:xfrm>
            <a:off x="838200" y="0"/>
            <a:ext cx="10515600" cy="1208117"/>
          </a:xfrm>
        </p:spPr>
        <p:txBody>
          <a:bodyPr>
            <a:normAutofit/>
          </a:bodyPr>
          <a:lstStyle/>
          <a:p>
            <a:r>
              <a:rPr lang="ja-JP" altLang="en-US" sz="4000" dirty="0"/>
              <a:t>機械学習と深層学習</a:t>
            </a:r>
            <a:endParaRPr kumimoji="1" lang="ja-JP" altLang="en-US" sz="4000" dirty="0"/>
          </a:p>
        </p:txBody>
      </p:sp>
      <p:pic>
        <p:nvPicPr>
          <p:cNvPr id="1026" name="Picture 2" descr="https://gyazo.com/080f6fc5998f19d700b27abb0211896b/thumb/1000">
            <a:extLst>
              <a:ext uri="{FF2B5EF4-FFF2-40B4-BE49-F238E27FC236}">
                <a16:creationId xmlns:a16="http://schemas.microsoft.com/office/drawing/2014/main" id="{8B9AF418-E421-438F-80DC-F1E298DB49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1344" y="1321323"/>
            <a:ext cx="6489312" cy="5536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52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EEDAB3-2ADA-42D6-94AD-1FF2F689D4BE}"/>
              </a:ext>
            </a:extLst>
          </p:cNvPr>
          <p:cNvSpPr>
            <a:spLocks noGrp="1"/>
          </p:cNvSpPr>
          <p:nvPr>
            <p:ph type="title"/>
          </p:nvPr>
        </p:nvSpPr>
        <p:spPr>
          <a:xfrm>
            <a:off x="838200" y="0"/>
            <a:ext cx="10515600" cy="1208117"/>
          </a:xfrm>
        </p:spPr>
        <p:txBody>
          <a:bodyPr>
            <a:normAutofit/>
          </a:bodyPr>
          <a:lstStyle/>
          <a:p>
            <a:r>
              <a:rPr lang="ja-JP" altLang="en-US" sz="4000" dirty="0"/>
              <a:t>機械学習と深層学習</a:t>
            </a:r>
            <a:endParaRPr kumimoji="1" lang="ja-JP" altLang="en-US" sz="4000" dirty="0"/>
          </a:p>
        </p:txBody>
      </p:sp>
      <p:pic>
        <p:nvPicPr>
          <p:cNvPr id="7" name="図 6">
            <a:extLst>
              <a:ext uri="{FF2B5EF4-FFF2-40B4-BE49-F238E27FC236}">
                <a16:creationId xmlns:a16="http://schemas.microsoft.com/office/drawing/2014/main" id="{4EAFD90F-CDE6-415D-ACB8-F016907CB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0521" y="1325563"/>
            <a:ext cx="9610958" cy="5532437"/>
          </a:xfrm>
          <a:prstGeom prst="rect">
            <a:avLst/>
          </a:prstGeom>
        </p:spPr>
      </p:pic>
    </p:spTree>
    <p:extLst>
      <p:ext uri="{BB962C8B-B14F-4D97-AF65-F5344CB8AC3E}">
        <p14:creationId xmlns:p14="http://schemas.microsoft.com/office/powerpoint/2010/main" val="968504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83E122-3563-446D-971D-6A3C1D991A8B}"/>
              </a:ext>
            </a:extLst>
          </p:cNvPr>
          <p:cNvSpPr>
            <a:spLocks noGrp="1"/>
          </p:cNvSpPr>
          <p:nvPr>
            <p:ph type="title"/>
          </p:nvPr>
        </p:nvSpPr>
        <p:spPr>
          <a:xfrm>
            <a:off x="838200" y="0"/>
            <a:ext cx="10515600" cy="1325563"/>
          </a:xfrm>
        </p:spPr>
        <p:txBody>
          <a:bodyPr>
            <a:normAutofit/>
          </a:bodyPr>
          <a:lstStyle/>
          <a:p>
            <a:r>
              <a:rPr lang="ja-JP" altLang="en-US" sz="4000" dirty="0"/>
              <a:t>パーセプトロンとニューラルネットワーク</a:t>
            </a:r>
            <a:endParaRPr lang="en-US" altLang="ja-JP" sz="4000" dirty="0"/>
          </a:p>
        </p:txBody>
      </p:sp>
      <p:sp>
        <p:nvSpPr>
          <p:cNvPr id="3" name="コンテンツ プレースホルダー 2">
            <a:extLst>
              <a:ext uri="{FF2B5EF4-FFF2-40B4-BE49-F238E27FC236}">
                <a16:creationId xmlns:a16="http://schemas.microsoft.com/office/drawing/2014/main" id="{E52126A7-F8A8-48F8-9BFF-B74BC21330F8}"/>
              </a:ext>
            </a:extLst>
          </p:cNvPr>
          <p:cNvSpPr>
            <a:spLocks noGrp="1"/>
          </p:cNvSpPr>
          <p:nvPr>
            <p:ph idx="1"/>
          </p:nvPr>
        </p:nvSpPr>
        <p:spPr>
          <a:xfrm>
            <a:off x="838200" y="1325563"/>
            <a:ext cx="9630562" cy="4295061"/>
          </a:xfrm>
        </p:spPr>
        <p:txBody>
          <a:bodyPr>
            <a:normAutofit/>
          </a:bodyPr>
          <a:lstStyle/>
          <a:p>
            <a:r>
              <a:rPr lang="ja-JP" altLang="en-US" sz="2800" dirty="0"/>
              <a:t>単純</a:t>
            </a:r>
            <a:r>
              <a:rPr kumimoji="1" lang="ja-JP" altLang="en-US" sz="2800" dirty="0"/>
              <a:t>パーセプトロン</a:t>
            </a:r>
            <a:endParaRPr kumimoji="1" lang="en-US" altLang="ja-JP" sz="2800" dirty="0"/>
          </a:p>
        </p:txBody>
      </p:sp>
      <p:pic>
        <p:nvPicPr>
          <p:cNvPr id="5" name="図 4">
            <a:extLst>
              <a:ext uri="{FF2B5EF4-FFF2-40B4-BE49-F238E27FC236}">
                <a16:creationId xmlns:a16="http://schemas.microsoft.com/office/drawing/2014/main" id="{ADCF8477-61D4-44DC-B0EF-F4273E2A7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290092"/>
            <a:ext cx="5856901" cy="4295061"/>
          </a:xfrm>
          <a:prstGeom prst="rect">
            <a:avLst/>
          </a:prstGeom>
        </p:spPr>
      </p:pic>
      <p:pic>
        <p:nvPicPr>
          <p:cNvPr id="6" name="図 5">
            <a:extLst>
              <a:ext uri="{FF2B5EF4-FFF2-40B4-BE49-F238E27FC236}">
                <a16:creationId xmlns:a16="http://schemas.microsoft.com/office/drawing/2014/main" id="{4D4AE3D5-E4F5-43B5-BE23-A27A84612E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5101" y="2655588"/>
            <a:ext cx="4752090" cy="3564068"/>
          </a:xfrm>
          <a:prstGeom prst="rect">
            <a:avLst/>
          </a:prstGeom>
        </p:spPr>
      </p:pic>
    </p:spTree>
    <p:extLst>
      <p:ext uri="{BB962C8B-B14F-4D97-AF65-F5344CB8AC3E}">
        <p14:creationId xmlns:p14="http://schemas.microsoft.com/office/powerpoint/2010/main" val="1655120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FD7830-5C48-4EC8-A41B-A06E19950D72}"/>
              </a:ext>
            </a:extLst>
          </p:cNvPr>
          <p:cNvSpPr>
            <a:spLocks noGrp="1"/>
          </p:cNvSpPr>
          <p:nvPr>
            <p:ph type="title"/>
          </p:nvPr>
        </p:nvSpPr>
        <p:spPr>
          <a:xfrm>
            <a:off x="838200" y="0"/>
            <a:ext cx="10515600" cy="1325563"/>
          </a:xfrm>
        </p:spPr>
        <p:txBody>
          <a:bodyPr>
            <a:normAutofit/>
          </a:bodyPr>
          <a:lstStyle/>
          <a:p>
            <a:r>
              <a:rPr kumimoji="1" lang="ja-JP" altLang="en-US" sz="4000" dirty="0"/>
              <a:t>活性化関数とは？</a:t>
            </a:r>
          </a:p>
        </p:txBody>
      </p:sp>
      <p:sp>
        <p:nvSpPr>
          <p:cNvPr id="3" name="コンテンツ プレースホルダー 2">
            <a:extLst>
              <a:ext uri="{FF2B5EF4-FFF2-40B4-BE49-F238E27FC236}">
                <a16:creationId xmlns:a16="http://schemas.microsoft.com/office/drawing/2014/main" id="{270D6D6D-C4CD-4997-990F-5381F19A0825}"/>
              </a:ext>
            </a:extLst>
          </p:cNvPr>
          <p:cNvSpPr>
            <a:spLocks noGrp="1"/>
          </p:cNvSpPr>
          <p:nvPr>
            <p:ph idx="1"/>
          </p:nvPr>
        </p:nvSpPr>
        <p:spPr>
          <a:xfrm>
            <a:off x="838200" y="1325563"/>
            <a:ext cx="10515600" cy="4351338"/>
          </a:xfrm>
        </p:spPr>
        <p:txBody>
          <a:bodyPr/>
          <a:lstStyle/>
          <a:p>
            <a:r>
              <a:rPr lang="ja-JP" altLang="en-US" sz="2800" dirty="0"/>
              <a:t>活性化関数は、その値を次のニューロンに </a:t>
            </a:r>
            <a:endParaRPr lang="en-US" altLang="ja-JP" sz="2800" dirty="0"/>
          </a:p>
          <a:p>
            <a:pPr marL="0" indent="0">
              <a:buNone/>
            </a:pPr>
            <a:r>
              <a:rPr lang="ja-JP" altLang="en-US" sz="2800" b="1" dirty="0"/>
              <a:t>「どのように出力するか」</a:t>
            </a:r>
            <a:r>
              <a:rPr lang="ja-JP" altLang="en-US" sz="2800" dirty="0"/>
              <a:t> を決めます。</a:t>
            </a:r>
            <a:endParaRPr lang="en-US" altLang="ja-JP" sz="2800" dirty="0"/>
          </a:p>
          <a:p>
            <a:endParaRPr kumimoji="1" lang="ja-JP" altLang="en-US" dirty="0"/>
          </a:p>
        </p:txBody>
      </p:sp>
      <p:pic>
        <p:nvPicPr>
          <p:cNvPr id="5" name="Picture 2" descr="活性化関数">
            <a:extLst>
              <a:ext uri="{FF2B5EF4-FFF2-40B4-BE49-F238E27FC236}">
                <a16:creationId xmlns:a16="http://schemas.microsoft.com/office/drawing/2014/main" id="{1603DB01-F46A-4DA1-9EBE-6DA6D29152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 r="33896" b="47167"/>
          <a:stretch/>
        </p:blipFill>
        <p:spPr bwMode="auto">
          <a:xfrm>
            <a:off x="1905773" y="2506662"/>
            <a:ext cx="838045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792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83E122-3563-446D-971D-6A3C1D991A8B}"/>
              </a:ext>
            </a:extLst>
          </p:cNvPr>
          <p:cNvSpPr>
            <a:spLocks noGrp="1"/>
          </p:cNvSpPr>
          <p:nvPr>
            <p:ph type="title"/>
          </p:nvPr>
        </p:nvSpPr>
        <p:spPr>
          <a:xfrm>
            <a:off x="838200" y="0"/>
            <a:ext cx="10515600" cy="1325563"/>
          </a:xfrm>
        </p:spPr>
        <p:txBody>
          <a:bodyPr>
            <a:normAutofit/>
          </a:bodyPr>
          <a:lstStyle/>
          <a:p>
            <a:r>
              <a:rPr lang="ja-JP" altLang="en-US" sz="4000" dirty="0"/>
              <a:t>パーセプトロンとニューラルネットワーク</a:t>
            </a:r>
            <a:endParaRPr lang="en-US" altLang="ja-JP" sz="4000" dirty="0"/>
          </a:p>
        </p:txBody>
      </p:sp>
      <p:sp>
        <p:nvSpPr>
          <p:cNvPr id="3" name="コンテンツ プレースホルダー 2">
            <a:extLst>
              <a:ext uri="{FF2B5EF4-FFF2-40B4-BE49-F238E27FC236}">
                <a16:creationId xmlns:a16="http://schemas.microsoft.com/office/drawing/2014/main" id="{E52126A7-F8A8-48F8-9BFF-B74BC21330F8}"/>
              </a:ext>
            </a:extLst>
          </p:cNvPr>
          <p:cNvSpPr>
            <a:spLocks noGrp="1"/>
          </p:cNvSpPr>
          <p:nvPr>
            <p:ph idx="1"/>
          </p:nvPr>
        </p:nvSpPr>
        <p:spPr>
          <a:xfrm>
            <a:off x="838200" y="1325563"/>
            <a:ext cx="9630562" cy="4295061"/>
          </a:xfrm>
        </p:spPr>
        <p:txBody>
          <a:bodyPr>
            <a:normAutofit/>
          </a:bodyPr>
          <a:lstStyle/>
          <a:p>
            <a:r>
              <a:rPr lang="ja-JP" altLang="en-US" sz="2800" dirty="0"/>
              <a:t>単純</a:t>
            </a:r>
            <a:r>
              <a:rPr kumimoji="1" lang="ja-JP" altLang="en-US" sz="2800" dirty="0"/>
              <a:t>パーセプトロン</a:t>
            </a:r>
            <a:endParaRPr kumimoji="1" lang="en-US" altLang="ja-JP" sz="2800" dirty="0"/>
          </a:p>
        </p:txBody>
      </p:sp>
      <p:pic>
        <p:nvPicPr>
          <p:cNvPr id="5" name="図 4">
            <a:extLst>
              <a:ext uri="{FF2B5EF4-FFF2-40B4-BE49-F238E27FC236}">
                <a16:creationId xmlns:a16="http://schemas.microsoft.com/office/drawing/2014/main" id="{ADCF8477-61D4-44DC-B0EF-F4273E2A7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290092"/>
            <a:ext cx="5856901" cy="4295061"/>
          </a:xfrm>
          <a:prstGeom prst="rect">
            <a:avLst/>
          </a:prstGeom>
        </p:spPr>
      </p:pic>
      <p:pic>
        <p:nvPicPr>
          <p:cNvPr id="6" name="図 5">
            <a:extLst>
              <a:ext uri="{FF2B5EF4-FFF2-40B4-BE49-F238E27FC236}">
                <a16:creationId xmlns:a16="http://schemas.microsoft.com/office/drawing/2014/main" id="{4D4AE3D5-E4F5-43B5-BE23-A27A84612E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5101" y="2655588"/>
            <a:ext cx="4752090" cy="3564068"/>
          </a:xfrm>
          <a:prstGeom prst="rect">
            <a:avLst/>
          </a:prstGeom>
        </p:spPr>
      </p:pic>
    </p:spTree>
    <p:extLst>
      <p:ext uri="{BB962C8B-B14F-4D97-AF65-F5344CB8AC3E}">
        <p14:creationId xmlns:p14="http://schemas.microsoft.com/office/powerpoint/2010/main" val="3096565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83E122-3563-446D-971D-6A3C1D991A8B}"/>
              </a:ext>
            </a:extLst>
          </p:cNvPr>
          <p:cNvSpPr>
            <a:spLocks noGrp="1"/>
          </p:cNvSpPr>
          <p:nvPr>
            <p:ph type="title"/>
          </p:nvPr>
        </p:nvSpPr>
        <p:spPr>
          <a:xfrm>
            <a:off x="838200" y="0"/>
            <a:ext cx="10515600" cy="1325563"/>
          </a:xfrm>
        </p:spPr>
        <p:txBody>
          <a:bodyPr>
            <a:normAutofit/>
          </a:bodyPr>
          <a:lstStyle/>
          <a:p>
            <a:r>
              <a:rPr lang="ja-JP" altLang="en-US" sz="4000" dirty="0"/>
              <a:t>パーセプトロンとニューラルネットワーク</a:t>
            </a:r>
            <a:endParaRPr lang="en-US" altLang="ja-JP" sz="4000" dirty="0"/>
          </a:p>
        </p:txBody>
      </p:sp>
      <p:sp>
        <p:nvSpPr>
          <p:cNvPr id="3" name="コンテンツ プレースホルダー 2">
            <a:extLst>
              <a:ext uri="{FF2B5EF4-FFF2-40B4-BE49-F238E27FC236}">
                <a16:creationId xmlns:a16="http://schemas.microsoft.com/office/drawing/2014/main" id="{E52126A7-F8A8-48F8-9BFF-B74BC21330F8}"/>
              </a:ext>
            </a:extLst>
          </p:cNvPr>
          <p:cNvSpPr>
            <a:spLocks noGrp="1"/>
          </p:cNvSpPr>
          <p:nvPr>
            <p:ph idx="1"/>
          </p:nvPr>
        </p:nvSpPr>
        <p:spPr>
          <a:xfrm>
            <a:off x="838200" y="1331259"/>
            <a:ext cx="8946541" cy="4195481"/>
          </a:xfrm>
        </p:spPr>
        <p:txBody>
          <a:bodyPr>
            <a:normAutofit/>
          </a:bodyPr>
          <a:lstStyle/>
          <a:p>
            <a:r>
              <a:rPr kumimoji="1" lang="ja-JP" altLang="en-US" sz="2800" dirty="0"/>
              <a:t>ニューラルネットワーク</a:t>
            </a:r>
            <a:r>
              <a:rPr kumimoji="1" lang="en-US" altLang="ja-JP" sz="2800" dirty="0"/>
              <a:t>(</a:t>
            </a:r>
            <a:r>
              <a:rPr kumimoji="1" lang="ja-JP" altLang="en-US" sz="2800" dirty="0"/>
              <a:t>回帰</a:t>
            </a:r>
            <a:r>
              <a:rPr kumimoji="1" lang="en-US" altLang="ja-JP" sz="2800" dirty="0"/>
              <a:t>)</a:t>
            </a:r>
          </a:p>
        </p:txBody>
      </p:sp>
      <p:pic>
        <p:nvPicPr>
          <p:cNvPr id="5" name="図 4">
            <a:extLst>
              <a:ext uri="{FF2B5EF4-FFF2-40B4-BE49-F238E27FC236}">
                <a16:creationId xmlns:a16="http://schemas.microsoft.com/office/drawing/2014/main" id="{9F7ABB03-5467-4311-94D1-ED9B3CD148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2016262"/>
            <a:ext cx="5467350" cy="4562475"/>
          </a:xfrm>
          <a:prstGeom prst="rect">
            <a:avLst/>
          </a:prstGeom>
        </p:spPr>
      </p:pic>
      <p:pic>
        <p:nvPicPr>
          <p:cNvPr id="7" name="図 6">
            <a:extLst>
              <a:ext uri="{FF2B5EF4-FFF2-40B4-BE49-F238E27FC236}">
                <a16:creationId xmlns:a16="http://schemas.microsoft.com/office/drawing/2014/main" id="{D13DB28D-145B-454E-A21E-1E16735D43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4908" y="3723798"/>
            <a:ext cx="3440475" cy="2591825"/>
          </a:xfrm>
          <a:prstGeom prst="rect">
            <a:avLst/>
          </a:prstGeom>
        </p:spPr>
      </p:pic>
      <p:sp>
        <p:nvSpPr>
          <p:cNvPr id="8" name="楕円 7">
            <a:extLst>
              <a:ext uri="{FF2B5EF4-FFF2-40B4-BE49-F238E27FC236}">
                <a16:creationId xmlns:a16="http://schemas.microsoft.com/office/drawing/2014/main" id="{11BFCF20-965B-46BE-8BCA-90A3F46989F8}"/>
              </a:ext>
            </a:extLst>
          </p:cNvPr>
          <p:cNvSpPr/>
          <p:nvPr/>
        </p:nvSpPr>
        <p:spPr>
          <a:xfrm>
            <a:off x="6857929" y="2354214"/>
            <a:ext cx="2374432" cy="1363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回帰問題</a:t>
            </a:r>
            <a:endParaRPr kumimoji="1" lang="en-US" altLang="ja-JP" dirty="0"/>
          </a:p>
        </p:txBody>
      </p:sp>
    </p:spTree>
    <p:extLst>
      <p:ext uri="{BB962C8B-B14F-4D97-AF65-F5344CB8AC3E}">
        <p14:creationId xmlns:p14="http://schemas.microsoft.com/office/powerpoint/2010/main" val="385264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83E122-3563-446D-971D-6A3C1D991A8B}"/>
              </a:ext>
            </a:extLst>
          </p:cNvPr>
          <p:cNvSpPr>
            <a:spLocks noGrp="1"/>
          </p:cNvSpPr>
          <p:nvPr>
            <p:ph type="title"/>
          </p:nvPr>
        </p:nvSpPr>
        <p:spPr>
          <a:xfrm>
            <a:off x="838200" y="0"/>
            <a:ext cx="10515600" cy="1325563"/>
          </a:xfrm>
        </p:spPr>
        <p:txBody>
          <a:bodyPr>
            <a:normAutofit/>
          </a:bodyPr>
          <a:lstStyle/>
          <a:p>
            <a:r>
              <a:rPr lang="ja-JP" altLang="en-US" sz="4000" dirty="0"/>
              <a:t>パーセプトロンとニューラルネットワーク</a:t>
            </a:r>
            <a:endParaRPr lang="en-US" altLang="ja-JP" sz="4000" dirty="0"/>
          </a:p>
        </p:txBody>
      </p:sp>
      <p:sp>
        <p:nvSpPr>
          <p:cNvPr id="3" name="コンテンツ プレースホルダー 2">
            <a:extLst>
              <a:ext uri="{FF2B5EF4-FFF2-40B4-BE49-F238E27FC236}">
                <a16:creationId xmlns:a16="http://schemas.microsoft.com/office/drawing/2014/main" id="{E52126A7-F8A8-48F8-9BFF-B74BC21330F8}"/>
              </a:ext>
            </a:extLst>
          </p:cNvPr>
          <p:cNvSpPr>
            <a:spLocks noGrp="1"/>
          </p:cNvSpPr>
          <p:nvPr>
            <p:ph idx="1"/>
          </p:nvPr>
        </p:nvSpPr>
        <p:spPr>
          <a:xfrm>
            <a:off x="843012" y="1325563"/>
            <a:ext cx="8946541" cy="4195481"/>
          </a:xfrm>
        </p:spPr>
        <p:txBody>
          <a:bodyPr>
            <a:normAutofit/>
          </a:bodyPr>
          <a:lstStyle/>
          <a:p>
            <a:r>
              <a:rPr kumimoji="1" lang="ja-JP" altLang="en-US" sz="2800" dirty="0"/>
              <a:t>ニューラルネットワーク</a:t>
            </a:r>
            <a:r>
              <a:rPr kumimoji="1" lang="en-US" altLang="ja-JP" sz="2800" dirty="0"/>
              <a:t>(</a:t>
            </a:r>
            <a:r>
              <a:rPr kumimoji="1" lang="ja-JP" altLang="en-US" sz="2800" dirty="0"/>
              <a:t>分類</a:t>
            </a:r>
            <a:r>
              <a:rPr kumimoji="1" lang="en-US" altLang="ja-JP" sz="2800" dirty="0"/>
              <a:t>)</a:t>
            </a:r>
          </a:p>
        </p:txBody>
      </p:sp>
      <p:pic>
        <p:nvPicPr>
          <p:cNvPr id="5" name="図 4">
            <a:extLst>
              <a:ext uri="{FF2B5EF4-FFF2-40B4-BE49-F238E27FC236}">
                <a16:creationId xmlns:a16="http://schemas.microsoft.com/office/drawing/2014/main" id="{9F7ABB03-5467-4311-94D1-ED9B3CD148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046808"/>
            <a:ext cx="5467350" cy="4562475"/>
          </a:xfrm>
          <a:prstGeom prst="rect">
            <a:avLst/>
          </a:prstGeom>
        </p:spPr>
      </p:pic>
      <p:pic>
        <p:nvPicPr>
          <p:cNvPr id="6" name="図 5">
            <a:extLst>
              <a:ext uri="{FF2B5EF4-FFF2-40B4-BE49-F238E27FC236}">
                <a16:creationId xmlns:a16="http://schemas.microsoft.com/office/drawing/2014/main" id="{A2B0D991-F768-4FA8-8B8A-F3CD833803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9879" y="2046808"/>
            <a:ext cx="2895893" cy="2133308"/>
          </a:xfrm>
          <a:prstGeom prst="rect">
            <a:avLst/>
          </a:prstGeom>
        </p:spPr>
      </p:pic>
      <p:pic>
        <p:nvPicPr>
          <p:cNvPr id="8" name="図 7">
            <a:extLst>
              <a:ext uri="{FF2B5EF4-FFF2-40B4-BE49-F238E27FC236}">
                <a16:creationId xmlns:a16="http://schemas.microsoft.com/office/drawing/2014/main" id="{4BD0C3EF-4B49-4D9D-9E08-2C6884AB0F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7144" y="4441651"/>
            <a:ext cx="2895892" cy="2181572"/>
          </a:xfrm>
          <a:prstGeom prst="rect">
            <a:avLst/>
          </a:prstGeom>
        </p:spPr>
      </p:pic>
      <p:sp>
        <p:nvSpPr>
          <p:cNvPr id="9" name="楕円 8">
            <a:extLst>
              <a:ext uri="{FF2B5EF4-FFF2-40B4-BE49-F238E27FC236}">
                <a16:creationId xmlns:a16="http://schemas.microsoft.com/office/drawing/2014/main" id="{7FF3A329-A6E4-48DE-9230-54F1871B8EEE}"/>
              </a:ext>
            </a:extLst>
          </p:cNvPr>
          <p:cNvSpPr/>
          <p:nvPr/>
        </p:nvSpPr>
        <p:spPr>
          <a:xfrm>
            <a:off x="9510101" y="2431518"/>
            <a:ext cx="2374432" cy="1363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２値分類</a:t>
            </a:r>
            <a:endParaRPr kumimoji="1" lang="en-US" altLang="ja-JP" dirty="0"/>
          </a:p>
          <a:p>
            <a:pPr algn="ctr"/>
            <a:r>
              <a:rPr lang="en-US" altLang="ja-JP" dirty="0"/>
              <a:t>(A or B)</a:t>
            </a:r>
            <a:endParaRPr kumimoji="1" lang="ja-JP" altLang="en-US" dirty="0"/>
          </a:p>
        </p:txBody>
      </p:sp>
      <p:sp>
        <p:nvSpPr>
          <p:cNvPr id="13" name="楕円 12">
            <a:extLst>
              <a:ext uri="{FF2B5EF4-FFF2-40B4-BE49-F238E27FC236}">
                <a16:creationId xmlns:a16="http://schemas.microsoft.com/office/drawing/2014/main" id="{783BDB3E-D661-4398-A516-A0B28F04FFDC}"/>
              </a:ext>
            </a:extLst>
          </p:cNvPr>
          <p:cNvSpPr/>
          <p:nvPr/>
        </p:nvSpPr>
        <p:spPr>
          <a:xfrm>
            <a:off x="9510101" y="4839100"/>
            <a:ext cx="2374432" cy="1363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多値分類</a:t>
            </a:r>
            <a:endParaRPr kumimoji="1" lang="en-US" altLang="ja-JP" dirty="0"/>
          </a:p>
          <a:p>
            <a:pPr algn="ctr"/>
            <a:r>
              <a:rPr lang="en-US" altLang="ja-JP" dirty="0"/>
              <a:t>(A or B or C or </a:t>
            </a:r>
            <a:r>
              <a:rPr lang="ja-JP" altLang="en-US" dirty="0"/>
              <a:t>・・・</a:t>
            </a:r>
            <a:r>
              <a:rPr lang="en-US" altLang="ja-JP" dirty="0"/>
              <a:t>)</a:t>
            </a:r>
            <a:endParaRPr kumimoji="1" lang="ja-JP" altLang="en-US" dirty="0"/>
          </a:p>
        </p:txBody>
      </p:sp>
    </p:spTree>
    <p:extLst>
      <p:ext uri="{BB962C8B-B14F-4D97-AF65-F5344CB8AC3E}">
        <p14:creationId xmlns:p14="http://schemas.microsoft.com/office/powerpoint/2010/main" val="1747624061"/>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349</TotalTime>
  <Words>1345</Words>
  <Application>Microsoft Office PowerPoint</Application>
  <PresentationFormat>ワイド画面</PresentationFormat>
  <Paragraphs>119</Paragraphs>
  <Slides>19</Slides>
  <Notes>19</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19</vt:i4>
      </vt:variant>
    </vt:vector>
  </HeadingPairs>
  <TitlesOfParts>
    <vt:vector size="25" baseType="lpstr">
      <vt:lpstr>メイリオ</vt:lpstr>
      <vt:lpstr>游ゴシック</vt:lpstr>
      <vt:lpstr>Arial</vt:lpstr>
      <vt:lpstr>Century Gothic</vt:lpstr>
      <vt:lpstr>Wingdings 3</vt:lpstr>
      <vt:lpstr>ウィスプ</vt:lpstr>
      <vt:lpstr>The Commit</vt:lpstr>
      <vt:lpstr>ベースギターの自動採譜Webアプリ</vt:lpstr>
      <vt:lpstr>機械学習と深層学習</vt:lpstr>
      <vt:lpstr>機械学習と深層学習</vt:lpstr>
      <vt:lpstr>パーセプトロンとニューラルネットワーク</vt:lpstr>
      <vt:lpstr>活性化関数とは？</vt:lpstr>
      <vt:lpstr>パーセプトロンとニューラルネットワーク</vt:lpstr>
      <vt:lpstr>パーセプトロンとニューラルネットワーク</vt:lpstr>
      <vt:lpstr>パーセプトロンとニューラルネットワーク</vt:lpstr>
      <vt:lpstr>深層学習の実装の仕方について</vt:lpstr>
      <vt:lpstr>深層学習の実装の仕方について</vt:lpstr>
      <vt:lpstr>深層学習の実装の仕方について</vt:lpstr>
      <vt:lpstr>深層学習の実装の仕方について</vt:lpstr>
      <vt:lpstr>深層学習の実装の仕方について</vt:lpstr>
      <vt:lpstr>深層学習の実装の仕方について</vt:lpstr>
      <vt:lpstr>深層学習の実装の仕方について</vt:lpstr>
      <vt:lpstr>深層学習の実装の仕方について</vt:lpstr>
      <vt:lpstr>深層学習の実装の仕方について</vt:lpstr>
      <vt:lpstr>深層学習の実装の仕方について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石本 竜雅</dc:creator>
  <cp:lastModifiedBy>石本 竜雅</cp:lastModifiedBy>
  <cp:revision>58</cp:revision>
  <dcterms:created xsi:type="dcterms:W3CDTF">2021-11-09T04:15:41Z</dcterms:created>
  <dcterms:modified xsi:type="dcterms:W3CDTF">2021-11-19T03:20:58Z</dcterms:modified>
</cp:coreProperties>
</file>