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1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wade\Desktop\result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wade\Desktop\result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awade\Desktop\resul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Gaussian Smoothing Performance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Sheet1!$H$6</c:f>
              <c:strCache>
                <c:ptCount val="1"/>
                <c:pt idx="0">
                  <c:v>GPU</c:v>
                </c:pt>
              </c:strCache>
            </c:strRef>
          </c:tx>
          <c:dLbls>
            <c:dLblPos val="ctr"/>
            <c:showVal val="1"/>
          </c:dLbls>
          <c:cat>
            <c:numRef>
              <c:f>Sheet1!$G$7:$G$10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Sheet1!$H$7:$H$10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Sheet1!$I$6</c:f>
              <c:strCache>
                <c:ptCount val="1"/>
                <c:pt idx="0">
                  <c:v>CPU</c:v>
                </c:pt>
              </c:strCache>
            </c:strRef>
          </c:tx>
          <c:dLbls>
            <c:dLblPos val="ctr"/>
            <c:showVal val="1"/>
          </c:dLbls>
          <c:cat>
            <c:numRef>
              <c:f>Sheet1!$G$7:$G$10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Sheet1!$I$7:$I$10</c:f>
              <c:numCache>
                <c:formatCode>General</c:formatCode>
                <c:ptCount val="4"/>
                <c:pt idx="0">
                  <c:v>8</c:v>
                </c:pt>
                <c:pt idx="1">
                  <c:v>34</c:v>
                </c:pt>
                <c:pt idx="2">
                  <c:v>137</c:v>
                </c:pt>
                <c:pt idx="3">
                  <c:v>549</c:v>
                </c:pt>
              </c:numCache>
            </c:numRef>
          </c:val>
        </c:ser>
        <c:dLbls>
          <c:showVal val="1"/>
        </c:dLbls>
        <c:axId val="48883200"/>
        <c:axId val="48885120"/>
      </c:barChart>
      <c:catAx>
        <c:axId val="488832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Image Width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8885120"/>
        <c:crosses val="autoZero"/>
        <c:auto val="1"/>
        <c:lblAlgn val="ctr"/>
        <c:lblOffset val="100"/>
      </c:catAx>
      <c:valAx>
        <c:axId val="488851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(ms)</a:t>
                </a:r>
              </a:p>
            </c:rich>
          </c:tx>
          <c:layout/>
        </c:title>
        <c:numFmt formatCode="General" sourceLinked="1"/>
        <c:tickLblPos val="nextTo"/>
        <c:crossAx val="488832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Gradient Computation Performance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Sheet1!$H$13</c:f>
              <c:strCache>
                <c:ptCount val="1"/>
                <c:pt idx="0">
                  <c:v>GPU</c:v>
                </c:pt>
              </c:strCache>
            </c:strRef>
          </c:tx>
          <c:dLbls>
            <c:dLblPos val="ctr"/>
            <c:showVal val="1"/>
          </c:dLbls>
          <c:cat>
            <c:numRef>
              <c:f>Sheet1!$G$14:$G$17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Sheet1!$H$14:$H$17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4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Sheet1!$I$13</c:f>
              <c:strCache>
                <c:ptCount val="1"/>
                <c:pt idx="0">
                  <c:v>CPU</c:v>
                </c:pt>
              </c:strCache>
            </c:strRef>
          </c:tx>
          <c:dLbls>
            <c:dLblPos val="ctr"/>
            <c:showVal val="1"/>
          </c:dLbls>
          <c:cat>
            <c:numRef>
              <c:f>Sheet1!$G$14:$G$17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Sheet1!$I$14:$I$17</c:f>
              <c:numCache>
                <c:formatCode>General</c:formatCode>
                <c:ptCount val="4"/>
                <c:pt idx="0">
                  <c:v>11</c:v>
                </c:pt>
                <c:pt idx="1">
                  <c:v>34</c:v>
                </c:pt>
                <c:pt idx="2">
                  <c:v>207</c:v>
                </c:pt>
                <c:pt idx="3">
                  <c:v>818</c:v>
                </c:pt>
              </c:numCache>
            </c:numRef>
          </c:val>
        </c:ser>
        <c:dLbls>
          <c:showVal val="1"/>
        </c:dLbls>
        <c:axId val="48989696"/>
        <c:axId val="48991616"/>
      </c:barChart>
      <c:catAx>
        <c:axId val="489896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Image Width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48991616"/>
        <c:crosses val="autoZero"/>
        <c:auto val="1"/>
        <c:lblAlgn val="ctr"/>
        <c:lblOffset val="100"/>
      </c:catAx>
      <c:valAx>
        <c:axId val="489916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(ms)</a:t>
                </a:r>
              </a:p>
            </c:rich>
          </c:tx>
          <c:layout/>
        </c:title>
        <c:numFmt formatCode="General" sourceLinked="1"/>
        <c:tickLblPos val="nextTo"/>
        <c:crossAx val="489896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Overall Performance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Sheet1!$H$19</c:f>
              <c:strCache>
                <c:ptCount val="1"/>
                <c:pt idx="0">
                  <c:v>GPU</c:v>
                </c:pt>
              </c:strCache>
            </c:strRef>
          </c:tx>
          <c:marker>
            <c:symbol val="none"/>
          </c:marker>
          <c:cat>
            <c:numRef>
              <c:f>Sheet1!$G$20:$G$23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Sheet1!$H$20:$H$23</c:f>
              <c:numCache>
                <c:formatCode>General</c:formatCode>
                <c:ptCount val="4"/>
                <c:pt idx="0">
                  <c:v>39</c:v>
                </c:pt>
                <c:pt idx="1">
                  <c:v>124</c:v>
                </c:pt>
                <c:pt idx="2">
                  <c:v>465</c:v>
                </c:pt>
                <c:pt idx="3">
                  <c:v>1930</c:v>
                </c:pt>
              </c:numCache>
            </c:numRef>
          </c:val>
        </c:ser>
        <c:ser>
          <c:idx val="1"/>
          <c:order val="1"/>
          <c:tx>
            <c:strRef>
              <c:f>Sheet1!$I$19</c:f>
              <c:strCache>
                <c:ptCount val="1"/>
                <c:pt idx="0">
                  <c:v>CPU</c:v>
                </c:pt>
              </c:strCache>
            </c:strRef>
          </c:tx>
          <c:marker>
            <c:symbol val="none"/>
          </c:marker>
          <c:cat>
            <c:numRef>
              <c:f>Sheet1!$G$20:$G$23</c:f>
              <c:numCache>
                <c:formatCode>General</c:formatCode>
                <c:ptCount val="4"/>
                <c:pt idx="0">
                  <c:v>256</c:v>
                </c:pt>
                <c:pt idx="1">
                  <c:v>512</c:v>
                </c:pt>
                <c:pt idx="2">
                  <c:v>1024</c:v>
                </c:pt>
                <c:pt idx="3">
                  <c:v>2048</c:v>
                </c:pt>
              </c:numCache>
            </c:numRef>
          </c:cat>
          <c:val>
            <c:numRef>
              <c:f>Sheet1!$I$20:$I$23</c:f>
              <c:numCache>
                <c:formatCode>General</c:formatCode>
                <c:ptCount val="4"/>
                <c:pt idx="0">
                  <c:v>43</c:v>
                </c:pt>
                <c:pt idx="1">
                  <c:v>143</c:v>
                </c:pt>
                <c:pt idx="2">
                  <c:v>597</c:v>
                </c:pt>
                <c:pt idx="3">
                  <c:v>2394</c:v>
                </c:pt>
              </c:numCache>
            </c:numRef>
          </c:val>
        </c:ser>
        <c:hiLowLines/>
        <c:marker val="1"/>
        <c:axId val="50267264"/>
        <c:axId val="50269184"/>
      </c:lineChart>
      <c:catAx>
        <c:axId val="50267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Image</a:t>
                </a:r>
                <a:r>
                  <a:rPr lang="en-US" baseline="0"/>
                  <a:t> Width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50269184"/>
        <c:crosses val="autoZero"/>
        <c:auto val="1"/>
        <c:lblAlgn val="ctr"/>
        <c:lblOffset val="100"/>
      </c:catAx>
      <c:valAx>
        <c:axId val="50269184"/>
        <c:scaling>
          <c:orientation val="minMax"/>
          <c:max val="250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(ms)</a:t>
                </a:r>
              </a:p>
            </c:rich>
          </c:tx>
          <c:layout/>
        </c:title>
        <c:numFmt formatCode="General" sourceLinked="1"/>
        <c:tickLblPos val="nextTo"/>
        <c:crossAx val="502672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7F33448-792E-41EC-AD02-EE92F8CD1691}" type="datetimeFigureOut">
              <a:rPr lang="en-US" smtClean="0"/>
              <a:pPr/>
              <a:t>4/23/2009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C29C5B8-3C14-41C1-8680-F7F4E80465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Canny Edge Detection Using an NVIDIA GPU and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Wade</a:t>
            </a:r>
          </a:p>
          <a:p>
            <a:r>
              <a:rPr lang="en-US" dirty="0" smtClean="0"/>
              <a:t>CAP6938 Final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7600" y="5562600"/>
            <a:ext cx="1676400" cy="7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 Direction Computation</a:t>
            </a:r>
            <a:endParaRPr lang="en-US" dirty="0"/>
          </a:p>
        </p:txBody>
      </p:sp>
      <p:pic>
        <p:nvPicPr>
          <p:cNvPr id="22530" name="Picture 2" descr="E:\GPUPres\edgeDirec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95400"/>
            <a:ext cx="3962400" cy="3962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657600" y="5486400"/>
            <a:ext cx="174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</a:rPr>
              <a:t>0 °</a:t>
            </a:r>
            <a:r>
              <a:rPr lang="en-US" sz="2400" dirty="0" smtClean="0">
                <a:latin typeface="Calibri" pitchFamily="34" charset="0"/>
              </a:rPr>
              <a:t>	</a:t>
            </a:r>
            <a:r>
              <a:rPr lang="en-US" sz="2400" dirty="0" smtClean="0">
                <a:solidFill>
                  <a:srgbClr val="00FF00"/>
                </a:solidFill>
                <a:latin typeface="Calibri" pitchFamily="34" charset="0"/>
              </a:rPr>
              <a:t>90 °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Calibri" pitchFamily="34" charset="0"/>
              </a:rPr>
              <a:t>45 °</a:t>
            </a:r>
            <a:r>
              <a:rPr lang="en-US" sz="2400" dirty="0" smtClean="0">
                <a:latin typeface="Calibri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135 °</a:t>
            </a:r>
            <a:endParaRPr lang="en-US" sz="2400" baseline="-25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Nonmaximum</a:t>
            </a:r>
            <a:r>
              <a:rPr lang="en-US" dirty="0" smtClean="0"/>
              <a:t>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localize edges</a:t>
            </a:r>
          </a:p>
          <a:p>
            <a:r>
              <a:rPr lang="en-US" dirty="0" smtClean="0"/>
              <a:t>Uses edge direction classifications and gradient intensity values</a:t>
            </a:r>
          </a:p>
          <a:p>
            <a:r>
              <a:rPr lang="en-US" dirty="0" smtClean="0"/>
              <a:t>For each pixel, determine whether its intensity value is higher than both of its perpendicular neighbors</a:t>
            </a:r>
          </a:p>
          <a:p>
            <a:r>
              <a:rPr lang="en-US" dirty="0" smtClean="0"/>
              <a:t>All pixels that are not local maxima have their intensity values set to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Nonmaximum</a:t>
            </a:r>
            <a:r>
              <a:rPr lang="en-US" dirty="0" smtClean="0"/>
              <a:t> Suppression</a:t>
            </a:r>
            <a:endParaRPr lang="en-US" dirty="0"/>
          </a:p>
        </p:txBody>
      </p:sp>
      <p:pic>
        <p:nvPicPr>
          <p:cNvPr id="23554" name="Picture 2" descr="E:\GPUPres\nonmaximumSuppres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743200"/>
            <a:ext cx="2438400" cy="2438400"/>
          </a:xfrm>
          <a:prstGeom prst="rect">
            <a:avLst/>
          </a:prstGeom>
          <a:noFill/>
        </p:spPr>
      </p:pic>
      <p:pic>
        <p:nvPicPr>
          <p:cNvPr id="23555" name="Picture 3" descr="E:\GPUPres\gradi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114800"/>
            <a:ext cx="2438400" cy="2438400"/>
          </a:xfrm>
          <a:prstGeom prst="rect">
            <a:avLst/>
          </a:prstGeom>
          <a:noFill/>
        </p:spPr>
      </p:pic>
      <p:pic>
        <p:nvPicPr>
          <p:cNvPr id="23556" name="Picture 4" descr="E:\GPUPres\edgeDirection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1447800"/>
            <a:ext cx="2438400" cy="243840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4419600" y="3733800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Hysteresis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Determines final edge pixels using a high and low threshold</a:t>
            </a:r>
          </a:p>
          <a:p>
            <a:r>
              <a:rPr lang="en-US" dirty="0" smtClean="0"/>
              <a:t>Image is scanned for pixels with a gradient intensity higher than the high threshold</a:t>
            </a:r>
          </a:p>
          <a:p>
            <a:r>
              <a:rPr lang="en-US" dirty="0" smtClean="0"/>
              <a:t>Pixels above the high threshold are added to the edge output</a:t>
            </a:r>
          </a:p>
          <a:p>
            <a:r>
              <a:rPr lang="en-US" dirty="0" smtClean="0"/>
              <a:t>All of the neighbors of a newly added pixel are recursively scanned and added if they fall below the low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Hysteresis</a:t>
            </a:r>
            <a:endParaRPr lang="en-US" dirty="0"/>
          </a:p>
        </p:txBody>
      </p:sp>
      <p:pic>
        <p:nvPicPr>
          <p:cNvPr id="24578" name="Picture 2" descr="E:\GPUPres\nonmaximumSuppress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05000"/>
            <a:ext cx="2438400" cy="2438400"/>
          </a:xfrm>
          <a:prstGeom prst="rect">
            <a:avLst/>
          </a:prstGeom>
          <a:noFill/>
        </p:spPr>
      </p:pic>
      <p:pic>
        <p:nvPicPr>
          <p:cNvPr id="24579" name="Picture 3" descr="E:\GPUPres\ed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905000"/>
            <a:ext cx="2438400" cy="243840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4343400" y="2667000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Currently Implemented on GPU</a:t>
            </a:r>
          </a:p>
          <a:p>
            <a:pPr lvl="1"/>
            <a:r>
              <a:rPr lang="en-US" dirty="0" smtClean="0"/>
              <a:t>Image Smoothing</a:t>
            </a:r>
          </a:p>
          <a:p>
            <a:pPr lvl="1"/>
            <a:r>
              <a:rPr lang="en-US" dirty="0" smtClean="0"/>
              <a:t>Gradient Computation</a:t>
            </a:r>
          </a:p>
          <a:p>
            <a:r>
              <a:rPr lang="en-US" dirty="0" smtClean="0"/>
              <a:t>To be Implemented (currently use CPU)</a:t>
            </a:r>
          </a:p>
          <a:p>
            <a:pPr lvl="1"/>
            <a:r>
              <a:rPr lang="en-US" dirty="0" smtClean="0"/>
              <a:t>Edge Direction Computation</a:t>
            </a:r>
          </a:p>
          <a:p>
            <a:pPr lvl="1"/>
            <a:r>
              <a:rPr lang="en-US" dirty="0" err="1" smtClean="0"/>
              <a:t>Nonmaximum</a:t>
            </a:r>
            <a:r>
              <a:rPr lang="en-US" dirty="0" smtClean="0"/>
              <a:t> Suppression</a:t>
            </a:r>
          </a:p>
          <a:p>
            <a:r>
              <a:rPr lang="en-US" dirty="0" smtClean="0"/>
              <a:t>May be Implemented (currently use CPU)</a:t>
            </a:r>
          </a:p>
          <a:p>
            <a:pPr lvl="1"/>
            <a:r>
              <a:rPr lang="en-US" dirty="0" smtClean="0"/>
              <a:t>Hysteresis</a:t>
            </a:r>
          </a:p>
          <a:p>
            <a:r>
              <a:rPr lang="en-US" dirty="0" smtClean="0"/>
              <a:t>Will not be Implemented (done by CPU)</a:t>
            </a:r>
          </a:p>
          <a:p>
            <a:pPr lvl="1"/>
            <a:r>
              <a:rPr lang="en-US" dirty="0" smtClean="0"/>
              <a:t>File I/O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 kernels are sent to device global memory only once at initialization</a:t>
            </a:r>
          </a:p>
          <a:p>
            <a:r>
              <a:rPr lang="en-US" dirty="0" smtClean="0"/>
              <a:t>Input and intermediate matrices are currently sent round trip from host to device texture memory for each step</a:t>
            </a:r>
          </a:p>
          <a:p>
            <a:pPr lvl="1"/>
            <a:r>
              <a:rPr lang="en-US" dirty="0" smtClean="0"/>
              <a:t>Three round trips</a:t>
            </a:r>
          </a:p>
          <a:p>
            <a:r>
              <a:rPr lang="en-US" dirty="0" smtClean="0"/>
              <a:t>Kernel functions use fixed </a:t>
            </a:r>
            <a:r>
              <a:rPr lang="en-US" dirty="0" smtClean="0"/>
              <a:t>256x256 </a:t>
            </a:r>
            <a:r>
              <a:rPr lang="en-US" dirty="0" smtClean="0"/>
              <a:t>block size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to be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 edge direction computation and </a:t>
            </a:r>
            <a:r>
              <a:rPr lang="en-US" dirty="0" err="1" smtClean="0"/>
              <a:t>nonmaximal</a:t>
            </a:r>
            <a:r>
              <a:rPr lang="en-US" dirty="0" smtClean="0"/>
              <a:t> suppression</a:t>
            </a:r>
          </a:p>
          <a:p>
            <a:r>
              <a:rPr lang="en-US" dirty="0" smtClean="0"/>
              <a:t>Improve GPU performance</a:t>
            </a:r>
          </a:p>
          <a:p>
            <a:pPr lvl="1"/>
            <a:r>
              <a:rPr lang="en-US" dirty="0" smtClean="0"/>
              <a:t>Eliminate unnecessary round trips</a:t>
            </a:r>
          </a:p>
          <a:p>
            <a:pPr lvl="1"/>
            <a:r>
              <a:rPr lang="en-US" dirty="0" smtClean="0"/>
              <a:t>Evaluate GPU memory use and correct as needed</a:t>
            </a:r>
          </a:p>
          <a:p>
            <a:pPr lvl="1"/>
            <a:r>
              <a:rPr lang="en-US" dirty="0" smtClean="0"/>
              <a:t>Combine steps to reduce computation</a:t>
            </a:r>
          </a:p>
          <a:p>
            <a:pPr lvl="1"/>
            <a:r>
              <a:rPr lang="en-US" dirty="0" smtClean="0"/>
              <a:t>Experiment further with block size</a:t>
            </a:r>
          </a:p>
          <a:p>
            <a:r>
              <a:rPr lang="en-US" dirty="0" smtClean="0"/>
              <a:t>Try to implement hysteresis</a:t>
            </a:r>
          </a:p>
          <a:p>
            <a:r>
              <a:rPr lang="en-US" dirty="0" smtClean="0"/>
              <a:t>General code optimization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</a:t>
            </a:r>
          </a:p>
          <a:p>
            <a:pPr lvl="1"/>
            <a:r>
              <a:rPr lang="en-US" dirty="0" smtClean="0"/>
              <a:t>Intel Core 2 Quad</a:t>
            </a:r>
          </a:p>
          <a:p>
            <a:pPr lvl="1"/>
            <a:r>
              <a:rPr lang="en-US" dirty="0" smtClean="0"/>
              <a:t>2.66 GHz</a:t>
            </a:r>
          </a:p>
          <a:p>
            <a:pPr lvl="1"/>
            <a:r>
              <a:rPr lang="en-US" dirty="0" smtClean="0"/>
              <a:t>3.25 MB RAM</a:t>
            </a:r>
          </a:p>
          <a:p>
            <a:r>
              <a:rPr lang="en-US" dirty="0" smtClean="0"/>
              <a:t>Device</a:t>
            </a:r>
          </a:p>
          <a:p>
            <a:pPr lvl="1"/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GeForce</a:t>
            </a:r>
            <a:r>
              <a:rPr lang="en-US" dirty="0" smtClean="0"/>
              <a:t> 8800 GT</a:t>
            </a:r>
          </a:p>
          <a:p>
            <a:pPr lvl="1"/>
            <a:r>
              <a:rPr lang="en-US" dirty="0" smtClean="0"/>
              <a:t>512 MB Video Memory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Verified correctness of CPU only and GPU based implementations</a:t>
            </a:r>
          </a:p>
          <a:p>
            <a:r>
              <a:rPr lang="en-US" dirty="0" smtClean="0"/>
              <a:t>Collected performance metrics on 256x256, 412x512, 1024x1024, and 2048x2048 input images</a:t>
            </a:r>
          </a:p>
          <a:p>
            <a:pPr lvl="1"/>
            <a:r>
              <a:rPr lang="en-US" dirty="0" smtClean="0"/>
              <a:t>Image smoothing time</a:t>
            </a:r>
          </a:p>
          <a:p>
            <a:pPr lvl="1"/>
            <a:r>
              <a:rPr lang="en-US" smtClean="0"/>
              <a:t>Gradient </a:t>
            </a:r>
            <a:r>
              <a:rPr lang="en-US" dirty="0" smtClean="0"/>
              <a:t>computation time (including transfer to GPU and back)</a:t>
            </a:r>
          </a:p>
          <a:p>
            <a:pPr lvl="1"/>
            <a:r>
              <a:rPr lang="en-US" dirty="0" smtClean="0"/>
              <a:t>Overall time excluding file I/O operations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based implementation of </a:t>
            </a:r>
            <a:r>
              <a:rPr lang="en-US" i="1" dirty="0" smtClean="0"/>
              <a:t>A Computational Approach to Edge Detection</a:t>
            </a:r>
            <a:r>
              <a:rPr lang="en-US" dirty="0" smtClean="0"/>
              <a:t> by John Canny</a:t>
            </a:r>
          </a:p>
          <a:p>
            <a:r>
              <a:rPr lang="en-US" dirty="0" smtClean="0"/>
              <a:t>Paper presents an accurate, localized edge detection method</a:t>
            </a:r>
            <a:endParaRPr lang="en-US" dirty="0"/>
          </a:p>
        </p:txBody>
      </p:sp>
      <p:pic>
        <p:nvPicPr>
          <p:cNvPr id="1026" name="Picture 2" descr="E:\EdgeDetection\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4114800"/>
            <a:ext cx="2438400" cy="2438400"/>
          </a:xfrm>
          <a:prstGeom prst="rect">
            <a:avLst/>
          </a:prstGeom>
          <a:noFill/>
        </p:spPr>
      </p:pic>
      <p:pic>
        <p:nvPicPr>
          <p:cNvPr id="1027" name="Picture 3" descr="E:\GPUPres\ed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1148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828800" y="1600200"/>
          <a:ext cx="6400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828800" y="1600200"/>
          <a:ext cx="6400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828800" y="1600200"/>
          <a:ext cx="6400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Canny’s</a:t>
            </a:r>
            <a:r>
              <a:rPr lang="en-US" dirty="0" smtClean="0"/>
              <a:t> edge detection algorithm involves a large number of matrix and floating point operations</a:t>
            </a:r>
          </a:p>
          <a:p>
            <a:r>
              <a:rPr lang="en-US" dirty="0" smtClean="0"/>
              <a:t>Edge detection used as the first step for many computer vision tasks</a:t>
            </a:r>
          </a:p>
          <a:p>
            <a:r>
              <a:rPr lang="en-US" dirty="0" smtClean="0"/>
              <a:t>Speeding up edge detection will increase computer vision performance, beneficial in cases such as live video feed processing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smoothing</a:t>
            </a:r>
          </a:p>
          <a:p>
            <a:r>
              <a:rPr lang="en-US" dirty="0" smtClean="0"/>
              <a:t>Gradient computation</a:t>
            </a:r>
          </a:p>
          <a:p>
            <a:r>
              <a:rPr lang="en-US" dirty="0" smtClean="0"/>
              <a:t>Edge direction computation</a:t>
            </a:r>
          </a:p>
          <a:p>
            <a:r>
              <a:rPr lang="en-US" dirty="0" err="1" smtClean="0"/>
              <a:t>Nonmaxmimum</a:t>
            </a:r>
            <a:r>
              <a:rPr lang="en-US" dirty="0" smtClean="0"/>
              <a:t> suppression</a:t>
            </a:r>
          </a:p>
          <a:p>
            <a:r>
              <a:rPr lang="en-US" dirty="0" smtClean="0"/>
              <a:t>Hysteresis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image noise that can lead to erroneous output</a:t>
            </a:r>
          </a:p>
          <a:p>
            <a:r>
              <a:rPr lang="en-US" dirty="0" smtClean="0"/>
              <a:t>Performed by convolution of the input image with a Gaussian filter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76600" y="3581400"/>
          <a:ext cx="2743200" cy="2514600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548640"/>
                <a:gridCol w="548640"/>
                <a:gridCol w="548640"/>
              </a:tblGrid>
              <a:tr h="50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4267200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</a:rPr>
              <a:t>1</a:t>
            </a:r>
          </a:p>
          <a:p>
            <a:pPr algn="ctr"/>
            <a:r>
              <a:rPr lang="en-US" dirty="0" smtClean="0">
                <a:latin typeface="Calibri"/>
              </a:rPr>
              <a:t>―</a:t>
            </a:r>
            <a:endParaRPr lang="en-US" dirty="0" smtClean="0"/>
          </a:p>
          <a:p>
            <a:pPr algn="ctr"/>
            <a:r>
              <a:rPr lang="en-US" sz="2400" dirty="0" smtClean="0">
                <a:latin typeface="Calibri" pitchFamily="34" charset="0"/>
              </a:rPr>
              <a:t>159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6172200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Calibri"/>
              </a:rPr>
              <a:t>σ</a:t>
            </a:r>
            <a:r>
              <a:rPr lang="en-US" sz="2400" dirty="0" smtClean="0">
                <a:latin typeface="Calibri"/>
              </a:rPr>
              <a:t>=1.4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Smoothing</a:t>
            </a:r>
            <a:endParaRPr lang="en-US" dirty="0"/>
          </a:p>
        </p:txBody>
      </p:sp>
      <p:pic>
        <p:nvPicPr>
          <p:cNvPr id="1025" name="Picture 1" descr="E:\GPUPres\te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514600"/>
            <a:ext cx="2438400" cy="2438400"/>
          </a:xfrm>
          <a:prstGeom prst="rect">
            <a:avLst/>
          </a:prstGeom>
          <a:noFill/>
        </p:spPr>
      </p:pic>
      <p:pic>
        <p:nvPicPr>
          <p:cNvPr id="1026" name="Picture 2" descr="E:\GPUPres\smooth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2514600"/>
            <a:ext cx="2438400" cy="2438400"/>
          </a:xfrm>
          <a:prstGeom prst="rect">
            <a:avLst/>
          </a:prstGeom>
          <a:noFill/>
        </p:spPr>
      </p:pic>
      <p:sp>
        <p:nvSpPr>
          <p:cNvPr id="6" name="Right Arrow 5"/>
          <p:cNvSpPr/>
          <p:nvPr/>
        </p:nvSpPr>
        <p:spPr>
          <a:xfrm>
            <a:off x="4267200" y="3200400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intensity changes</a:t>
            </a:r>
          </a:p>
          <a:p>
            <a:r>
              <a:rPr lang="en-US" dirty="0" smtClean="0"/>
              <a:t>High intensity changes indicate edges</a:t>
            </a:r>
          </a:p>
          <a:p>
            <a:r>
              <a:rPr lang="en-US" dirty="0" smtClean="0"/>
              <a:t>Performed by convolution of smoothed image with masks to determine horizontal and vertical derivatives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4191000"/>
          <a:ext cx="1828800" cy="1828800"/>
        </p:xfrm>
        <a:graphic>
          <a:graphicData uri="http://schemas.openxmlformats.org/drawingml/2006/table">
            <a:tbl>
              <a:tblPr/>
              <a:tblGrid>
                <a:gridCol w="579864"/>
                <a:gridCol w="624468"/>
                <a:gridCol w="624468"/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4191000"/>
          <a:ext cx="1828800" cy="1828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6096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sym typeface="Symbol"/>
              </a:rPr>
              <a:t></a:t>
            </a:r>
            <a:r>
              <a:rPr lang="en-US" sz="2400" baseline="-25000" dirty="0" smtClean="0">
                <a:latin typeface="Calibri" pitchFamily="34" charset="0"/>
                <a:sym typeface="Symbol"/>
              </a:rPr>
              <a:t>x</a:t>
            </a:r>
            <a:endParaRPr lang="en-US" sz="2400" baseline="-250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6096000"/>
            <a:ext cx="497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  <a:sym typeface="Symbol"/>
              </a:rPr>
              <a:t></a:t>
            </a:r>
            <a:r>
              <a:rPr lang="en-US" sz="2400" baseline="-25000" dirty="0" smtClean="0">
                <a:latin typeface="Calibri" pitchFamily="34" charset="0"/>
                <a:sym typeface="Symbol"/>
              </a:rPr>
              <a:t>y</a:t>
            </a:r>
            <a:endParaRPr lang="en-US" sz="2400" baseline="-25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magnitude determined by adding X and Y gradient images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2590800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sym typeface="Symbol"/>
              </a:rPr>
              <a:t>= </a:t>
            </a:r>
            <a:r>
              <a:rPr lang="en-US" sz="2400" baseline="-25000" dirty="0" smtClean="0">
                <a:latin typeface="Calibri" pitchFamily="34" charset="0"/>
                <a:sym typeface="Symbol"/>
              </a:rPr>
              <a:t>x</a:t>
            </a:r>
            <a:r>
              <a:rPr lang="en-US" sz="2400" dirty="0" smtClean="0">
                <a:latin typeface="Calibri" pitchFamily="34" charset="0"/>
                <a:sym typeface="Symbol"/>
              </a:rPr>
              <a:t> + </a:t>
            </a:r>
            <a:r>
              <a:rPr lang="en-US" sz="2400" baseline="-25000" dirty="0" smtClean="0">
                <a:latin typeface="Calibri" pitchFamily="34" charset="0"/>
                <a:sym typeface="Symbol"/>
              </a:rPr>
              <a:t>y</a:t>
            </a:r>
            <a:r>
              <a:rPr lang="en-US" sz="2400" dirty="0" smtClean="0">
                <a:latin typeface="Calibri" pitchFamily="34" charset="0"/>
                <a:sym typeface="Symbol"/>
              </a:rPr>
              <a:t>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21506" name="Picture 2" descr="E:\GPUPres\smooth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29000"/>
            <a:ext cx="2438400" cy="2438400"/>
          </a:xfrm>
          <a:prstGeom prst="rect">
            <a:avLst/>
          </a:prstGeom>
          <a:noFill/>
        </p:spPr>
      </p:pic>
      <p:pic>
        <p:nvPicPr>
          <p:cNvPr id="21507" name="Picture 3" descr="E:\GPUPres\gradi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429000"/>
            <a:ext cx="2438400" cy="243840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4267200" y="4114800"/>
            <a:ext cx="978408" cy="48463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Direction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 directions are determined from running a computation on the X and Y gradient images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Edge directions are then classified by their nearest 45</a:t>
            </a:r>
            <a:r>
              <a:rPr lang="en-US" dirty="0" smtClean="0">
                <a:latin typeface="Calibri"/>
              </a:rPr>
              <a:t>° angle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2819400"/>
            <a:ext cx="1864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sym typeface="Symbol"/>
              </a:rPr>
              <a:t>                    </a:t>
            </a:r>
            <a:r>
              <a:rPr lang="en-US" sz="2400" baseline="-25000" dirty="0" smtClean="0">
                <a:latin typeface="Calibri" pitchFamily="34" charset="0"/>
                <a:sym typeface="Symbol"/>
              </a:rPr>
              <a:t>x</a:t>
            </a:r>
            <a:endParaRPr lang="en-US" sz="2400" baseline="-25000" dirty="0" smtClean="0">
              <a:latin typeface="Calibri" pitchFamily="34" charset="0"/>
            </a:endParaRPr>
          </a:p>
          <a:p>
            <a:r>
              <a:rPr lang="el-GR" sz="2400" dirty="0" smtClean="0">
                <a:latin typeface="Calibri"/>
                <a:sym typeface="Symbol"/>
              </a:rPr>
              <a:t>Θ</a:t>
            </a:r>
            <a:r>
              <a:rPr lang="en-US" sz="2400" baseline="-25000" dirty="0" err="1" smtClean="0">
                <a:latin typeface="Calibri"/>
                <a:sym typeface="Symbol"/>
              </a:rPr>
              <a:t>x,y</a:t>
            </a:r>
            <a:r>
              <a:rPr lang="en-US" sz="2400" dirty="0" smtClean="0">
                <a:latin typeface="Calibri" pitchFamily="34" charset="0"/>
                <a:sym typeface="Symbol"/>
              </a:rPr>
              <a:t> = tan</a:t>
            </a:r>
            <a:r>
              <a:rPr lang="en-US" sz="2400" baseline="30000" dirty="0" smtClean="0">
                <a:latin typeface="Calibri" pitchFamily="34" charset="0"/>
                <a:sym typeface="Symbol"/>
              </a:rPr>
              <a:t>-1</a:t>
            </a:r>
            <a:r>
              <a:rPr lang="en-US" sz="2400" dirty="0" smtClean="0">
                <a:latin typeface="Calibri" pitchFamily="34" charset="0"/>
                <a:sym typeface="Symbol"/>
              </a:rPr>
              <a:t> 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sym typeface="Symbol"/>
              </a:rPr>
              <a:t>                    </a:t>
            </a:r>
            <a:r>
              <a:rPr lang="en-US" sz="2400" baseline="-25000" dirty="0" smtClean="0">
                <a:latin typeface="Calibri" pitchFamily="34" charset="0"/>
                <a:sym typeface="Symbol"/>
              </a:rPr>
              <a:t>y</a:t>
            </a:r>
            <a:endParaRPr lang="en-US" sz="2400" baseline="-25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411</TotalTime>
  <Words>596</Words>
  <Application>Microsoft Office PowerPoint</Application>
  <PresentationFormat>On-screen Show (4:3)</PresentationFormat>
  <Paragraphs>153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Solstice</vt:lpstr>
      <vt:lpstr>Canny Edge Detection Using an NVIDIA GPU and CUDA</vt:lpstr>
      <vt:lpstr>Introduction</vt:lpstr>
      <vt:lpstr>Purpose</vt:lpstr>
      <vt:lpstr>Algorithm Steps</vt:lpstr>
      <vt:lpstr>Image Smoothing</vt:lpstr>
      <vt:lpstr>Image Smoothing</vt:lpstr>
      <vt:lpstr>Gradient Computation</vt:lpstr>
      <vt:lpstr>Gradient Computation</vt:lpstr>
      <vt:lpstr>Edge Direction Computation</vt:lpstr>
      <vt:lpstr>Edge  Direction Computation</vt:lpstr>
      <vt:lpstr>Nonmaximum Suppression</vt:lpstr>
      <vt:lpstr>Nonmaximum Suppression</vt:lpstr>
      <vt:lpstr>Hysteresis</vt:lpstr>
      <vt:lpstr>Hysteresis</vt:lpstr>
      <vt:lpstr>Implementation Status</vt:lpstr>
      <vt:lpstr>GPU Implementation Details</vt:lpstr>
      <vt:lpstr>Improvements to be Made</vt:lpstr>
      <vt:lpstr>Performance Evaluation</vt:lpstr>
      <vt:lpstr>Performance Evaluation</vt:lpstr>
      <vt:lpstr>Performance Results</vt:lpstr>
      <vt:lpstr>Performance Results</vt:lpstr>
      <vt:lpstr>Performance Results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</dc:creator>
  <cp:lastModifiedBy>Alex Wade </cp:lastModifiedBy>
  <cp:revision>48</cp:revision>
  <dcterms:created xsi:type="dcterms:W3CDTF">2009-03-15T14:56:33Z</dcterms:created>
  <dcterms:modified xsi:type="dcterms:W3CDTF">2009-04-23T17:13:54Z</dcterms:modified>
</cp:coreProperties>
</file>