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753600" cy="7315200"/>
  <p:notesSz cx="6858000" cy="9144000"/>
  <p:embeddedFontLst>
    <p:embeddedFont>
      <p:font typeface="Playfair Display Bold" charset="1" panose="00000800000000000000"/>
      <p:regular r:id="rId16"/>
    </p:embeddedFont>
    <p:embeddedFont>
      <p:font typeface="Raleway" charset="1" panose="020B0503030101060003"/>
      <p:regular r:id="rId17"/>
    </p:embeddedFont>
    <p:embeddedFont>
      <p:font typeface="Playfair Display"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925412" y="0"/>
            <a:ext cx="6828188" cy="7315200"/>
          </a:xfrm>
          <a:prstGeom prst="rect">
            <a:avLst/>
          </a:prstGeom>
          <a:solidFill>
            <a:srgbClr val="738677"/>
          </a:solidFill>
        </p:spPr>
      </p:sp>
      <p:sp>
        <p:nvSpPr>
          <p:cNvPr name="AutoShape 3" id="3"/>
          <p:cNvSpPr/>
          <p:nvPr/>
        </p:nvSpPr>
        <p:spPr>
          <a:xfrm rot="0">
            <a:off x="-270253" y="0"/>
            <a:ext cx="377613" cy="7315200"/>
          </a:xfrm>
          <a:prstGeom prst="rect">
            <a:avLst/>
          </a:prstGeom>
          <a:solidFill>
            <a:srgbClr val="738677"/>
          </a:solidFill>
        </p:spPr>
      </p:sp>
      <p:grpSp>
        <p:nvGrpSpPr>
          <p:cNvPr name="Group 4" id="4"/>
          <p:cNvGrpSpPr/>
          <p:nvPr/>
        </p:nvGrpSpPr>
        <p:grpSpPr>
          <a:xfrm rot="0">
            <a:off x="4765494" y="2015855"/>
            <a:ext cx="4256586" cy="3283490"/>
            <a:chOff x="0" y="0"/>
            <a:chExt cx="5675448" cy="4377986"/>
          </a:xfrm>
        </p:grpSpPr>
        <p:sp>
          <p:nvSpPr>
            <p:cNvPr name="TextBox 5" id="5"/>
            <p:cNvSpPr txBox="true"/>
            <p:nvPr/>
          </p:nvSpPr>
          <p:spPr>
            <a:xfrm rot="0">
              <a:off x="0" y="38100"/>
              <a:ext cx="5675448" cy="1582420"/>
            </a:xfrm>
            <a:prstGeom prst="rect">
              <a:avLst/>
            </a:prstGeom>
          </p:spPr>
          <p:txBody>
            <a:bodyPr anchor="t" rtlCol="false" tIns="0" lIns="0" bIns="0" rIns="0">
              <a:spAutoFit/>
            </a:bodyPr>
            <a:lstStyle/>
            <a:p>
              <a:pPr algn="ctr">
                <a:lnSpc>
                  <a:spcPts val="4620"/>
                </a:lnSpc>
              </a:pPr>
              <a:r>
                <a:rPr lang="en-US" sz="4200" b="true">
                  <a:solidFill>
                    <a:srgbClr val="FFFFFF"/>
                  </a:solidFill>
                  <a:latin typeface="Playfair Display Bold"/>
                  <a:ea typeface="Playfair Display Bold"/>
                  <a:cs typeface="Playfair Display Bold"/>
                  <a:sym typeface="Playfair Display Bold"/>
                </a:rPr>
                <a:t>Smart Flower Pot </a:t>
              </a:r>
            </a:p>
          </p:txBody>
        </p:sp>
        <p:sp>
          <p:nvSpPr>
            <p:cNvPr name="TextBox 6" id="6"/>
            <p:cNvSpPr txBox="true"/>
            <p:nvPr/>
          </p:nvSpPr>
          <p:spPr>
            <a:xfrm rot="0">
              <a:off x="0" y="2490766"/>
              <a:ext cx="4780384" cy="1887220"/>
            </a:xfrm>
            <a:prstGeom prst="rect">
              <a:avLst/>
            </a:prstGeom>
          </p:spPr>
          <p:txBody>
            <a:bodyPr anchor="t" rtlCol="false" tIns="0" lIns="0" bIns="0" rIns="0">
              <a:spAutoFit/>
            </a:bodyPr>
            <a:lstStyle/>
            <a:p>
              <a:pPr algn="l">
                <a:lnSpc>
                  <a:spcPts val="2100"/>
                </a:lnSpc>
              </a:pPr>
            </a:p>
            <a:p>
              <a:pPr algn="l">
                <a:lnSpc>
                  <a:spcPts val="2100"/>
                </a:lnSpc>
              </a:pPr>
            </a:p>
            <a:p>
              <a:pPr algn="l">
                <a:lnSpc>
                  <a:spcPts val="2100"/>
                </a:lnSpc>
              </a:pPr>
            </a:p>
            <a:p>
              <a:pPr algn="l">
                <a:lnSpc>
                  <a:spcPts val="2519"/>
                </a:lnSpc>
              </a:pPr>
              <a:r>
                <a:rPr lang="en-US" sz="1799">
                  <a:solidFill>
                    <a:srgbClr val="FFFFFF"/>
                  </a:solidFill>
                  <a:latin typeface="Raleway"/>
                  <a:ea typeface="Raleway"/>
                  <a:cs typeface="Raleway"/>
                  <a:sym typeface="Raleway"/>
                </a:rPr>
                <a:t>Name        :   P.I.D.De Silva</a:t>
              </a:r>
            </a:p>
            <a:p>
              <a:pPr algn="l">
                <a:lnSpc>
                  <a:spcPts val="2519"/>
                </a:lnSpc>
              </a:pPr>
              <a:r>
                <a:rPr lang="en-US" sz="1799">
                  <a:solidFill>
                    <a:srgbClr val="FFFFFF"/>
                  </a:solidFill>
                  <a:latin typeface="Raleway"/>
                  <a:ea typeface="Raleway"/>
                  <a:cs typeface="Raleway"/>
                  <a:sym typeface="Raleway"/>
                </a:rPr>
                <a:t>Index No   :   AS2021914</a:t>
              </a:r>
            </a:p>
          </p:txBody>
        </p:sp>
        <p:sp>
          <p:nvSpPr>
            <p:cNvPr name="AutoShape 7" id="7"/>
            <p:cNvSpPr/>
            <p:nvPr/>
          </p:nvSpPr>
          <p:spPr>
            <a:xfrm rot="0">
              <a:off x="0" y="2065692"/>
              <a:ext cx="650981" cy="18072"/>
            </a:xfrm>
            <a:prstGeom prst="rect">
              <a:avLst/>
            </a:prstGeom>
            <a:solidFill>
              <a:srgbClr val="FFFFFF"/>
            </a:solidFill>
          </p:spPr>
        </p:sp>
      </p:grpSp>
      <p:sp>
        <p:nvSpPr>
          <p:cNvPr name="Freeform 8" id="8"/>
          <p:cNvSpPr/>
          <p:nvPr/>
        </p:nvSpPr>
        <p:spPr>
          <a:xfrm flipH="false" flipV="false" rot="0">
            <a:off x="469009" y="535046"/>
            <a:ext cx="3427003" cy="6245107"/>
          </a:xfrm>
          <a:custGeom>
            <a:avLst/>
            <a:gdLst/>
            <a:ahLst/>
            <a:cxnLst/>
            <a:rect r="r" b="b" t="t" l="l"/>
            <a:pathLst>
              <a:path h="6245107" w="3427003">
                <a:moveTo>
                  <a:pt x="0" y="0"/>
                </a:moveTo>
                <a:lnTo>
                  <a:pt x="3427002" y="0"/>
                </a:lnTo>
                <a:lnTo>
                  <a:pt x="3427002" y="6245108"/>
                </a:lnTo>
                <a:lnTo>
                  <a:pt x="0" y="6245108"/>
                </a:lnTo>
                <a:lnTo>
                  <a:pt x="0" y="0"/>
                </a:lnTo>
                <a:close/>
              </a:path>
            </a:pathLst>
          </a:custGeom>
          <a:blipFill>
            <a:blip r:embed="rId2"/>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V="true">
            <a:off x="731520" y="731520"/>
            <a:ext cx="0" cy="5852160"/>
          </a:xfrm>
          <a:prstGeom prst="line">
            <a:avLst/>
          </a:prstGeom>
          <a:ln cap="flat" w="38100">
            <a:solidFill>
              <a:srgbClr val="738677"/>
            </a:solidFill>
            <a:prstDash val="solid"/>
            <a:headEnd type="none" len="sm" w="sm"/>
            <a:tailEnd type="none" len="sm" w="sm"/>
          </a:ln>
        </p:spPr>
      </p:sp>
      <p:grpSp>
        <p:nvGrpSpPr>
          <p:cNvPr name="Group 3" id="3"/>
          <p:cNvGrpSpPr/>
          <p:nvPr/>
        </p:nvGrpSpPr>
        <p:grpSpPr>
          <a:xfrm rot="0">
            <a:off x="1580795" y="2548736"/>
            <a:ext cx="5921116" cy="2567742"/>
            <a:chOff x="0" y="0"/>
            <a:chExt cx="7894821" cy="3423656"/>
          </a:xfrm>
        </p:grpSpPr>
        <p:sp>
          <p:nvSpPr>
            <p:cNvPr name="TextBox 4" id="4"/>
            <p:cNvSpPr txBox="true"/>
            <p:nvPr/>
          </p:nvSpPr>
          <p:spPr>
            <a:xfrm rot="0">
              <a:off x="0" y="0"/>
              <a:ext cx="7894817" cy="1600200"/>
            </a:xfrm>
            <a:prstGeom prst="rect">
              <a:avLst/>
            </a:prstGeom>
          </p:spPr>
          <p:txBody>
            <a:bodyPr anchor="t" rtlCol="false" tIns="0" lIns="0" bIns="0" rIns="0">
              <a:spAutoFit/>
            </a:bodyPr>
            <a:lstStyle/>
            <a:p>
              <a:pPr algn="ctr">
                <a:lnSpc>
                  <a:spcPts val="9479"/>
                </a:lnSpc>
              </a:pPr>
              <a:r>
                <a:rPr lang="en-US" sz="7899" b="true">
                  <a:solidFill>
                    <a:srgbClr val="738677"/>
                  </a:solidFill>
                  <a:latin typeface="Playfair Display Bold"/>
                  <a:ea typeface="Playfair Display Bold"/>
                  <a:cs typeface="Playfair Display Bold"/>
                  <a:sym typeface="Playfair Display Bold"/>
                </a:rPr>
                <a:t>Thank You !</a:t>
              </a:r>
            </a:p>
          </p:txBody>
        </p:sp>
        <p:sp>
          <p:nvSpPr>
            <p:cNvPr name="TextBox 5" id="5"/>
            <p:cNvSpPr txBox="true"/>
            <p:nvPr/>
          </p:nvSpPr>
          <p:spPr>
            <a:xfrm rot="0">
              <a:off x="0" y="3063611"/>
              <a:ext cx="7894821" cy="360045"/>
            </a:xfrm>
            <a:prstGeom prst="rect">
              <a:avLst/>
            </a:prstGeom>
          </p:spPr>
          <p:txBody>
            <a:bodyPr anchor="t" rtlCol="false" tIns="0" lIns="0" bIns="0" rIns="0">
              <a:spAutoFit/>
            </a:bodyPr>
            <a:lstStyle/>
            <a:p>
              <a:pPr algn="l">
                <a:lnSpc>
                  <a:spcPts val="2399"/>
                </a:lnSpc>
              </a:pPr>
            </a:p>
          </p:txBody>
        </p:sp>
        <p:sp>
          <p:nvSpPr>
            <p:cNvPr name="AutoShape 6" id="6"/>
            <p:cNvSpPr/>
            <p:nvPr/>
          </p:nvSpPr>
          <p:spPr>
            <a:xfrm rot="0">
              <a:off x="0" y="2097859"/>
              <a:ext cx="1135197" cy="20417"/>
            </a:xfrm>
            <a:prstGeom prst="rect">
              <a:avLst/>
            </a:prstGeom>
            <a:solidFill>
              <a:srgbClr val="738677"/>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63397" y="1640304"/>
            <a:ext cx="4336801" cy="3939342"/>
            <a:chOff x="0" y="0"/>
            <a:chExt cx="5782401" cy="5252456"/>
          </a:xfrm>
        </p:grpSpPr>
        <p:sp>
          <p:nvSpPr>
            <p:cNvPr name="TextBox 3" id="3"/>
            <p:cNvSpPr txBox="true"/>
            <p:nvPr/>
          </p:nvSpPr>
          <p:spPr>
            <a:xfrm rot="0">
              <a:off x="0" y="9525"/>
              <a:ext cx="5782398" cy="2733675"/>
            </a:xfrm>
            <a:prstGeom prst="rect">
              <a:avLst/>
            </a:prstGeom>
          </p:spPr>
          <p:txBody>
            <a:bodyPr anchor="t" rtlCol="false" tIns="0" lIns="0" bIns="0" rIns="0">
              <a:spAutoFit/>
            </a:bodyPr>
            <a:lstStyle/>
            <a:p>
              <a:pPr algn="l">
                <a:lnSpc>
                  <a:spcPts val="5399"/>
                </a:lnSpc>
              </a:pPr>
              <a:r>
                <a:rPr lang="en-US" sz="4499" b="true">
                  <a:solidFill>
                    <a:srgbClr val="738677"/>
                  </a:solidFill>
                  <a:latin typeface="Playfair Display Bold"/>
                  <a:ea typeface="Playfair Display Bold"/>
                  <a:cs typeface="Playfair Display Bold"/>
                  <a:sym typeface="Playfair Display Bold"/>
                </a:rPr>
                <a:t>Why choose a Smart Flower Pot </a:t>
              </a:r>
            </a:p>
          </p:txBody>
        </p:sp>
        <p:sp>
          <p:nvSpPr>
            <p:cNvPr name="TextBox 4" id="4"/>
            <p:cNvSpPr txBox="true"/>
            <p:nvPr/>
          </p:nvSpPr>
          <p:spPr>
            <a:xfrm rot="0">
              <a:off x="0" y="3711311"/>
              <a:ext cx="5782401" cy="1541145"/>
            </a:xfrm>
            <a:prstGeom prst="rect">
              <a:avLst/>
            </a:prstGeom>
          </p:spPr>
          <p:txBody>
            <a:bodyPr anchor="t" rtlCol="false" tIns="0" lIns="0" bIns="0" rIns="0">
              <a:spAutoFit/>
            </a:bodyPr>
            <a:lstStyle/>
            <a:p>
              <a:pPr algn="l">
                <a:lnSpc>
                  <a:spcPts val="2399"/>
                </a:lnSpc>
              </a:pPr>
              <a:r>
                <a:rPr lang="en-US" sz="1599">
                  <a:solidFill>
                    <a:srgbClr val="738677"/>
                  </a:solidFill>
                  <a:latin typeface="Raleway"/>
                  <a:ea typeface="Raleway"/>
                  <a:cs typeface="Raleway"/>
                  <a:sym typeface="Raleway"/>
                </a:rPr>
                <a:t>Imagine a world where your plants thrive effortlessly , cared for by a smart companion that not only nurtures them but also brings you peace and joy !!</a:t>
              </a:r>
            </a:p>
          </p:txBody>
        </p:sp>
        <p:sp>
          <p:nvSpPr>
            <p:cNvPr name="AutoShape 5" id="5"/>
            <p:cNvSpPr/>
            <p:nvPr/>
          </p:nvSpPr>
          <p:spPr>
            <a:xfrm rot="0">
              <a:off x="0" y="3240859"/>
              <a:ext cx="831452" cy="20417"/>
            </a:xfrm>
            <a:prstGeom prst="rect">
              <a:avLst/>
            </a:prstGeom>
            <a:solidFill>
              <a:srgbClr val="738677"/>
            </a:solidFill>
          </p:spPr>
        </p:sp>
      </p:grpSp>
      <p:sp>
        <p:nvSpPr>
          <p:cNvPr name="AutoShape 6" id="6"/>
          <p:cNvSpPr/>
          <p:nvPr/>
        </p:nvSpPr>
        <p:spPr>
          <a:xfrm rot="0">
            <a:off x="715716" y="731520"/>
            <a:ext cx="15804" cy="5852160"/>
          </a:xfrm>
          <a:prstGeom prst="rect">
            <a:avLst/>
          </a:prstGeom>
          <a:solidFill>
            <a:srgbClr val="738677"/>
          </a:solidFill>
        </p:spPr>
      </p:sp>
      <p:sp>
        <p:nvSpPr>
          <p:cNvPr name="Freeform 7" id="7"/>
          <p:cNvSpPr/>
          <p:nvPr/>
        </p:nvSpPr>
        <p:spPr>
          <a:xfrm flipH="false" flipV="false" rot="0">
            <a:off x="6476994" y="206498"/>
            <a:ext cx="2842451" cy="2926080"/>
          </a:xfrm>
          <a:custGeom>
            <a:avLst/>
            <a:gdLst/>
            <a:ahLst/>
            <a:cxnLst/>
            <a:rect r="r" b="b" t="t" l="l"/>
            <a:pathLst>
              <a:path h="2926080" w="2842451">
                <a:moveTo>
                  <a:pt x="0" y="0"/>
                </a:moveTo>
                <a:lnTo>
                  <a:pt x="2842451" y="0"/>
                </a:lnTo>
                <a:lnTo>
                  <a:pt x="2842451" y="2926080"/>
                </a:lnTo>
                <a:lnTo>
                  <a:pt x="0" y="2926080"/>
                </a:lnTo>
                <a:lnTo>
                  <a:pt x="0" y="0"/>
                </a:lnTo>
                <a:close/>
              </a:path>
            </a:pathLst>
          </a:custGeom>
          <a:blipFill>
            <a:blip r:embed="rId2"/>
            <a:stretch>
              <a:fillRect l="0" t="-39133" r="0" b="-6579"/>
            </a:stretch>
          </a:blipFill>
        </p:spPr>
      </p:sp>
      <p:sp>
        <p:nvSpPr>
          <p:cNvPr name="Freeform 8" id="8"/>
          <p:cNvSpPr/>
          <p:nvPr/>
        </p:nvSpPr>
        <p:spPr>
          <a:xfrm flipH="false" flipV="false" rot="0">
            <a:off x="6809557" y="4409036"/>
            <a:ext cx="2177324" cy="2748658"/>
          </a:xfrm>
          <a:custGeom>
            <a:avLst/>
            <a:gdLst/>
            <a:ahLst/>
            <a:cxnLst/>
            <a:rect r="r" b="b" t="t" l="l"/>
            <a:pathLst>
              <a:path h="2748658" w="2177324">
                <a:moveTo>
                  <a:pt x="0" y="0"/>
                </a:moveTo>
                <a:lnTo>
                  <a:pt x="2177324" y="0"/>
                </a:lnTo>
                <a:lnTo>
                  <a:pt x="2177324" y="2748657"/>
                </a:lnTo>
                <a:lnTo>
                  <a:pt x="0" y="2748657"/>
                </a:lnTo>
                <a:lnTo>
                  <a:pt x="0" y="0"/>
                </a:lnTo>
                <a:close/>
              </a:path>
            </a:pathLst>
          </a:custGeom>
          <a:blipFill>
            <a:blip r:embed="rId3"/>
            <a:stretch>
              <a:fillRect l="-17683" t="-16719" r="-29662" b="0"/>
            </a:stretch>
          </a:blipFill>
        </p:spPr>
      </p:sp>
      <p:sp>
        <p:nvSpPr>
          <p:cNvPr name="AutoShape 9" id="9"/>
          <p:cNvSpPr/>
          <p:nvPr/>
        </p:nvSpPr>
        <p:spPr>
          <a:xfrm flipH="true">
            <a:off x="7898219" y="3609975"/>
            <a:ext cx="0" cy="799061"/>
          </a:xfrm>
          <a:prstGeom prst="line">
            <a:avLst/>
          </a:prstGeom>
          <a:ln cap="flat" w="38100">
            <a:solidFill>
              <a:srgbClr val="000000"/>
            </a:solidFill>
            <a:prstDash val="solid"/>
            <a:headEnd type="none" len="sm" w="sm"/>
            <a:tailEnd type="arrow" len="sm" w="med"/>
          </a:ln>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9012555" y="731520"/>
            <a:ext cx="9525" cy="5852160"/>
          </a:xfrm>
          <a:prstGeom prst="rect">
            <a:avLst/>
          </a:prstGeom>
          <a:solidFill>
            <a:srgbClr val="738677"/>
          </a:solidFill>
        </p:spPr>
      </p:sp>
      <p:sp>
        <p:nvSpPr>
          <p:cNvPr name="AutoShape 3" id="3"/>
          <p:cNvSpPr/>
          <p:nvPr/>
        </p:nvSpPr>
        <p:spPr>
          <a:xfrm rot="0">
            <a:off x="486510" y="0"/>
            <a:ext cx="7015313" cy="7315200"/>
          </a:xfrm>
          <a:prstGeom prst="rect">
            <a:avLst/>
          </a:prstGeom>
          <a:solidFill>
            <a:srgbClr val="738677"/>
          </a:solidFill>
        </p:spPr>
      </p:sp>
      <p:grpSp>
        <p:nvGrpSpPr>
          <p:cNvPr name="Group 4" id="4"/>
          <p:cNvGrpSpPr/>
          <p:nvPr/>
        </p:nvGrpSpPr>
        <p:grpSpPr>
          <a:xfrm rot="0">
            <a:off x="1139884" y="916066"/>
            <a:ext cx="4903531" cy="5098052"/>
            <a:chOff x="0" y="0"/>
            <a:chExt cx="6538041" cy="6797402"/>
          </a:xfrm>
        </p:grpSpPr>
        <p:sp>
          <p:nvSpPr>
            <p:cNvPr name="TextBox 5" id="5"/>
            <p:cNvSpPr txBox="true"/>
            <p:nvPr/>
          </p:nvSpPr>
          <p:spPr>
            <a:xfrm rot="0">
              <a:off x="0" y="-85725"/>
              <a:ext cx="6538041" cy="1972100"/>
            </a:xfrm>
            <a:prstGeom prst="rect">
              <a:avLst/>
            </a:prstGeom>
          </p:spPr>
          <p:txBody>
            <a:bodyPr anchor="t" rtlCol="false" tIns="0" lIns="0" bIns="0" rIns="0">
              <a:spAutoFit/>
            </a:bodyPr>
            <a:lstStyle/>
            <a:p>
              <a:pPr algn="l">
                <a:lnSpc>
                  <a:spcPts val="6019"/>
                </a:lnSpc>
              </a:pPr>
              <a:r>
                <a:rPr lang="en-US" sz="4299" b="true">
                  <a:solidFill>
                    <a:srgbClr val="FFFFFF"/>
                  </a:solidFill>
                  <a:latin typeface="Playfair Display Bold"/>
                  <a:ea typeface="Playfair Display Bold"/>
                  <a:cs typeface="Playfair Display Bold"/>
                  <a:sym typeface="Playfair Display Bold"/>
                </a:rPr>
                <a:t>Project Overview </a:t>
              </a:r>
            </a:p>
            <a:p>
              <a:pPr algn="l">
                <a:lnSpc>
                  <a:spcPts val="6019"/>
                </a:lnSpc>
              </a:pPr>
            </a:p>
          </p:txBody>
        </p:sp>
        <p:sp>
          <p:nvSpPr>
            <p:cNvPr name="TextBox 6" id="6"/>
            <p:cNvSpPr txBox="true"/>
            <p:nvPr/>
          </p:nvSpPr>
          <p:spPr>
            <a:xfrm rot="0">
              <a:off x="0" y="2014402"/>
              <a:ext cx="6538041" cy="3495041"/>
            </a:xfrm>
            <a:prstGeom prst="rect">
              <a:avLst/>
            </a:prstGeom>
          </p:spPr>
          <p:txBody>
            <a:bodyPr anchor="t" rtlCol="false" tIns="0" lIns="0" bIns="0" rIns="0">
              <a:spAutoFit/>
            </a:bodyPr>
            <a:lstStyle/>
            <a:p>
              <a:pPr algn="l" marL="453385" indent="-226693" lvl="1">
                <a:lnSpc>
                  <a:spcPts val="3149"/>
                </a:lnSpc>
                <a:buAutoNum type="arabicPeriod" startAt="1"/>
              </a:pPr>
              <a:r>
                <a:rPr lang="en-US" sz="2099">
                  <a:solidFill>
                    <a:srgbClr val="FFFFFF"/>
                  </a:solidFill>
                  <a:latin typeface="Raleway"/>
                  <a:ea typeface="Raleway"/>
                  <a:cs typeface="Raleway"/>
                  <a:sym typeface="Raleway"/>
                </a:rPr>
                <a:t> Hardware Components.</a:t>
              </a:r>
            </a:p>
            <a:p>
              <a:pPr algn="l">
                <a:lnSpc>
                  <a:spcPts val="3149"/>
                </a:lnSpc>
              </a:pPr>
            </a:p>
            <a:p>
              <a:pPr algn="l">
                <a:lnSpc>
                  <a:spcPts val="3149"/>
                </a:lnSpc>
              </a:pPr>
              <a:r>
                <a:rPr lang="en-US" sz="2099">
                  <a:solidFill>
                    <a:srgbClr val="FFFFFF"/>
                  </a:solidFill>
                  <a:latin typeface="Raleway"/>
                  <a:ea typeface="Raleway"/>
                  <a:cs typeface="Raleway"/>
                  <a:sym typeface="Raleway"/>
                </a:rPr>
                <a:t>    2.</a:t>
              </a:r>
              <a:r>
                <a:rPr lang="en-US" sz="2099">
                  <a:solidFill>
                    <a:srgbClr val="FFFFFF"/>
                  </a:solidFill>
                  <a:latin typeface="Raleway"/>
                  <a:ea typeface="Raleway"/>
                  <a:cs typeface="Raleway"/>
                  <a:sym typeface="Raleway"/>
                </a:rPr>
                <a:t>Using Software.</a:t>
              </a:r>
            </a:p>
            <a:p>
              <a:pPr algn="l">
                <a:lnSpc>
                  <a:spcPts val="3149"/>
                </a:lnSpc>
              </a:pPr>
            </a:p>
            <a:p>
              <a:pPr algn="l">
                <a:lnSpc>
                  <a:spcPts val="3299"/>
                </a:lnSpc>
              </a:pPr>
              <a:r>
                <a:rPr lang="en-US" sz="2199">
                  <a:solidFill>
                    <a:srgbClr val="FFFFFF"/>
                  </a:solidFill>
                  <a:latin typeface="Raleway"/>
                  <a:ea typeface="Raleway"/>
                  <a:cs typeface="Raleway"/>
                  <a:sym typeface="Raleway"/>
                </a:rPr>
                <a:t>    3.</a:t>
              </a:r>
              <a:r>
                <a:rPr lang="en-US" sz="2199">
                  <a:solidFill>
                    <a:srgbClr val="FFFFFF"/>
                  </a:solidFill>
                  <a:latin typeface="Raleway"/>
                  <a:ea typeface="Raleway"/>
                  <a:cs typeface="Raleway"/>
                  <a:sym typeface="Raleway"/>
                </a:rPr>
                <a:t>Functions</a:t>
              </a:r>
            </a:p>
            <a:p>
              <a:pPr algn="l">
                <a:lnSpc>
                  <a:spcPts val="2699"/>
                </a:lnSpc>
              </a:pPr>
              <a:r>
                <a:rPr lang="en-US" sz="1799">
                  <a:solidFill>
                    <a:srgbClr val="FFFFFF"/>
                  </a:solidFill>
                  <a:latin typeface="Raleway"/>
                  <a:ea typeface="Raleway"/>
                  <a:cs typeface="Raleway"/>
                  <a:sym typeface="Raleway"/>
                </a:rPr>
                <a:t>             Functional Requirements</a:t>
              </a:r>
            </a:p>
            <a:p>
              <a:pPr algn="l">
                <a:lnSpc>
                  <a:spcPts val="2699"/>
                </a:lnSpc>
              </a:pPr>
              <a:r>
                <a:rPr lang="en-US" sz="1799">
                  <a:solidFill>
                    <a:srgbClr val="FFFFFF"/>
                  </a:solidFill>
                  <a:latin typeface="Raleway"/>
                  <a:ea typeface="Raleway"/>
                  <a:cs typeface="Raleway"/>
                  <a:sym typeface="Raleway"/>
                </a:rPr>
                <a:t>            Non-functional  Requirements</a:t>
              </a:r>
            </a:p>
          </p:txBody>
        </p:sp>
        <p:sp>
          <p:nvSpPr>
            <p:cNvPr name="TextBox 7" id="7"/>
            <p:cNvSpPr txBox="true"/>
            <p:nvPr/>
          </p:nvSpPr>
          <p:spPr>
            <a:xfrm rot="0">
              <a:off x="0" y="6507842"/>
              <a:ext cx="6538041" cy="289560"/>
            </a:xfrm>
            <a:prstGeom prst="rect">
              <a:avLst/>
            </a:prstGeom>
          </p:spPr>
          <p:txBody>
            <a:bodyPr anchor="t" rtlCol="false" tIns="0" lIns="0" bIns="0" rIns="0">
              <a:spAutoFit/>
            </a:bodyPr>
            <a:lstStyle/>
            <a:p>
              <a:pPr algn="l" marL="0" indent="0" lvl="0">
                <a:lnSpc>
                  <a:spcPts val="194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6583680"/>
            <a:ext cx="9753600" cy="731520"/>
          </a:xfrm>
          <a:prstGeom prst="rect">
            <a:avLst/>
          </a:prstGeom>
          <a:solidFill>
            <a:srgbClr val="738677">
              <a:alpha val="14902"/>
            </a:srgbClr>
          </a:solidFill>
        </p:spPr>
      </p:sp>
      <p:grpSp>
        <p:nvGrpSpPr>
          <p:cNvPr name="Group 3" id="3"/>
          <p:cNvGrpSpPr/>
          <p:nvPr/>
        </p:nvGrpSpPr>
        <p:grpSpPr>
          <a:xfrm rot="0">
            <a:off x="1133659" y="731520"/>
            <a:ext cx="7486282" cy="1425037"/>
            <a:chOff x="0" y="0"/>
            <a:chExt cx="9981709" cy="1900050"/>
          </a:xfrm>
        </p:grpSpPr>
        <p:sp>
          <p:nvSpPr>
            <p:cNvPr name="AutoShape 4" id="4"/>
            <p:cNvSpPr/>
            <p:nvPr/>
          </p:nvSpPr>
          <p:spPr>
            <a:xfrm rot="0">
              <a:off x="4489999" y="1163239"/>
              <a:ext cx="1001710" cy="18072"/>
            </a:xfrm>
            <a:prstGeom prst="rect">
              <a:avLst/>
            </a:prstGeom>
            <a:solidFill>
              <a:srgbClr val="738677"/>
            </a:solidFill>
          </p:spPr>
        </p:sp>
        <p:sp>
          <p:nvSpPr>
            <p:cNvPr name="TextBox 5" id="5"/>
            <p:cNvSpPr txBox="true"/>
            <p:nvPr/>
          </p:nvSpPr>
          <p:spPr>
            <a:xfrm rot="0">
              <a:off x="0" y="9525"/>
              <a:ext cx="9981709" cy="790575"/>
            </a:xfrm>
            <a:prstGeom prst="rect">
              <a:avLst/>
            </a:prstGeom>
          </p:spPr>
          <p:txBody>
            <a:bodyPr anchor="t" rtlCol="false" tIns="0" lIns="0" bIns="0" rIns="0">
              <a:spAutoFit/>
            </a:bodyPr>
            <a:lstStyle/>
            <a:p>
              <a:pPr algn="ctr">
                <a:lnSpc>
                  <a:spcPts val="4799"/>
                </a:lnSpc>
              </a:pPr>
              <a:r>
                <a:rPr lang="en-US" sz="3999" b="true">
                  <a:solidFill>
                    <a:srgbClr val="738677"/>
                  </a:solidFill>
                  <a:latin typeface="Playfair Display Bold"/>
                  <a:ea typeface="Playfair Display Bold"/>
                  <a:cs typeface="Playfair Display Bold"/>
                  <a:sym typeface="Playfair Display Bold"/>
                </a:rPr>
                <a:t>hardware components</a:t>
              </a:r>
            </a:p>
          </p:txBody>
        </p:sp>
        <p:sp>
          <p:nvSpPr>
            <p:cNvPr name="TextBox 6" id="6"/>
            <p:cNvSpPr txBox="true"/>
            <p:nvPr/>
          </p:nvSpPr>
          <p:spPr>
            <a:xfrm rot="0">
              <a:off x="0" y="1544450"/>
              <a:ext cx="9981709" cy="355600"/>
            </a:xfrm>
            <a:prstGeom prst="rect">
              <a:avLst/>
            </a:prstGeom>
          </p:spPr>
          <p:txBody>
            <a:bodyPr anchor="t" rtlCol="false" tIns="0" lIns="0" bIns="0" rIns="0">
              <a:spAutoFit/>
            </a:bodyPr>
            <a:lstStyle/>
            <a:p>
              <a:pPr algn="ctr" marL="0" indent="0" lvl="0">
                <a:lnSpc>
                  <a:spcPts val="2160"/>
                </a:lnSpc>
              </a:pPr>
            </a:p>
          </p:txBody>
        </p:sp>
      </p:grpSp>
      <p:sp>
        <p:nvSpPr>
          <p:cNvPr name="Freeform 7" id="7"/>
          <p:cNvSpPr/>
          <p:nvPr/>
        </p:nvSpPr>
        <p:spPr>
          <a:xfrm flipH="false" flipV="false" rot="0">
            <a:off x="299372" y="1444039"/>
            <a:ext cx="1978840" cy="2265527"/>
          </a:xfrm>
          <a:custGeom>
            <a:avLst/>
            <a:gdLst/>
            <a:ahLst/>
            <a:cxnLst/>
            <a:rect r="r" b="b" t="t" l="l"/>
            <a:pathLst>
              <a:path h="2265527" w="1978840">
                <a:moveTo>
                  <a:pt x="0" y="0"/>
                </a:moveTo>
                <a:lnTo>
                  <a:pt x="1978840" y="0"/>
                </a:lnTo>
                <a:lnTo>
                  <a:pt x="1978840" y="2265527"/>
                </a:lnTo>
                <a:lnTo>
                  <a:pt x="0" y="2265527"/>
                </a:lnTo>
                <a:lnTo>
                  <a:pt x="0" y="0"/>
                </a:lnTo>
                <a:close/>
              </a:path>
            </a:pathLst>
          </a:custGeom>
          <a:blipFill>
            <a:blip r:embed="rId2"/>
            <a:stretch>
              <a:fillRect l="0" t="0" r="0" b="0"/>
            </a:stretch>
          </a:blipFill>
        </p:spPr>
      </p:sp>
      <p:sp>
        <p:nvSpPr>
          <p:cNvPr name="Freeform 8" id="8"/>
          <p:cNvSpPr/>
          <p:nvPr/>
        </p:nvSpPr>
        <p:spPr>
          <a:xfrm flipH="false" flipV="false" rot="0">
            <a:off x="796936" y="4262016"/>
            <a:ext cx="1065487" cy="1304258"/>
          </a:xfrm>
          <a:custGeom>
            <a:avLst/>
            <a:gdLst/>
            <a:ahLst/>
            <a:cxnLst/>
            <a:rect r="r" b="b" t="t" l="l"/>
            <a:pathLst>
              <a:path h="1304258" w="1065487">
                <a:moveTo>
                  <a:pt x="0" y="0"/>
                </a:moveTo>
                <a:lnTo>
                  <a:pt x="1065486" y="0"/>
                </a:lnTo>
                <a:lnTo>
                  <a:pt x="1065486" y="1304258"/>
                </a:lnTo>
                <a:lnTo>
                  <a:pt x="0" y="1304258"/>
                </a:lnTo>
                <a:lnTo>
                  <a:pt x="0" y="0"/>
                </a:lnTo>
                <a:close/>
              </a:path>
            </a:pathLst>
          </a:custGeom>
          <a:blipFill>
            <a:blip r:embed="rId3"/>
            <a:stretch>
              <a:fillRect l="0" t="0" r="0" b="0"/>
            </a:stretch>
          </a:blipFill>
        </p:spPr>
      </p:sp>
      <p:sp>
        <p:nvSpPr>
          <p:cNvPr name="Freeform 9" id="9"/>
          <p:cNvSpPr/>
          <p:nvPr/>
        </p:nvSpPr>
        <p:spPr>
          <a:xfrm flipH="false" flipV="false" rot="0">
            <a:off x="6157948" y="4201148"/>
            <a:ext cx="1612128" cy="1827631"/>
          </a:xfrm>
          <a:custGeom>
            <a:avLst/>
            <a:gdLst/>
            <a:ahLst/>
            <a:cxnLst/>
            <a:rect r="r" b="b" t="t" l="l"/>
            <a:pathLst>
              <a:path h="1827631" w="1612128">
                <a:moveTo>
                  <a:pt x="0" y="0"/>
                </a:moveTo>
                <a:lnTo>
                  <a:pt x="1612128" y="0"/>
                </a:lnTo>
                <a:lnTo>
                  <a:pt x="1612128" y="1827631"/>
                </a:lnTo>
                <a:lnTo>
                  <a:pt x="0" y="1827631"/>
                </a:lnTo>
                <a:lnTo>
                  <a:pt x="0" y="0"/>
                </a:lnTo>
                <a:close/>
              </a:path>
            </a:pathLst>
          </a:custGeom>
          <a:blipFill>
            <a:blip r:embed="rId4"/>
            <a:stretch>
              <a:fillRect l="0" t="0" r="0" b="0"/>
            </a:stretch>
          </a:blipFill>
        </p:spPr>
      </p:sp>
      <p:sp>
        <p:nvSpPr>
          <p:cNvPr name="Freeform 10" id="10"/>
          <p:cNvSpPr/>
          <p:nvPr/>
        </p:nvSpPr>
        <p:spPr>
          <a:xfrm flipH="false" flipV="false" rot="0">
            <a:off x="3229763" y="3941546"/>
            <a:ext cx="1647037" cy="1855980"/>
          </a:xfrm>
          <a:custGeom>
            <a:avLst/>
            <a:gdLst/>
            <a:ahLst/>
            <a:cxnLst/>
            <a:rect r="r" b="b" t="t" l="l"/>
            <a:pathLst>
              <a:path h="1855980" w="1647037">
                <a:moveTo>
                  <a:pt x="0" y="0"/>
                </a:moveTo>
                <a:lnTo>
                  <a:pt x="1647037" y="0"/>
                </a:lnTo>
                <a:lnTo>
                  <a:pt x="1647037" y="1855980"/>
                </a:lnTo>
                <a:lnTo>
                  <a:pt x="0" y="1855980"/>
                </a:lnTo>
                <a:lnTo>
                  <a:pt x="0" y="0"/>
                </a:lnTo>
                <a:close/>
              </a:path>
            </a:pathLst>
          </a:custGeom>
          <a:blipFill>
            <a:blip r:embed="rId5"/>
            <a:stretch>
              <a:fillRect l="-2524" t="0" r="-2524" b="0"/>
            </a:stretch>
          </a:blipFill>
        </p:spPr>
      </p:sp>
      <p:sp>
        <p:nvSpPr>
          <p:cNvPr name="Freeform 11" id="11"/>
          <p:cNvSpPr/>
          <p:nvPr/>
        </p:nvSpPr>
        <p:spPr>
          <a:xfrm flipH="false" flipV="false" rot="0">
            <a:off x="5452244" y="1746411"/>
            <a:ext cx="2317832" cy="1780626"/>
          </a:xfrm>
          <a:custGeom>
            <a:avLst/>
            <a:gdLst/>
            <a:ahLst/>
            <a:cxnLst/>
            <a:rect r="r" b="b" t="t" l="l"/>
            <a:pathLst>
              <a:path h="1780626" w="2317832">
                <a:moveTo>
                  <a:pt x="0" y="0"/>
                </a:moveTo>
                <a:lnTo>
                  <a:pt x="2317832" y="0"/>
                </a:lnTo>
                <a:lnTo>
                  <a:pt x="2317832" y="1780627"/>
                </a:lnTo>
                <a:lnTo>
                  <a:pt x="0" y="1780627"/>
                </a:lnTo>
                <a:lnTo>
                  <a:pt x="0" y="0"/>
                </a:lnTo>
                <a:close/>
              </a:path>
            </a:pathLst>
          </a:custGeom>
          <a:blipFill>
            <a:blip r:embed="rId6"/>
            <a:stretch>
              <a:fillRect l="0" t="0" r="0" b="0"/>
            </a:stretch>
          </a:blipFill>
        </p:spPr>
      </p:sp>
      <p:sp>
        <p:nvSpPr>
          <p:cNvPr name="Freeform 12" id="12"/>
          <p:cNvSpPr/>
          <p:nvPr/>
        </p:nvSpPr>
        <p:spPr>
          <a:xfrm flipH="false" flipV="false" rot="0">
            <a:off x="7770076" y="2008962"/>
            <a:ext cx="1776722" cy="1412549"/>
          </a:xfrm>
          <a:custGeom>
            <a:avLst/>
            <a:gdLst/>
            <a:ahLst/>
            <a:cxnLst/>
            <a:rect r="r" b="b" t="t" l="l"/>
            <a:pathLst>
              <a:path h="1412549" w="1776722">
                <a:moveTo>
                  <a:pt x="0" y="0"/>
                </a:moveTo>
                <a:lnTo>
                  <a:pt x="1776722" y="0"/>
                </a:lnTo>
                <a:lnTo>
                  <a:pt x="1776722" y="1412549"/>
                </a:lnTo>
                <a:lnTo>
                  <a:pt x="0" y="1412549"/>
                </a:lnTo>
                <a:lnTo>
                  <a:pt x="0" y="0"/>
                </a:lnTo>
                <a:close/>
              </a:path>
            </a:pathLst>
          </a:custGeom>
          <a:blipFill>
            <a:blip r:embed="rId7"/>
            <a:stretch>
              <a:fillRect l="0" t="0" r="0" b="0"/>
            </a:stretch>
          </a:blipFill>
        </p:spPr>
      </p:sp>
      <p:sp>
        <p:nvSpPr>
          <p:cNvPr name="Freeform 13" id="13"/>
          <p:cNvSpPr/>
          <p:nvPr/>
        </p:nvSpPr>
        <p:spPr>
          <a:xfrm flipH="false" flipV="false" rot="0">
            <a:off x="3140515" y="1554946"/>
            <a:ext cx="1706453" cy="1866565"/>
          </a:xfrm>
          <a:custGeom>
            <a:avLst/>
            <a:gdLst/>
            <a:ahLst/>
            <a:cxnLst/>
            <a:rect r="r" b="b" t="t" l="l"/>
            <a:pathLst>
              <a:path h="1866565" w="1706453">
                <a:moveTo>
                  <a:pt x="0" y="0"/>
                </a:moveTo>
                <a:lnTo>
                  <a:pt x="1706453" y="0"/>
                </a:lnTo>
                <a:lnTo>
                  <a:pt x="1706453" y="1866565"/>
                </a:lnTo>
                <a:lnTo>
                  <a:pt x="0" y="1866565"/>
                </a:lnTo>
                <a:lnTo>
                  <a:pt x="0" y="0"/>
                </a:lnTo>
                <a:close/>
              </a:path>
            </a:pathLst>
          </a:custGeom>
          <a:blipFill>
            <a:blip r:embed="rId8"/>
            <a:stretch>
              <a:fillRect l="0" t="0" r="0" b="0"/>
            </a:stretch>
          </a:blipFill>
        </p:spPr>
      </p:sp>
      <p:sp>
        <p:nvSpPr>
          <p:cNvPr name="TextBox 14" id="14"/>
          <p:cNvSpPr txBox="true"/>
          <p:nvPr/>
        </p:nvSpPr>
        <p:spPr>
          <a:xfrm rot="0">
            <a:off x="587405" y="3674846"/>
            <a:ext cx="1690807" cy="266700"/>
          </a:xfrm>
          <a:prstGeom prst="rect">
            <a:avLst/>
          </a:prstGeom>
        </p:spPr>
        <p:txBody>
          <a:bodyPr anchor="t" rtlCol="false" tIns="0" lIns="0" bIns="0" rIns="0">
            <a:spAutoFit/>
          </a:bodyPr>
          <a:lstStyle/>
          <a:p>
            <a:pPr algn="ctr">
              <a:lnSpc>
                <a:spcPts val="2160"/>
              </a:lnSpc>
              <a:spcBef>
                <a:spcPct val="0"/>
              </a:spcBef>
            </a:pPr>
            <a:r>
              <a:rPr lang="en-US" sz="1800">
                <a:solidFill>
                  <a:srgbClr val="000000"/>
                </a:solidFill>
                <a:latin typeface="Playfair Display"/>
                <a:ea typeface="Playfair Display"/>
                <a:cs typeface="Playfair Display"/>
                <a:sym typeface="Playfair Display"/>
              </a:rPr>
              <a:t>Microcontroller.</a:t>
            </a:r>
          </a:p>
        </p:txBody>
      </p:sp>
      <p:sp>
        <p:nvSpPr>
          <p:cNvPr name="TextBox 15" id="15"/>
          <p:cNvSpPr txBox="true"/>
          <p:nvPr/>
        </p:nvSpPr>
        <p:spPr>
          <a:xfrm rot="0">
            <a:off x="299372" y="5655379"/>
            <a:ext cx="2060615" cy="257175"/>
          </a:xfrm>
          <a:prstGeom prst="rect">
            <a:avLst/>
          </a:prstGeom>
        </p:spPr>
        <p:txBody>
          <a:bodyPr anchor="t" rtlCol="false" tIns="0" lIns="0" bIns="0" rIns="0">
            <a:spAutoFit/>
          </a:bodyPr>
          <a:lstStyle/>
          <a:p>
            <a:pPr algn="ctr">
              <a:lnSpc>
                <a:spcPts val="2040"/>
              </a:lnSpc>
              <a:spcBef>
                <a:spcPct val="0"/>
              </a:spcBef>
            </a:pPr>
            <a:r>
              <a:rPr lang="en-US" sz="1700">
                <a:solidFill>
                  <a:srgbClr val="000000"/>
                </a:solidFill>
                <a:latin typeface="Playfair Display"/>
                <a:ea typeface="Playfair Display"/>
                <a:cs typeface="Playfair Display"/>
                <a:sym typeface="Playfair Display"/>
              </a:rPr>
              <a:t>Soil Moisture Sensor.</a:t>
            </a:r>
          </a:p>
        </p:txBody>
      </p:sp>
      <p:sp>
        <p:nvSpPr>
          <p:cNvPr name="TextBox 16" id="16"/>
          <p:cNvSpPr txBox="true"/>
          <p:nvPr/>
        </p:nvSpPr>
        <p:spPr>
          <a:xfrm rot="0">
            <a:off x="6270473" y="5771604"/>
            <a:ext cx="1387078" cy="257175"/>
          </a:xfrm>
          <a:prstGeom prst="rect">
            <a:avLst/>
          </a:prstGeom>
        </p:spPr>
        <p:txBody>
          <a:bodyPr anchor="t" rtlCol="false" tIns="0" lIns="0" bIns="0" rIns="0">
            <a:spAutoFit/>
          </a:bodyPr>
          <a:lstStyle/>
          <a:p>
            <a:pPr algn="ctr">
              <a:lnSpc>
                <a:spcPts val="2040"/>
              </a:lnSpc>
              <a:spcBef>
                <a:spcPct val="0"/>
              </a:spcBef>
            </a:pPr>
            <a:r>
              <a:rPr lang="en-US" sz="1700">
                <a:solidFill>
                  <a:srgbClr val="000000"/>
                </a:solidFill>
                <a:latin typeface="Playfair Display"/>
                <a:ea typeface="Playfair Display"/>
                <a:cs typeface="Playfair Display"/>
                <a:sym typeface="Playfair Display"/>
              </a:rPr>
              <a:t>DHT11 Sensor.</a:t>
            </a:r>
          </a:p>
        </p:txBody>
      </p:sp>
      <p:sp>
        <p:nvSpPr>
          <p:cNvPr name="TextBox 17" id="17"/>
          <p:cNvSpPr txBox="true"/>
          <p:nvPr/>
        </p:nvSpPr>
        <p:spPr>
          <a:xfrm rot="0">
            <a:off x="3163032" y="5900191"/>
            <a:ext cx="1924764" cy="257175"/>
          </a:xfrm>
          <a:prstGeom prst="rect">
            <a:avLst/>
          </a:prstGeom>
        </p:spPr>
        <p:txBody>
          <a:bodyPr anchor="t" rtlCol="false" tIns="0" lIns="0" bIns="0" rIns="0">
            <a:spAutoFit/>
          </a:bodyPr>
          <a:lstStyle/>
          <a:p>
            <a:pPr algn="ctr">
              <a:lnSpc>
                <a:spcPts val="2040"/>
              </a:lnSpc>
              <a:spcBef>
                <a:spcPct val="0"/>
              </a:spcBef>
            </a:pPr>
            <a:r>
              <a:rPr lang="en-US" sz="1700">
                <a:solidFill>
                  <a:srgbClr val="000000"/>
                </a:solidFill>
                <a:latin typeface="Playfair Display"/>
                <a:ea typeface="Playfair Display"/>
                <a:cs typeface="Playfair Display"/>
                <a:sym typeface="Playfair Display"/>
              </a:rPr>
              <a:t>Water Level Sensor.</a:t>
            </a:r>
          </a:p>
        </p:txBody>
      </p:sp>
      <p:sp>
        <p:nvSpPr>
          <p:cNvPr name="TextBox 18" id="18"/>
          <p:cNvSpPr txBox="true"/>
          <p:nvPr/>
        </p:nvSpPr>
        <p:spPr>
          <a:xfrm rot="0">
            <a:off x="5929408" y="3674846"/>
            <a:ext cx="1363504" cy="257175"/>
          </a:xfrm>
          <a:prstGeom prst="rect">
            <a:avLst/>
          </a:prstGeom>
        </p:spPr>
        <p:txBody>
          <a:bodyPr anchor="t" rtlCol="false" tIns="0" lIns="0" bIns="0" rIns="0">
            <a:spAutoFit/>
          </a:bodyPr>
          <a:lstStyle/>
          <a:p>
            <a:pPr algn="ctr">
              <a:lnSpc>
                <a:spcPts val="2040"/>
              </a:lnSpc>
              <a:spcBef>
                <a:spcPct val="0"/>
              </a:spcBef>
            </a:pPr>
            <a:r>
              <a:rPr lang="en-US" sz="1700">
                <a:solidFill>
                  <a:srgbClr val="000000"/>
                </a:solidFill>
                <a:latin typeface="Playfair Display"/>
                <a:ea typeface="Playfair Display"/>
                <a:cs typeface="Playfair Display"/>
                <a:sym typeface="Playfair Display"/>
              </a:rPr>
              <a:t>Relay Module.</a:t>
            </a:r>
          </a:p>
        </p:txBody>
      </p:sp>
      <p:sp>
        <p:nvSpPr>
          <p:cNvPr name="TextBox 19" id="19"/>
          <p:cNvSpPr txBox="true"/>
          <p:nvPr/>
        </p:nvSpPr>
        <p:spPr>
          <a:xfrm rot="0">
            <a:off x="7989148" y="3684371"/>
            <a:ext cx="1261586" cy="257175"/>
          </a:xfrm>
          <a:prstGeom prst="rect">
            <a:avLst/>
          </a:prstGeom>
        </p:spPr>
        <p:txBody>
          <a:bodyPr anchor="t" rtlCol="false" tIns="0" lIns="0" bIns="0" rIns="0">
            <a:spAutoFit/>
          </a:bodyPr>
          <a:lstStyle/>
          <a:p>
            <a:pPr algn="ctr">
              <a:lnSpc>
                <a:spcPts val="2040"/>
              </a:lnSpc>
              <a:spcBef>
                <a:spcPct val="0"/>
              </a:spcBef>
            </a:pPr>
            <a:r>
              <a:rPr lang="en-US" sz="1700">
                <a:solidFill>
                  <a:srgbClr val="000000"/>
                </a:solidFill>
                <a:latin typeface="Playfair Display"/>
                <a:ea typeface="Playfair Display"/>
                <a:cs typeface="Playfair Display"/>
                <a:sym typeface="Playfair Display"/>
              </a:rPr>
              <a:t>Water Pump.</a:t>
            </a:r>
          </a:p>
        </p:txBody>
      </p:sp>
      <p:sp>
        <p:nvSpPr>
          <p:cNvPr name="TextBox 20" id="20"/>
          <p:cNvSpPr txBox="true"/>
          <p:nvPr/>
        </p:nvSpPr>
        <p:spPr>
          <a:xfrm rot="0">
            <a:off x="3379507" y="3657600"/>
            <a:ext cx="1347549" cy="257175"/>
          </a:xfrm>
          <a:prstGeom prst="rect">
            <a:avLst/>
          </a:prstGeom>
        </p:spPr>
        <p:txBody>
          <a:bodyPr anchor="t" rtlCol="false" tIns="0" lIns="0" bIns="0" rIns="0">
            <a:spAutoFit/>
          </a:bodyPr>
          <a:lstStyle/>
          <a:p>
            <a:pPr algn="ctr">
              <a:lnSpc>
                <a:spcPts val="2040"/>
              </a:lnSpc>
              <a:spcBef>
                <a:spcPct val="0"/>
              </a:spcBef>
            </a:pPr>
            <a:r>
              <a:rPr lang="en-US" sz="1700">
                <a:solidFill>
                  <a:srgbClr val="000000"/>
                </a:solidFill>
                <a:latin typeface="Playfair Display"/>
                <a:ea typeface="Playfair Display"/>
                <a:cs typeface="Playfair Display"/>
                <a:sym typeface="Playfair Display"/>
              </a:rPr>
              <a:t>OLED Screen.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33659" y="717232"/>
            <a:ext cx="7486282" cy="2523841"/>
            <a:chOff x="0" y="0"/>
            <a:chExt cx="9981709" cy="3365122"/>
          </a:xfrm>
        </p:grpSpPr>
        <p:sp>
          <p:nvSpPr>
            <p:cNvPr name="AutoShape 3" id="3"/>
            <p:cNvSpPr/>
            <p:nvPr/>
          </p:nvSpPr>
          <p:spPr>
            <a:xfrm rot="0">
              <a:off x="4489999" y="1963339"/>
              <a:ext cx="1001710" cy="18072"/>
            </a:xfrm>
            <a:prstGeom prst="rect">
              <a:avLst/>
            </a:prstGeom>
            <a:solidFill>
              <a:srgbClr val="738677"/>
            </a:solidFill>
          </p:spPr>
        </p:sp>
        <p:sp>
          <p:nvSpPr>
            <p:cNvPr name="TextBox 4" id="4"/>
            <p:cNvSpPr txBox="true"/>
            <p:nvPr/>
          </p:nvSpPr>
          <p:spPr>
            <a:xfrm rot="0">
              <a:off x="0" y="9525"/>
              <a:ext cx="9981709" cy="1590675"/>
            </a:xfrm>
            <a:prstGeom prst="rect">
              <a:avLst/>
            </a:prstGeom>
          </p:spPr>
          <p:txBody>
            <a:bodyPr anchor="t" rtlCol="false" tIns="0" lIns="0" bIns="0" rIns="0">
              <a:spAutoFit/>
            </a:bodyPr>
            <a:lstStyle/>
            <a:p>
              <a:pPr algn="ctr">
                <a:lnSpc>
                  <a:spcPts val="4799"/>
                </a:lnSpc>
              </a:pPr>
              <a:r>
                <a:rPr lang="en-US" sz="3999" b="true">
                  <a:solidFill>
                    <a:srgbClr val="738677"/>
                  </a:solidFill>
                  <a:latin typeface="Playfair Display Bold"/>
                  <a:ea typeface="Playfair Display Bold"/>
                  <a:cs typeface="Playfair Display Bold"/>
                  <a:sym typeface="Playfair Display Bold"/>
                </a:rPr>
                <a:t>Using Software </a:t>
              </a:r>
            </a:p>
            <a:p>
              <a:pPr algn="ctr">
                <a:lnSpc>
                  <a:spcPts val="4799"/>
                </a:lnSpc>
              </a:pPr>
            </a:p>
          </p:txBody>
        </p:sp>
        <p:sp>
          <p:nvSpPr>
            <p:cNvPr name="TextBox 5" id="5"/>
            <p:cNvSpPr txBox="true"/>
            <p:nvPr/>
          </p:nvSpPr>
          <p:spPr>
            <a:xfrm rot="0">
              <a:off x="0" y="2192150"/>
              <a:ext cx="9981709" cy="1172972"/>
            </a:xfrm>
            <a:prstGeom prst="rect">
              <a:avLst/>
            </a:prstGeom>
          </p:spPr>
          <p:txBody>
            <a:bodyPr anchor="t" rtlCol="false" tIns="0" lIns="0" bIns="0" rIns="0">
              <a:spAutoFit/>
            </a:bodyPr>
            <a:lstStyle/>
            <a:p>
              <a:pPr algn="ctr" marL="388620" indent="-194310" lvl="1">
                <a:lnSpc>
                  <a:spcPts val="3708"/>
                </a:lnSpc>
                <a:buAutoNum type="arabicPeriod" startAt="1"/>
              </a:pPr>
              <a:r>
                <a:rPr lang="en-US" sz="1800" spc="95">
                  <a:solidFill>
                    <a:srgbClr val="000000"/>
                  </a:solidFill>
                  <a:latin typeface="Playfair Display"/>
                  <a:ea typeface="Playfair Display"/>
                  <a:cs typeface="Playfair Display"/>
                  <a:sym typeface="Playfair Display"/>
                </a:rPr>
                <a:t> Arduino IDE </a:t>
              </a:r>
            </a:p>
            <a:p>
              <a:pPr algn="ctr" marL="388620" indent="-194310" lvl="1">
                <a:lnSpc>
                  <a:spcPts val="4158"/>
                </a:lnSpc>
                <a:buAutoNum type="arabicPeriod" startAt="1"/>
              </a:pPr>
              <a:r>
                <a:rPr lang="en-US" sz="1800" spc="95">
                  <a:solidFill>
                    <a:srgbClr val="000000"/>
                  </a:solidFill>
                  <a:latin typeface="Playfair Display"/>
                  <a:ea typeface="Playfair Display"/>
                  <a:cs typeface="Playfair Display"/>
                  <a:sym typeface="Playfair Display"/>
                </a:rPr>
                <a:t>BLYNK IOT Platform</a:t>
              </a:r>
            </a:p>
          </p:txBody>
        </p:sp>
      </p:grpSp>
      <p:sp>
        <p:nvSpPr>
          <p:cNvPr name="Freeform 6" id="6"/>
          <p:cNvSpPr/>
          <p:nvPr/>
        </p:nvSpPr>
        <p:spPr>
          <a:xfrm flipH="false" flipV="false" rot="0">
            <a:off x="1525703" y="3657600"/>
            <a:ext cx="1465576" cy="2926080"/>
          </a:xfrm>
          <a:custGeom>
            <a:avLst/>
            <a:gdLst/>
            <a:ahLst/>
            <a:cxnLst/>
            <a:rect r="r" b="b" t="t" l="l"/>
            <a:pathLst>
              <a:path h="2926080" w="1465576">
                <a:moveTo>
                  <a:pt x="0" y="0"/>
                </a:moveTo>
                <a:lnTo>
                  <a:pt x="1465576" y="0"/>
                </a:lnTo>
                <a:lnTo>
                  <a:pt x="1465576" y="2926080"/>
                </a:lnTo>
                <a:lnTo>
                  <a:pt x="0" y="2926080"/>
                </a:lnTo>
                <a:lnTo>
                  <a:pt x="0" y="0"/>
                </a:lnTo>
                <a:close/>
              </a:path>
            </a:pathLst>
          </a:custGeom>
          <a:blipFill>
            <a:blip r:embed="rId2"/>
            <a:stretch>
              <a:fillRect l="0" t="0" r="0" b="0"/>
            </a:stretch>
          </a:blipFill>
        </p:spPr>
      </p:sp>
      <p:sp>
        <p:nvSpPr>
          <p:cNvPr name="Freeform 7" id="7"/>
          <p:cNvSpPr/>
          <p:nvPr/>
        </p:nvSpPr>
        <p:spPr>
          <a:xfrm flipH="false" flipV="false" rot="0">
            <a:off x="4000647" y="3657600"/>
            <a:ext cx="1419134" cy="2926080"/>
          </a:xfrm>
          <a:custGeom>
            <a:avLst/>
            <a:gdLst/>
            <a:ahLst/>
            <a:cxnLst/>
            <a:rect r="r" b="b" t="t" l="l"/>
            <a:pathLst>
              <a:path h="2926080" w="1419134">
                <a:moveTo>
                  <a:pt x="0" y="0"/>
                </a:moveTo>
                <a:lnTo>
                  <a:pt x="1419133" y="0"/>
                </a:lnTo>
                <a:lnTo>
                  <a:pt x="1419133" y="2926080"/>
                </a:lnTo>
                <a:lnTo>
                  <a:pt x="0" y="2926080"/>
                </a:lnTo>
                <a:lnTo>
                  <a:pt x="0" y="0"/>
                </a:lnTo>
                <a:close/>
              </a:path>
            </a:pathLst>
          </a:custGeom>
          <a:blipFill>
            <a:blip r:embed="rId3"/>
            <a:stretch>
              <a:fillRect l="0" t="0" r="-2566" b="0"/>
            </a:stretch>
          </a:blipFill>
        </p:spPr>
      </p:sp>
      <p:sp>
        <p:nvSpPr>
          <p:cNvPr name="Freeform 8" id="8"/>
          <p:cNvSpPr/>
          <p:nvPr/>
        </p:nvSpPr>
        <p:spPr>
          <a:xfrm flipH="false" flipV="false" rot="0">
            <a:off x="6488118" y="3702115"/>
            <a:ext cx="1428510" cy="2881565"/>
          </a:xfrm>
          <a:custGeom>
            <a:avLst/>
            <a:gdLst/>
            <a:ahLst/>
            <a:cxnLst/>
            <a:rect r="r" b="b" t="t" l="l"/>
            <a:pathLst>
              <a:path h="2881565" w="1428510">
                <a:moveTo>
                  <a:pt x="0" y="0"/>
                </a:moveTo>
                <a:lnTo>
                  <a:pt x="1428510" y="0"/>
                </a:lnTo>
                <a:lnTo>
                  <a:pt x="1428510" y="2881565"/>
                </a:lnTo>
                <a:lnTo>
                  <a:pt x="0" y="2881565"/>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07941" y="381505"/>
            <a:ext cx="5714139" cy="2712343"/>
            <a:chOff x="0" y="0"/>
            <a:chExt cx="7618852" cy="3616457"/>
          </a:xfrm>
        </p:grpSpPr>
        <p:sp>
          <p:nvSpPr>
            <p:cNvPr name="TextBox 3" id="3"/>
            <p:cNvSpPr txBox="true"/>
            <p:nvPr/>
          </p:nvSpPr>
          <p:spPr>
            <a:xfrm rot="0">
              <a:off x="0" y="-9525"/>
              <a:ext cx="7618852" cy="936625"/>
            </a:xfrm>
            <a:prstGeom prst="rect">
              <a:avLst/>
            </a:prstGeom>
          </p:spPr>
          <p:txBody>
            <a:bodyPr anchor="t" rtlCol="false" tIns="0" lIns="0" bIns="0" rIns="0">
              <a:spAutoFit/>
            </a:bodyPr>
            <a:lstStyle/>
            <a:p>
              <a:pPr algn="r">
                <a:lnSpc>
                  <a:spcPts val="5519"/>
                </a:lnSpc>
              </a:pPr>
              <a:r>
                <a:rPr lang="en-US" sz="4599" b="true">
                  <a:solidFill>
                    <a:srgbClr val="738677"/>
                  </a:solidFill>
                  <a:latin typeface="Playfair Display Bold"/>
                  <a:ea typeface="Playfair Display Bold"/>
                  <a:cs typeface="Playfair Display Bold"/>
                  <a:sym typeface="Playfair Display Bold"/>
                </a:rPr>
                <a:t>Unique Features </a:t>
              </a:r>
            </a:p>
          </p:txBody>
        </p:sp>
        <p:sp>
          <p:nvSpPr>
            <p:cNvPr name="TextBox 4" id="4"/>
            <p:cNvSpPr txBox="true"/>
            <p:nvPr/>
          </p:nvSpPr>
          <p:spPr>
            <a:xfrm rot="0">
              <a:off x="825350" y="1608794"/>
              <a:ext cx="6793502" cy="2007663"/>
            </a:xfrm>
            <a:prstGeom prst="rect">
              <a:avLst/>
            </a:prstGeom>
          </p:spPr>
          <p:txBody>
            <a:bodyPr anchor="t" rtlCol="false" tIns="0" lIns="0" bIns="0" rIns="0">
              <a:spAutoFit/>
            </a:bodyPr>
            <a:lstStyle/>
            <a:p>
              <a:pPr algn="just">
                <a:lnSpc>
                  <a:spcPts val="2406"/>
                </a:lnSpc>
              </a:pPr>
              <a:r>
                <a:rPr lang="en-US" sz="1604">
                  <a:solidFill>
                    <a:srgbClr val="738677"/>
                  </a:solidFill>
                  <a:latin typeface="Raleway"/>
                  <a:ea typeface="Raleway"/>
                  <a:cs typeface="Raleway"/>
                  <a:sym typeface="Raleway"/>
                </a:rPr>
                <a:t>What makes this project unique is its focus not just on functionality but also on user engagement. The OLED display provides real-time updates and animations that make the experience more personal, offering mental relaxation and companionship..</a:t>
              </a:r>
            </a:p>
          </p:txBody>
        </p:sp>
        <p:sp>
          <p:nvSpPr>
            <p:cNvPr name="AutoShape 5" id="5"/>
            <p:cNvSpPr/>
            <p:nvPr/>
          </p:nvSpPr>
          <p:spPr>
            <a:xfrm rot="0">
              <a:off x="6872796" y="1286069"/>
              <a:ext cx="746056" cy="20906"/>
            </a:xfrm>
            <a:prstGeom prst="rect">
              <a:avLst/>
            </a:prstGeom>
            <a:solidFill>
              <a:srgbClr val="738677"/>
            </a:solidFill>
          </p:spPr>
        </p:sp>
      </p:grpSp>
      <p:sp>
        <p:nvSpPr>
          <p:cNvPr name="AutoShape 6" id="6"/>
          <p:cNvSpPr/>
          <p:nvPr/>
        </p:nvSpPr>
        <p:spPr>
          <a:xfrm rot="0">
            <a:off x="0" y="0"/>
            <a:ext cx="2321384" cy="7315200"/>
          </a:xfrm>
          <a:prstGeom prst="rect">
            <a:avLst/>
          </a:prstGeom>
          <a:solidFill>
            <a:srgbClr val="738677"/>
          </a:solidFill>
        </p:spPr>
      </p:sp>
      <p:sp>
        <p:nvSpPr>
          <p:cNvPr name="AutoShape 7" id="7"/>
          <p:cNvSpPr/>
          <p:nvPr/>
        </p:nvSpPr>
        <p:spPr>
          <a:xfrm rot="0">
            <a:off x="726757" y="731520"/>
            <a:ext cx="9525" cy="5852160"/>
          </a:xfrm>
          <a:prstGeom prst="rect">
            <a:avLst/>
          </a:prstGeom>
          <a:solidFill>
            <a:srgbClr val="FFFFFF"/>
          </a:solidFill>
        </p:spPr>
      </p:sp>
      <p:sp>
        <p:nvSpPr>
          <p:cNvPr name="Freeform 8" id="8"/>
          <p:cNvSpPr/>
          <p:nvPr/>
        </p:nvSpPr>
        <p:spPr>
          <a:xfrm flipH="false" flipV="false" rot="0">
            <a:off x="2904399" y="3433576"/>
            <a:ext cx="1451904" cy="1457903"/>
          </a:xfrm>
          <a:custGeom>
            <a:avLst/>
            <a:gdLst/>
            <a:ahLst/>
            <a:cxnLst/>
            <a:rect r="r" b="b" t="t" l="l"/>
            <a:pathLst>
              <a:path h="1457903" w="1451904">
                <a:moveTo>
                  <a:pt x="0" y="0"/>
                </a:moveTo>
                <a:lnTo>
                  <a:pt x="1451904" y="0"/>
                </a:lnTo>
                <a:lnTo>
                  <a:pt x="1451904" y="1457904"/>
                </a:lnTo>
                <a:lnTo>
                  <a:pt x="0" y="1457904"/>
                </a:lnTo>
                <a:lnTo>
                  <a:pt x="0" y="0"/>
                </a:lnTo>
                <a:close/>
              </a:path>
            </a:pathLst>
          </a:custGeom>
          <a:blipFill>
            <a:blip r:embed="rId2"/>
            <a:stretch>
              <a:fillRect l="0" t="0" r="0" b="0"/>
            </a:stretch>
          </a:blipFill>
        </p:spPr>
      </p:sp>
      <p:sp>
        <p:nvSpPr>
          <p:cNvPr name="Freeform 9" id="9"/>
          <p:cNvSpPr/>
          <p:nvPr/>
        </p:nvSpPr>
        <p:spPr>
          <a:xfrm flipH="false" flipV="false" rot="0">
            <a:off x="5123064" y="3475764"/>
            <a:ext cx="1383773" cy="1457903"/>
          </a:xfrm>
          <a:custGeom>
            <a:avLst/>
            <a:gdLst/>
            <a:ahLst/>
            <a:cxnLst/>
            <a:rect r="r" b="b" t="t" l="l"/>
            <a:pathLst>
              <a:path h="1457903" w="1383773">
                <a:moveTo>
                  <a:pt x="0" y="0"/>
                </a:moveTo>
                <a:lnTo>
                  <a:pt x="1383773" y="0"/>
                </a:lnTo>
                <a:lnTo>
                  <a:pt x="1383773" y="1457903"/>
                </a:lnTo>
                <a:lnTo>
                  <a:pt x="0" y="1457903"/>
                </a:lnTo>
                <a:lnTo>
                  <a:pt x="0" y="0"/>
                </a:lnTo>
                <a:close/>
              </a:path>
            </a:pathLst>
          </a:custGeom>
          <a:blipFill>
            <a:blip r:embed="rId3"/>
            <a:stretch>
              <a:fillRect l="0" t="0" r="0" b="0"/>
            </a:stretch>
          </a:blipFill>
        </p:spPr>
      </p:sp>
      <p:sp>
        <p:nvSpPr>
          <p:cNvPr name="Freeform 10" id="10"/>
          <p:cNvSpPr/>
          <p:nvPr/>
        </p:nvSpPr>
        <p:spPr>
          <a:xfrm flipH="false" flipV="false" rot="0">
            <a:off x="7328465" y="3433576"/>
            <a:ext cx="1371418" cy="1457903"/>
          </a:xfrm>
          <a:custGeom>
            <a:avLst/>
            <a:gdLst/>
            <a:ahLst/>
            <a:cxnLst/>
            <a:rect r="r" b="b" t="t" l="l"/>
            <a:pathLst>
              <a:path h="1457903" w="1371418">
                <a:moveTo>
                  <a:pt x="0" y="0"/>
                </a:moveTo>
                <a:lnTo>
                  <a:pt x="1371418" y="0"/>
                </a:lnTo>
                <a:lnTo>
                  <a:pt x="1371418" y="1457904"/>
                </a:lnTo>
                <a:lnTo>
                  <a:pt x="0" y="1457904"/>
                </a:lnTo>
                <a:lnTo>
                  <a:pt x="0" y="0"/>
                </a:lnTo>
                <a:close/>
              </a:path>
            </a:pathLst>
          </a:custGeom>
          <a:blipFill>
            <a:blip r:embed="rId4"/>
            <a:stretch>
              <a:fillRect l="0" t="0" r="0" b="0"/>
            </a:stretch>
          </a:blipFill>
        </p:spPr>
      </p:sp>
      <p:sp>
        <p:nvSpPr>
          <p:cNvPr name="Freeform 11" id="11"/>
          <p:cNvSpPr/>
          <p:nvPr/>
        </p:nvSpPr>
        <p:spPr>
          <a:xfrm flipH="false" flipV="false" rot="0">
            <a:off x="2987927" y="5388714"/>
            <a:ext cx="1284849" cy="1352472"/>
          </a:xfrm>
          <a:custGeom>
            <a:avLst/>
            <a:gdLst/>
            <a:ahLst/>
            <a:cxnLst/>
            <a:rect r="r" b="b" t="t" l="l"/>
            <a:pathLst>
              <a:path h="1352472" w="1284849">
                <a:moveTo>
                  <a:pt x="0" y="0"/>
                </a:moveTo>
                <a:lnTo>
                  <a:pt x="1284848" y="0"/>
                </a:lnTo>
                <a:lnTo>
                  <a:pt x="1284848" y="1352473"/>
                </a:lnTo>
                <a:lnTo>
                  <a:pt x="0" y="1352473"/>
                </a:lnTo>
                <a:lnTo>
                  <a:pt x="0" y="0"/>
                </a:lnTo>
                <a:close/>
              </a:path>
            </a:pathLst>
          </a:custGeom>
          <a:blipFill>
            <a:blip r:embed="rId5"/>
            <a:stretch>
              <a:fillRect l="0" t="0" r="0" b="0"/>
            </a:stretch>
          </a:blipFill>
        </p:spPr>
      </p:sp>
      <p:sp>
        <p:nvSpPr>
          <p:cNvPr name="Freeform 12" id="12"/>
          <p:cNvSpPr/>
          <p:nvPr/>
        </p:nvSpPr>
        <p:spPr>
          <a:xfrm flipH="false" flipV="false" rot="0">
            <a:off x="5016861" y="5315583"/>
            <a:ext cx="1567519" cy="1425604"/>
          </a:xfrm>
          <a:custGeom>
            <a:avLst/>
            <a:gdLst/>
            <a:ahLst/>
            <a:cxnLst/>
            <a:rect r="r" b="b" t="t" l="l"/>
            <a:pathLst>
              <a:path h="1425604" w="1567519">
                <a:moveTo>
                  <a:pt x="0" y="0"/>
                </a:moveTo>
                <a:lnTo>
                  <a:pt x="1567519" y="0"/>
                </a:lnTo>
                <a:lnTo>
                  <a:pt x="1567519" y="1425604"/>
                </a:lnTo>
                <a:lnTo>
                  <a:pt x="0" y="1425604"/>
                </a:lnTo>
                <a:lnTo>
                  <a:pt x="0" y="0"/>
                </a:lnTo>
                <a:close/>
              </a:path>
            </a:pathLst>
          </a:custGeom>
          <a:blipFill>
            <a:blip r:embed="rId6"/>
            <a:stretch>
              <a:fillRect l="0" t="0" r="0" b="0"/>
            </a:stretch>
          </a:blipFill>
        </p:spPr>
      </p:sp>
      <p:sp>
        <p:nvSpPr>
          <p:cNvPr name="Freeform 13" id="13"/>
          <p:cNvSpPr/>
          <p:nvPr/>
        </p:nvSpPr>
        <p:spPr>
          <a:xfrm flipH="false" flipV="false" rot="0">
            <a:off x="7328465" y="5352149"/>
            <a:ext cx="1347195" cy="1425604"/>
          </a:xfrm>
          <a:custGeom>
            <a:avLst/>
            <a:gdLst/>
            <a:ahLst/>
            <a:cxnLst/>
            <a:rect r="r" b="b" t="t" l="l"/>
            <a:pathLst>
              <a:path h="1425604" w="1347195">
                <a:moveTo>
                  <a:pt x="0" y="0"/>
                </a:moveTo>
                <a:lnTo>
                  <a:pt x="1347196" y="0"/>
                </a:lnTo>
                <a:lnTo>
                  <a:pt x="1347196" y="1425603"/>
                </a:lnTo>
                <a:lnTo>
                  <a:pt x="0" y="1425603"/>
                </a:lnTo>
                <a:lnTo>
                  <a:pt x="0" y="0"/>
                </a:lnTo>
                <a:close/>
              </a:path>
            </a:pathLst>
          </a:custGeom>
          <a:blipFill>
            <a:blip r:embed="rId7"/>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86059" y="883920"/>
            <a:ext cx="7486282" cy="1425037"/>
            <a:chOff x="0" y="0"/>
            <a:chExt cx="9981709" cy="1900050"/>
          </a:xfrm>
        </p:grpSpPr>
        <p:sp>
          <p:nvSpPr>
            <p:cNvPr name="AutoShape 3" id="3"/>
            <p:cNvSpPr/>
            <p:nvPr/>
          </p:nvSpPr>
          <p:spPr>
            <a:xfrm rot="0">
              <a:off x="4489999" y="1163239"/>
              <a:ext cx="1001710" cy="18072"/>
            </a:xfrm>
            <a:prstGeom prst="rect">
              <a:avLst/>
            </a:prstGeom>
            <a:solidFill>
              <a:srgbClr val="738677"/>
            </a:solidFill>
          </p:spPr>
        </p:sp>
        <p:sp>
          <p:nvSpPr>
            <p:cNvPr name="TextBox 4" id="4"/>
            <p:cNvSpPr txBox="true"/>
            <p:nvPr/>
          </p:nvSpPr>
          <p:spPr>
            <a:xfrm rot="0">
              <a:off x="0" y="9525"/>
              <a:ext cx="9981709" cy="790575"/>
            </a:xfrm>
            <a:prstGeom prst="rect">
              <a:avLst/>
            </a:prstGeom>
          </p:spPr>
          <p:txBody>
            <a:bodyPr anchor="t" rtlCol="false" tIns="0" lIns="0" bIns="0" rIns="0">
              <a:spAutoFit/>
            </a:bodyPr>
            <a:lstStyle/>
            <a:p>
              <a:pPr algn="ctr">
                <a:lnSpc>
                  <a:spcPts val="4799"/>
                </a:lnSpc>
              </a:pPr>
              <a:r>
                <a:rPr lang="en-US" sz="3999" b="true">
                  <a:solidFill>
                    <a:srgbClr val="738677"/>
                  </a:solidFill>
                  <a:latin typeface="Playfair Display Bold"/>
                  <a:ea typeface="Playfair Display Bold"/>
                  <a:cs typeface="Playfair Display Bold"/>
                  <a:sym typeface="Playfair Display Bold"/>
                </a:rPr>
                <a:t>Functions</a:t>
              </a:r>
            </a:p>
          </p:txBody>
        </p:sp>
        <p:sp>
          <p:nvSpPr>
            <p:cNvPr name="TextBox 5" id="5"/>
            <p:cNvSpPr txBox="true"/>
            <p:nvPr/>
          </p:nvSpPr>
          <p:spPr>
            <a:xfrm rot="0">
              <a:off x="0" y="1544450"/>
              <a:ext cx="9981709" cy="355600"/>
            </a:xfrm>
            <a:prstGeom prst="rect">
              <a:avLst/>
            </a:prstGeom>
          </p:spPr>
          <p:txBody>
            <a:bodyPr anchor="t" rtlCol="false" tIns="0" lIns="0" bIns="0" rIns="0">
              <a:spAutoFit/>
            </a:bodyPr>
            <a:lstStyle/>
            <a:p>
              <a:pPr algn="ctr" marL="0" indent="0" lvl="0">
                <a:lnSpc>
                  <a:spcPts val="2160"/>
                </a:lnSpc>
              </a:pPr>
            </a:p>
          </p:txBody>
        </p:sp>
      </p:grpSp>
      <p:sp>
        <p:nvSpPr>
          <p:cNvPr name="Freeform 6" id="6"/>
          <p:cNvSpPr/>
          <p:nvPr/>
        </p:nvSpPr>
        <p:spPr>
          <a:xfrm flipH="false" flipV="false" rot="0">
            <a:off x="4414402" y="2308957"/>
            <a:ext cx="4607678" cy="3770772"/>
          </a:xfrm>
          <a:custGeom>
            <a:avLst/>
            <a:gdLst/>
            <a:ahLst/>
            <a:cxnLst/>
            <a:rect r="r" b="b" t="t" l="l"/>
            <a:pathLst>
              <a:path h="3770772" w="4607678">
                <a:moveTo>
                  <a:pt x="0" y="0"/>
                </a:moveTo>
                <a:lnTo>
                  <a:pt x="4607678" y="0"/>
                </a:lnTo>
                <a:lnTo>
                  <a:pt x="4607678" y="3770772"/>
                </a:lnTo>
                <a:lnTo>
                  <a:pt x="0" y="3770772"/>
                </a:lnTo>
                <a:lnTo>
                  <a:pt x="0" y="0"/>
                </a:lnTo>
                <a:close/>
              </a:path>
            </a:pathLst>
          </a:custGeom>
          <a:blipFill>
            <a:blip r:embed="rId2"/>
            <a:stretch>
              <a:fillRect l="-9115" t="0" r="0" b="0"/>
            </a:stretch>
          </a:blipFill>
        </p:spPr>
      </p:sp>
      <p:sp>
        <p:nvSpPr>
          <p:cNvPr name="TextBox 7" id="7"/>
          <p:cNvSpPr txBox="true"/>
          <p:nvPr/>
        </p:nvSpPr>
        <p:spPr>
          <a:xfrm rot="0">
            <a:off x="575653" y="2594983"/>
            <a:ext cx="4301147" cy="2854068"/>
          </a:xfrm>
          <a:prstGeom prst="rect">
            <a:avLst/>
          </a:prstGeom>
        </p:spPr>
        <p:txBody>
          <a:bodyPr anchor="t" rtlCol="false" tIns="0" lIns="0" bIns="0" rIns="0">
            <a:spAutoFit/>
          </a:bodyPr>
          <a:lstStyle/>
          <a:p>
            <a:pPr algn="l">
              <a:lnSpc>
                <a:spcPts val="3240"/>
              </a:lnSpc>
            </a:pPr>
            <a:r>
              <a:rPr lang="en-US" sz="2000">
                <a:solidFill>
                  <a:srgbClr val="000000"/>
                </a:solidFill>
                <a:latin typeface="Playfair Display"/>
                <a:ea typeface="Playfair Display"/>
                <a:cs typeface="Playfair Display"/>
                <a:sym typeface="Playfair Display"/>
              </a:rPr>
              <a:t>Functional Requirements</a:t>
            </a:r>
          </a:p>
          <a:p>
            <a:pPr algn="l">
              <a:lnSpc>
                <a:spcPts val="2754"/>
              </a:lnSpc>
            </a:pPr>
            <a:r>
              <a:rPr lang="en-US" sz="1700">
                <a:solidFill>
                  <a:srgbClr val="000000"/>
                </a:solidFill>
                <a:latin typeface="Playfair Display"/>
                <a:ea typeface="Playfair Display"/>
                <a:cs typeface="Playfair Display"/>
                <a:sym typeface="Playfair Display"/>
              </a:rPr>
              <a:t>        Soil Moisture Monitoring</a:t>
            </a:r>
          </a:p>
          <a:p>
            <a:pPr algn="l">
              <a:lnSpc>
                <a:spcPts val="2754"/>
              </a:lnSpc>
            </a:pPr>
            <a:r>
              <a:rPr lang="en-US" sz="1700">
                <a:solidFill>
                  <a:srgbClr val="000000"/>
                </a:solidFill>
                <a:latin typeface="Playfair Display"/>
                <a:ea typeface="Playfair Display"/>
                <a:cs typeface="Playfair Display"/>
                <a:sym typeface="Playfair Display"/>
              </a:rPr>
              <a:t>        Automated Watering</a:t>
            </a:r>
          </a:p>
          <a:p>
            <a:pPr algn="l">
              <a:lnSpc>
                <a:spcPts val="2754"/>
              </a:lnSpc>
            </a:pPr>
            <a:r>
              <a:rPr lang="en-US" sz="1700">
                <a:solidFill>
                  <a:srgbClr val="000000"/>
                </a:solidFill>
                <a:latin typeface="Playfair Display"/>
                <a:ea typeface="Playfair Display"/>
                <a:cs typeface="Playfair Display"/>
                <a:sym typeface="Playfair Display"/>
              </a:rPr>
              <a:t>        Real-Time Data Monitoring</a:t>
            </a:r>
          </a:p>
          <a:p>
            <a:pPr algn="l">
              <a:lnSpc>
                <a:spcPts val="2754"/>
              </a:lnSpc>
            </a:pPr>
            <a:r>
              <a:rPr lang="en-US" sz="1700">
                <a:solidFill>
                  <a:srgbClr val="000000"/>
                </a:solidFill>
                <a:latin typeface="Playfair Display"/>
                <a:ea typeface="Playfair Display"/>
                <a:cs typeface="Playfair Display"/>
                <a:sym typeface="Playfair Display"/>
              </a:rPr>
              <a:t>        OLED Display for User Interaction</a:t>
            </a:r>
          </a:p>
          <a:p>
            <a:pPr algn="l">
              <a:lnSpc>
                <a:spcPts val="2754"/>
              </a:lnSpc>
            </a:pPr>
            <a:r>
              <a:rPr lang="en-US" sz="1700">
                <a:solidFill>
                  <a:srgbClr val="000000"/>
                </a:solidFill>
                <a:latin typeface="Playfair Display"/>
                <a:ea typeface="Playfair Display"/>
                <a:cs typeface="Playfair Display"/>
                <a:sym typeface="Playfair Display"/>
              </a:rPr>
              <a:t>    </a:t>
            </a:r>
          </a:p>
          <a:p>
            <a:pPr algn="l">
              <a:lnSpc>
                <a:spcPts val="3240"/>
              </a:lnSpc>
            </a:pPr>
            <a:r>
              <a:rPr lang="en-US" sz="2000">
                <a:solidFill>
                  <a:srgbClr val="000000"/>
                </a:solidFill>
                <a:latin typeface="Playfair Display"/>
                <a:ea typeface="Playfair Display"/>
                <a:cs typeface="Playfair Display"/>
                <a:sym typeface="Playfair Display"/>
              </a:rPr>
              <a:t>Non-functional Requirements</a:t>
            </a:r>
          </a:p>
          <a:p>
            <a:pPr algn="l">
              <a:lnSpc>
                <a:spcPts val="2754"/>
              </a:lnSpc>
            </a:pPr>
            <a:r>
              <a:rPr lang="en-US" sz="1700">
                <a:solidFill>
                  <a:srgbClr val="000000"/>
                </a:solidFill>
                <a:latin typeface="Playfair Display"/>
                <a:ea typeface="Playfair Display"/>
                <a:cs typeface="Playfair Display"/>
                <a:sym typeface="Playfair Display"/>
              </a:rPr>
              <a:t>        Water Level Monitoring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715716" y="731520"/>
            <a:ext cx="15804" cy="5852160"/>
          </a:xfrm>
          <a:prstGeom prst="rect">
            <a:avLst/>
          </a:prstGeom>
          <a:solidFill>
            <a:srgbClr val="738677"/>
          </a:solidFill>
        </p:spPr>
      </p:sp>
      <p:sp>
        <p:nvSpPr>
          <p:cNvPr name="Freeform 3" id="3"/>
          <p:cNvSpPr/>
          <p:nvPr/>
        </p:nvSpPr>
        <p:spPr>
          <a:xfrm flipH="false" flipV="false" rot="0">
            <a:off x="5390881" y="731520"/>
            <a:ext cx="3631199" cy="5852160"/>
          </a:xfrm>
          <a:custGeom>
            <a:avLst/>
            <a:gdLst/>
            <a:ahLst/>
            <a:cxnLst/>
            <a:rect r="r" b="b" t="t" l="l"/>
            <a:pathLst>
              <a:path h="5852160" w="3631199">
                <a:moveTo>
                  <a:pt x="0" y="0"/>
                </a:moveTo>
                <a:lnTo>
                  <a:pt x="3631199" y="0"/>
                </a:lnTo>
                <a:lnTo>
                  <a:pt x="3631199" y="5852160"/>
                </a:lnTo>
                <a:lnTo>
                  <a:pt x="0" y="5852160"/>
                </a:lnTo>
                <a:lnTo>
                  <a:pt x="0" y="0"/>
                </a:lnTo>
                <a:close/>
              </a:path>
            </a:pathLst>
          </a:custGeom>
          <a:blipFill>
            <a:blip r:embed="rId2"/>
            <a:stretch>
              <a:fillRect l="-122383" t="0" r="-18758" b="0"/>
            </a:stretch>
          </a:blipFill>
        </p:spPr>
      </p:sp>
      <p:sp>
        <p:nvSpPr>
          <p:cNvPr name="TextBox 4" id="4"/>
          <p:cNvSpPr txBox="true"/>
          <p:nvPr/>
        </p:nvSpPr>
        <p:spPr>
          <a:xfrm rot="0">
            <a:off x="1536198" y="3002851"/>
            <a:ext cx="3054583" cy="1139192"/>
          </a:xfrm>
          <a:prstGeom prst="rect">
            <a:avLst/>
          </a:prstGeom>
        </p:spPr>
        <p:txBody>
          <a:bodyPr anchor="t" rtlCol="false" tIns="0" lIns="0" bIns="0" rIns="0">
            <a:spAutoFit/>
          </a:bodyPr>
          <a:lstStyle/>
          <a:p>
            <a:pPr algn="l">
              <a:lnSpc>
                <a:spcPts val="4649"/>
              </a:lnSpc>
            </a:pPr>
            <a:r>
              <a:rPr lang="en-US" sz="3099">
                <a:solidFill>
                  <a:srgbClr val="738677"/>
                </a:solidFill>
                <a:latin typeface="Raleway"/>
                <a:ea typeface="Raleway"/>
                <a:cs typeface="Raleway"/>
                <a:sym typeface="Raleway"/>
              </a:rPr>
              <a:t>Code Explanation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429188" y="731520"/>
            <a:ext cx="7592892" cy="5852160"/>
          </a:xfrm>
          <a:prstGeom prst="rect">
            <a:avLst/>
          </a:prstGeom>
          <a:solidFill>
            <a:srgbClr val="738677"/>
          </a:solidFill>
        </p:spPr>
      </p:sp>
      <p:grpSp>
        <p:nvGrpSpPr>
          <p:cNvPr name="Group 3" id="3"/>
          <p:cNvGrpSpPr/>
          <p:nvPr/>
        </p:nvGrpSpPr>
        <p:grpSpPr>
          <a:xfrm rot="0">
            <a:off x="2032456" y="1869980"/>
            <a:ext cx="6124518" cy="3575239"/>
            <a:chOff x="0" y="0"/>
            <a:chExt cx="8166024" cy="4766986"/>
          </a:xfrm>
        </p:grpSpPr>
        <p:sp>
          <p:nvSpPr>
            <p:cNvPr name="TextBox 4" id="4"/>
            <p:cNvSpPr txBox="true"/>
            <p:nvPr/>
          </p:nvSpPr>
          <p:spPr>
            <a:xfrm rot="0">
              <a:off x="0" y="1651041"/>
              <a:ext cx="7912590" cy="3115945"/>
            </a:xfrm>
            <a:prstGeom prst="rect">
              <a:avLst/>
            </a:prstGeom>
          </p:spPr>
          <p:txBody>
            <a:bodyPr anchor="t" rtlCol="false" tIns="0" lIns="0" bIns="0" rIns="0">
              <a:spAutoFit/>
            </a:bodyPr>
            <a:lstStyle/>
            <a:p>
              <a:pPr algn="l">
                <a:lnSpc>
                  <a:spcPts val="2399"/>
                </a:lnSpc>
              </a:pPr>
              <a:r>
                <a:rPr lang="en-US" sz="1599">
                  <a:solidFill>
                    <a:srgbClr val="FFFFFF"/>
                  </a:solidFill>
                  <a:latin typeface="Raleway"/>
                  <a:ea typeface="Raleway"/>
                  <a:cs typeface="Raleway"/>
                  <a:sym typeface="Raleway"/>
                </a:rPr>
                <a:t>The purpose of this project is to showcase how technology can seamlessly integrate into daily life to make it more convenient and fulfilling. The Smart Flower Pot is designed to ensure consistent plant care, even when the owner is unavailable, and to foster an emotional connection with the user. By transforming plant care into an engaging and enjoyable experience, this project highlights the potential of smart solutions to enrich both functionality and user satisfaction.</a:t>
              </a:r>
            </a:p>
          </p:txBody>
        </p:sp>
        <p:sp>
          <p:nvSpPr>
            <p:cNvPr name="TextBox 5" id="5"/>
            <p:cNvSpPr txBox="true"/>
            <p:nvPr/>
          </p:nvSpPr>
          <p:spPr>
            <a:xfrm rot="0">
              <a:off x="0" y="38100"/>
              <a:ext cx="8166024" cy="766233"/>
            </a:xfrm>
            <a:prstGeom prst="rect">
              <a:avLst/>
            </a:prstGeom>
          </p:spPr>
          <p:txBody>
            <a:bodyPr anchor="t" rtlCol="false" tIns="0" lIns="0" bIns="0" rIns="0">
              <a:spAutoFit/>
            </a:bodyPr>
            <a:lstStyle/>
            <a:p>
              <a:pPr algn="l">
                <a:lnSpc>
                  <a:spcPts val="4400"/>
                </a:lnSpc>
              </a:pPr>
              <a:r>
                <a:rPr lang="en-US" b="true" sz="4000">
                  <a:solidFill>
                    <a:srgbClr val="FFFFFF"/>
                  </a:solidFill>
                  <a:latin typeface="Playfair Display Bold"/>
                  <a:ea typeface="Playfair Display Bold"/>
                  <a:cs typeface="Playfair Display Bold"/>
                  <a:sym typeface="Playfair Display Bold"/>
                </a:rPr>
                <a:t>Purpose and Impact</a:t>
              </a:r>
            </a:p>
          </p:txBody>
        </p:sp>
        <p:sp>
          <p:nvSpPr>
            <p:cNvPr name="AutoShape 6" id="6"/>
            <p:cNvSpPr/>
            <p:nvPr/>
          </p:nvSpPr>
          <p:spPr>
            <a:xfrm rot="0">
              <a:off x="0" y="1241169"/>
              <a:ext cx="756771" cy="20662"/>
            </a:xfrm>
            <a:prstGeom prst="rect">
              <a:avLst/>
            </a:prstGeom>
            <a:solidFill>
              <a:srgbClr val="FFFFFF"/>
            </a:solidFill>
          </p:spPr>
        </p:sp>
      </p:grpSp>
      <p:sp>
        <p:nvSpPr>
          <p:cNvPr name="AutoShape 7" id="7"/>
          <p:cNvSpPr/>
          <p:nvPr/>
        </p:nvSpPr>
        <p:spPr>
          <a:xfrm rot="0">
            <a:off x="715716" y="731520"/>
            <a:ext cx="15804" cy="5852160"/>
          </a:xfrm>
          <a:prstGeom prst="rect">
            <a:avLst/>
          </a:prstGeom>
          <a:solidFill>
            <a:srgbClr val="738677"/>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DAGYRre8enE</dc:identifier>
  <dcterms:modified xsi:type="dcterms:W3CDTF">2011-08-01T06:04:30Z</dcterms:modified>
  <cp:revision>1</cp:revision>
  <dc:title>Green and White Basic Presentation Template</dc:title>
</cp:coreProperties>
</file>