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Eastman Grotesque" charset="1" panose="00000500000000000000"/>
      <p:regular r:id="rId10"/>
    </p:embeddedFont>
    <p:embeddedFont>
      <p:font typeface="Eastman Grotesque Bold" charset="1" panose="00000800000000000000"/>
      <p:regular r:id="rId11"/>
    </p:embeddedFont>
    <p:embeddedFont>
      <p:font typeface="Eastman Grotesque Italics" charset="1" panose="00000500000000000000"/>
      <p:regular r:id="rId12"/>
    </p:embeddedFont>
    <p:embeddedFont>
      <p:font typeface="Eastman Grotesque Bold Italics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Alice" charset="1" panose="00000500000000000000"/>
      <p:regular r:id="rId18"/>
    </p:embeddedFont>
    <p:embeddedFont>
      <p:font typeface="Alice Bold" charset="1" panose="00000500000000000000"/>
      <p:regular r:id="rId19"/>
    </p:embeddedFont>
    <p:embeddedFont>
      <p:font typeface="Alice Italics" charset="1" panose="00000500000000000000"/>
      <p:regular r:id="rId20"/>
    </p:embeddedFont>
    <p:embeddedFont>
      <p:font typeface="Alice Bold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61785" y="1028700"/>
            <a:ext cx="3626154" cy="36261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64442" y="1910749"/>
            <a:ext cx="6930262" cy="147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8"/>
              </a:lnSpc>
            </a:pPr>
            <a:r>
              <a:rPr lang="en-US" sz="8584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33734" y="4324782"/>
            <a:ext cx="10790873" cy="177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94"/>
              </a:lnSpc>
              <a:spcBef>
                <a:spcPct val="0"/>
              </a:spcBef>
            </a:pPr>
            <a:r>
              <a:rPr lang="en-US" sz="10353">
                <a:solidFill>
                  <a:srgbClr val="365B6D"/>
                </a:solidFill>
                <a:latin typeface="Alice"/>
              </a:rPr>
              <a:t>Final Presentation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13215" y="1713633"/>
            <a:ext cx="2195655" cy="25734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3875341" y="6100156"/>
            <a:ext cx="7096447" cy="709644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39238" y="1834549"/>
            <a:ext cx="9525" cy="208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798589" y="6851062"/>
            <a:ext cx="798242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365B6D"/>
                </a:solidFill>
                <a:latin typeface="Canva Sans"/>
              </a:rPr>
              <a:t>An application for pet care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917397" y="8633507"/>
            <a:ext cx="3744809" cy="62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1"/>
              </a:lnSpc>
            </a:pPr>
            <a:r>
              <a:rPr lang="en-US" sz="3665">
                <a:solidFill>
                  <a:srgbClr val="365B6D"/>
                </a:solidFill>
                <a:latin typeface="Canva Sans"/>
              </a:rPr>
              <a:t>Group No:-IS 06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2235" b="0"/>
          <a:stretch>
            <a:fillRect/>
          </a:stretch>
        </p:blipFill>
        <p:spPr>
          <a:xfrm flipH="false" flipV="false" rot="0">
            <a:off x="15538552" y="4503334"/>
            <a:ext cx="2749448" cy="54932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709956" y="1028700"/>
            <a:ext cx="7828596" cy="869795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344196" y="1593339"/>
            <a:ext cx="10325527" cy="95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1"/>
              </a:lnSpc>
              <a:spcBef>
                <a:spcPct val="0"/>
              </a:spcBef>
            </a:pPr>
            <a:r>
              <a:rPr lang="en-US" sz="5529">
                <a:solidFill>
                  <a:srgbClr val="365B6D"/>
                </a:solidFill>
                <a:latin typeface="Alice Bold"/>
              </a:rPr>
              <a:t>Usecase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2235" b="0"/>
          <a:stretch>
            <a:fillRect/>
          </a:stretch>
        </p:blipFill>
        <p:spPr>
          <a:xfrm flipH="false" flipV="false" rot="0">
            <a:off x="15538552" y="4503334"/>
            <a:ext cx="2749448" cy="54932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037835" y="2718469"/>
            <a:ext cx="10875441" cy="721856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454129" y="1445407"/>
            <a:ext cx="10325527" cy="95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1"/>
              </a:lnSpc>
              <a:spcBef>
                <a:spcPct val="0"/>
              </a:spcBef>
            </a:pPr>
            <a:r>
              <a:rPr lang="en-US" sz="5529">
                <a:solidFill>
                  <a:srgbClr val="365B6D"/>
                </a:solidFill>
                <a:latin typeface="Alice Bold"/>
              </a:rPr>
              <a:t>Class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2235" b="0"/>
          <a:stretch>
            <a:fillRect/>
          </a:stretch>
        </p:blipFill>
        <p:spPr>
          <a:xfrm flipH="false" flipV="false" rot="0">
            <a:off x="15538552" y="4503334"/>
            <a:ext cx="2749448" cy="54932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96439" y="1707639"/>
            <a:ext cx="8242114" cy="768577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963677" y="1315754"/>
            <a:ext cx="10325527" cy="95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1"/>
              </a:lnSpc>
              <a:spcBef>
                <a:spcPct val="0"/>
              </a:spcBef>
            </a:pPr>
            <a:r>
              <a:rPr lang="en-US" sz="5529">
                <a:solidFill>
                  <a:srgbClr val="365B6D"/>
                </a:solidFill>
                <a:latin typeface="Alice Bold"/>
              </a:rPr>
              <a:t>ER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2235" b="0"/>
          <a:stretch>
            <a:fillRect/>
          </a:stretch>
        </p:blipFill>
        <p:spPr>
          <a:xfrm flipH="false" flipV="false" rot="0">
            <a:off x="15538552" y="4503334"/>
            <a:ext cx="2749448" cy="54932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533621" y="2607288"/>
            <a:ext cx="10725679" cy="726578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98738" y="1547586"/>
            <a:ext cx="10325527" cy="95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1"/>
              </a:lnSpc>
              <a:spcBef>
                <a:spcPct val="0"/>
              </a:spcBef>
            </a:pPr>
            <a:r>
              <a:rPr lang="en-US" sz="5529">
                <a:solidFill>
                  <a:srgbClr val="365B6D"/>
                </a:solidFill>
                <a:latin typeface="Alice Bold"/>
              </a:rPr>
              <a:t>Component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846975" y="1935207"/>
            <a:ext cx="12010427" cy="113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5"/>
              </a:lnSpc>
              <a:spcBef>
                <a:spcPct val="0"/>
              </a:spcBef>
            </a:pPr>
            <a:r>
              <a:rPr lang="en-US" sz="6639">
                <a:solidFill>
                  <a:srgbClr val="365B6D"/>
                </a:solidFill>
                <a:latin typeface="Alice"/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509118" y="4295018"/>
            <a:ext cx="10882312" cy="208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79"/>
              </a:lnSpc>
              <a:spcBef>
                <a:spcPct val="0"/>
              </a:spcBef>
            </a:pPr>
            <a:r>
              <a:rPr lang="en-US" sz="12128">
                <a:solidFill>
                  <a:srgbClr val="365B6D"/>
                </a:solidFill>
                <a:latin typeface="Alice"/>
              </a:rPr>
              <a:t>Demonstration.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272671" y="4295018"/>
            <a:ext cx="7355205" cy="208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79"/>
              </a:lnSpc>
              <a:spcBef>
                <a:spcPct val="0"/>
              </a:spcBef>
            </a:pPr>
            <a:r>
              <a:rPr lang="en-US" sz="12128">
                <a:solidFill>
                  <a:srgbClr val="365B6D"/>
                </a:solidFill>
                <a:latin typeface="Ali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783882" y="4522238"/>
            <a:ext cx="846908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T.N.Wickramasinghe - 20021161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83882" y="5628039"/>
            <a:ext cx="912924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R.S.P. N. Krishnajina - 20020589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33751" y="6733840"/>
            <a:ext cx="9845752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E.M.Ishini Ekanayake - 20020341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66089" y="3418608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M. Sangeerthan -20020937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0933" y="2357154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Eastman Grotesque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785307" y="1376029"/>
            <a:ext cx="5040740" cy="161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93"/>
              </a:lnSpc>
              <a:spcBef>
                <a:spcPct val="0"/>
              </a:spcBef>
            </a:pPr>
            <a:r>
              <a:rPr lang="en-US" sz="9423">
                <a:solidFill>
                  <a:srgbClr val="365B6D"/>
                </a:solidFill>
                <a:latin typeface="Alice"/>
              </a:rPr>
              <a:t>Line 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82845" y="3411357"/>
            <a:ext cx="489897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1. Introduction.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6736" y="4188361"/>
            <a:ext cx="780762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2. Actors and functionalities.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27386" y="6448725"/>
            <a:ext cx="575658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5.Technologies.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97486" y="7932085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7. Work Load Distribution.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32467" y="7190405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6. Project Progress.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18155" y="8673765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8. Demonstration.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02277" y="5707045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4.Test Cases.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24673" y="4968141"/>
            <a:ext cx="677498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65B6D"/>
                </a:solidFill>
                <a:latin typeface="Canva Sans"/>
              </a:rPr>
              <a:t>3. Updates and Upgrades.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998560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940968" y="2474767"/>
            <a:ext cx="10277318" cy="590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69255" indent="-484627" lvl="1">
              <a:lnSpc>
                <a:spcPts val="6285"/>
              </a:lnSpc>
              <a:buFont typeface="Arial"/>
              <a:buChar char="•"/>
            </a:pPr>
            <a:r>
              <a:rPr lang="en-US" sz="4489">
                <a:solidFill>
                  <a:srgbClr val="365B6D"/>
                </a:solidFill>
                <a:latin typeface="Alice Bold"/>
              </a:rPr>
              <a:t>Pet Assure</a:t>
            </a:r>
            <a:r>
              <a:rPr lang="en-US" sz="4489">
                <a:solidFill>
                  <a:srgbClr val="365B6D"/>
                </a:solidFill>
                <a:latin typeface="Alice"/>
              </a:rPr>
              <a:t> </a:t>
            </a:r>
          </a:p>
          <a:p>
            <a:pPr>
              <a:lnSpc>
                <a:spcPts val="5669"/>
              </a:lnSpc>
              <a:spcBef>
                <a:spcPct val="0"/>
              </a:spcBef>
            </a:pPr>
            <a:r>
              <a:rPr lang="en-US" sz="4049">
                <a:solidFill>
                  <a:srgbClr val="365B6D"/>
                </a:solidFill>
                <a:latin typeface="Alice"/>
              </a:rPr>
              <a:t> Is a platform for the pet lovers to get the services from multiple service providers for their lovely pets.</a:t>
            </a:r>
          </a:p>
          <a:p>
            <a:pPr>
              <a:lnSpc>
                <a:spcPts val="5669"/>
              </a:lnSpc>
              <a:spcBef>
                <a:spcPct val="0"/>
              </a:spcBef>
            </a:pPr>
          </a:p>
          <a:p>
            <a:pPr marL="969255" indent="-484627" lvl="1">
              <a:lnSpc>
                <a:spcPts val="6285"/>
              </a:lnSpc>
              <a:buFont typeface="Arial"/>
              <a:buChar char="•"/>
            </a:pPr>
            <a:r>
              <a:rPr lang="en-US" sz="4489">
                <a:solidFill>
                  <a:srgbClr val="365B6D"/>
                </a:solidFill>
                <a:latin typeface="Alice Bold"/>
              </a:rPr>
              <a:t>Pet Assure</a:t>
            </a:r>
            <a:r>
              <a:rPr lang="en-US" sz="4489">
                <a:solidFill>
                  <a:srgbClr val="365B6D"/>
                </a:solidFill>
                <a:latin typeface="Alice"/>
              </a:rPr>
              <a:t>          </a:t>
            </a:r>
          </a:p>
          <a:p>
            <a:pPr>
              <a:lnSpc>
                <a:spcPts val="5669"/>
              </a:lnSpc>
              <a:spcBef>
                <a:spcPct val="0"/>
              </a:spcBef>
            </a:pPr>
            <a:r>
              <a:rPr lang="en-US" sz="4049">
                <a:solidFill>
                  <a:srgbClr val="365B6D"/>
                </a:solidFill>
                <a:latin typeface="Alice"/>
              </a:rPr>
              <a:t>Is a platform for the pet based service providers to get their clients easily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35207" y="720470"/>
            <a:ext cx="5518438" cy="1136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5"/>
              </a:lnSpc>
              <a:spcBef>
                <a:spcPct val="0"/>
              </a:spcBef>
            </a:pPr>
            <a:r>
              <a:rPr lang="en-US" sz="6639">
                <a:solidFill>
                  <a:srgbClr val="365B6D"/>
                </a:solidFill>
                <a:latin typeface="Alice"/>
              </a:rPr>
              <a:t>1.Introduction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10031422" y="-573948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621283" y="2400334"/>
            <a:ext cx="3924529" cy="274316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8216656" y="-151249"/>
            <a:ext cx="5576507" cy="485039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830762" y="2017057"/>
            <a:ext cx="2120041" cy="28838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525065" y="6039768"/>
            <a:ext cx="3984230" cy="398423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8059112" y="2017057"/>
            <a:ext cx="3594474" cy="312644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77736" y="6162864"/>
            <a:ext cx="2365287" cy="226476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8322" y="5698753"/>
            <a:ext cx="3855285" cy="319298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27748" y="769222"/>
            <a:ext cx="7564793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  <a:spcBef>
                <a:spcPct val="0"/>
              </a:spcBef>
            </a:pPr>
            <a:r>
              <a:rPr lang="en-US" sz="5429">
                <a:solidFill>
                  <a:srgbClr val="365B6D"/>
                </a:solidFill>
                <a:latin typeface="Alice Bold"/>
              </a:rPr>
              <a:t>User Identifications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5254" y="4836685"/>
            <a:ext cx="161305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Admin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10994" y="4836685"/>
            <a:ext cx="259830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Customers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77736" y="4836685"/>
            <a:ext cx="302609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Veterinarian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15813" y="9078539"/>
            <a:ext cx="244030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Pet sitters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85019" y="9172575"/>
            <a:ext cx="238910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Groomers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13222" y="8536305"/>
            <a:ext cx="309431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65B6D"/>
                </a:solidFill>
                <a:latin typeface="Alice"/>
              </a:rPr>
              <a:t>Pet Boarding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455625" y="2345940"/>
            <a:ext cx="10914210" cy="708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70"/>
              </a:lnSpc>
            </a:pPr>
          </a:p>
          <a:p>
            <a:pPr marL="755691" indent="-377846" lvl="1">
              <a:lnSpc>
                <a:spcPts val="7070"/>
              </a:lnSpc>
              <a:buFont typeface="Arial"/>
              <a:buChar char="•"/>
            </a:pPr>
            <a:r>
              <a:rPr lang="en-US" sz="3500">
                <a:solidFill>
                  <a:srgbClr val="365B6D"/>
                </a:solidFill>
                <a:latin typeface="Alice"/>
              </a:rPr>
              <a:t>Veterinarian, petsitter , pet boarding services, groomers can </a:t>
            </a:r>
            <a:r>
              <a:rPr lang="en-US" sz="3500">
                <a:solidFill>
                  <a:srgbClr val="365B6D"/>
                </a:solidFill>
                <a:latin typeface="Alice"/>
              </a:rPr>
              <a:t>Register proving their valid identifications and documents.</a:t>
            </a:r>
          </a:p>
          <a:p>
            <a:pPr marL="755691" indent="-377846" lvl="1">
              <a:lnSpc>
                <a:spcPts val="7070"/>
              </a:lnSpc>
              <a:buFont typeface="Arial"/>
              <a:buChar char="•"/>
            </a:pPr>
            <a:r>
              <a:rPr lang="en-US" sz="3500">
                <a:solidFill>
                  <a:srgbClr val="365B6D"/>
                </a:solidFill>
                <a:latin typeface="Alice"/>
              </a:rPr>
              <a:t>A platform to get and give pet based services.</a:t>
            </a:r>
          </a:p>
          <a:p>
            <a:pPr marL="755691" indent="-377846" lvl="1">
              <a:lnSpc>
                <a:spcPts val="7070"/>
              </a:lnSpc>
              <a:buFont typeface="Arial"/>
              <a:buChar char="•"/>
            </a:pPr>
            <a:r>
              <a:rPr lang="en-US" sz="3500">
                <a:solidFill>
                  <a:srgbClr val="365B6D"/>
                </a:solidFill>
                <a:latin typeface="Alice"/>
              </a:rPr>
              <a:t>Online service booking system</a:t>
            </a:r>
          </a:p>
          <a:p>
            <a:pPr marL="755691" indent="-377846" lvl="1">
              <a:lnSpc>
                <a:spcPts val="7070"/>
              </a:lnSpc>
              <a:buFont typeface="Arial"/>
              <a:buChar char="•"/>
            </a:pPr>
            <a:r>
              <a:rPr lang="en-US" sz="3500">
                <a:solidFill>
                  <a:srgbClr val="365B6D"/>
                </a:solidFill>
                <a:latin typeface="Alice"/>
              </a:rPr>
              <a:t>Platform to findout the pets for buy, adoption and crossing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03135" y="1065005"/>
            <a:ext cx="9382814" cy="87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8"/>
              </a:lnSpc>
              <a:spcBef>
                <a:spcPct val="0"/>
              </a:spcBef>
            </a:pPr>
            <a:r>
              <a:rPr lang="en-US" sz="5134">
                <a:solidFill>
                  <a:srgbClr val="365B6D"/>
                </a:solidFill>
                <a:latin typeface="Alice Bold"/>
              </a:rPr>
              <a:t> Project Description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7450452" y="2273950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22235" b="0"/>
          <a:stretch>
            <a:fillRect/>
          </a:stretch>
        </p:blipFill>
        <p:spPr>
          <a:xfrm flipH="false" flipV="false" rot="0">
            <a:off x="14585949" y="3487557"/>
            <a:ext cx="3325908" cy="664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455625" y="3771033"/>
            <a:ext cx="10130324" cy="3488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5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65B6D"/>
                </a:solidFill>
                <a:latin typeface="Alice"/>
              </a:rPr>
              <a:t>Introducing one web-based platform for create a connection between pet owners and pet care services. </a:t>
            </a:r>
          </a:p>
          <a:p>
            <a:pPr marL="712475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65B6D"/>
                </a:solidFill>
                <a:latin typeface="Alice"/>
              </a:rPr>
              <a:t>All the parties can benefit from each other and provide their services through our website. </a:t>
            </a: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24007" y="2069319"/>
            <a:ext cx="9382814" cy="87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8"/>
              </a:lnSpc>
              <a:spcBef>
                <a:spcPct val="0"/>
              </a:spcBef>
            </a:pPr>
            <a:r>
              <a:rPr lang="en-US" sz="5134">
                <a:solidFill>
                  <a:srgbClr val="365B6D"/>
                </a:solidFill>
                <a:latin typeface="Alice Bold"/>
              </a:rPr>
              <a:t>Project Goals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3000"/>
          </a:blip>
          <a:srcRect l="0" t="0" r="0" b="0"/>
          <a:stretch>
            <a:fillRect/>
          </a:stretch>
        </p:blipFill>
        <p:spPr>
          <a:xfrm flipH="false" flipV="false" rot="0">
            <a:off x="-8320554" y="2520674"/>
            <a:ext cx="14316541" cy="143165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31345" y="2570017"/>
            <a:ext cx="2195655" cy="2573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7523" b="7523"/>
          <a:stretch>
            <a:fillRect/>
          </a:stretch>
        </p:blipFill>
        <p:spPr>
          <a:xfrm flipH="false" flipV="false" rot="0">
            <a:off x="15322480" y="1494594"/>
            <a:ext cx="2087997" cy="11752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4796047" y="403246"/>
            <a:ext cx="1935597" cy="109134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141031" y="5077765"/>
            <a:ext cx="2765113" cy="111781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6318342" y="8738803"/>
            <a:ext cx="2184270" cy="135974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5722702" y="8697067"/>
            <a:ext cx="985199" cy="140148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4064326" y="8666086"/>
            <a:ext cx="1463441" cy="146344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5141031" y="3235046"/>
            <a:ext cx="2696975" cy="146171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1359869" y="8924361"/>
            <a:ext cx="1913882" cy="98862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5183525" y="6500380"/>
            <a:ext cx="2792808" cy="1854765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337139" y="3304094"/>
            <a:ext cx="2796421" cy="103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2983">
                <a:solidFill>
                  <a:srgbClr val="365B6D"/>
                </a:solidFill>
                <a:latin typeface="Alice"/>
              </a:rPr>
              <a:t> Designing tools </a:t>
            </a:r>
          </a:p>
          <a:p>
            <a:pPr algn="ctr" marL="644049" indent="-322024" lvl="1">
              <a:lnSpc>
                <a:spcPts val="4176"/>
              </a:lnSpc>
              <a:spcBef>
                <a:spcPct val="0"/>
              </a:spcBef>
              <a:buFont typeface="Arial"/>
              <a:buChar char="•"/>
            </a:pPr>
            <a:r>
              <a:rPr lang="en-US" sz="2983">
                <a:solidFill>
                  <a:srgbClr val="365B6D"/>
                </a:solidFill>
                <a:latin typeface="Alice"/>
              </a:rPr>
              <a:t>Draw.io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55609" y="2542148"/>
            <a:ext cx="4418290" cy="119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615" indent="-367307" lvl="1">
              <a:lnSpc>
                <a:spcPts val="4763"/>
              </a:lnSpc>
              <a:buFont typeface="Arial"/>
              <a:buChar char="•"/>
            </a:pPr>
            <a:r>
              <a:rPr lang="en-US" sz="3402">
                <a:solidFill>
                  <a:srgbClr val="365B6D"/>
                </a:solidFill>
                <a:latin typeface="Alice"/>
              </a:rPr>
              <a:t>Versioning Control</a:t>
            </a:r>
          </a:p>
          <a:p>
            <a:pPr algn="ctr" marL="734615" indent="-367307" lvl="1">
              <a:lnSpc>
                <a:spcPts val="4763"/>
              </a:lnSpc>
              <a:buFont typeface="Arial"/>
              <a:buChar char="•"/>
            </a:pPr>
            <a:r>
              <a:rPr lang="en-US" sz="3402">
                <a:solidFill>
                  <a:srgbClr val="365B6D"/>
                </a:solidFill>
                <a:latin typeface="Alice"/>
              </a:rPr>
              <a:t>Git-hub</a:t>
            </a:r>
            <a:r>
              <a:rPr lang="en-US" sz="3402">
                <a:solidFill>
                  <a:srgbClr val="365B6D"/>
                </a:solidFill>
                <a:latin typeface="Alice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25189" y="4028922"/>
            <a:ext cx="4612247" cy="160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9"/>
              </a:lnSpc>
              <a:spcBef>
                <a:spcPct val="0"/>
              </a:spcBef>
            </a:pPr>
            <a:r>
              <a:rPr lang="en-US" sz="3049">
                <a:solidFill>
                  <a:srgbClr val="365B6D"/>
                </a:solidFill>
                <a:latin typeface="Alice"/>
              </a:rPr>
              <a:t> </a:t>
            </a:r>
            <a:r>
              <a:rPr lang="en-US" sz="3049">
                <a:solidFill>
                  <a:srgbClr val="365B6D"/>
                </a:solidFill>
                <a:latin typeface="Alice"/>
              </a:rPr>
              <a:t>Programming languages </a:t>
            </a:r>
          </a:p>
          <a:p>
            <a:pPr algn="ctr" marL="658484" indent="-329242" lvl="1">
              <a:lnSpc>
                <a:spcPts val="426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365B6D"/>
                </a:solidFill>
                <a:latin typeface="Alice"/>
              </a:rPr>
              <a:t>PHP</a:t>
            </a:r>
          </a:p>
          <a:p>
            <a:pPr algn="ctr" marL="658484" indent="-32924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365B6D"/>
                </a:solidFill>
                <a:latin typeface="Alice"/>
              </a:rPr>
              <a:t>Javascript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25189" y="5922421"/>
            <a:ext cx="4612247" cy="106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9"/>
              </a:lnSpc>
              <a:spcBef>
                <a:spcPct val="0"/>
              </a:spcBef>
            </a:pPr>
            <a:r>
              <a:rPr lang="en-US" sz="3049">
                <a:solidFill>
                  <a:srgbClr val="365B6D"/>
                </a:solidFill>
                <a:latin typeface="Alice"/>
              </a:rPr>
              <a:t> Markup </a:t>
            </a:r>
            <a:r>
              <a:rPr lang="en-US" sz="3049">
                <a:solidFill>
                  <a:srgbClr val="365B6D"/>
                </a:solidFill>
                <a:latin typeface="Alice"/>
              </a:rPr>
              <a:t>languages </a:t>
            </a:r>
          </a:p>
          <a:p>
            <a:pPr algn="ctr" marL="658484" indent="-32924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365B6D"/>
                </a:solidFill>
                <a:latin typeface="Alice"/>
              </a:rPr>
              <a:t>HTML5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25189" y="7276406"/>
            <a:ext cx="4612247" cy="106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9"/>
              </a:lnSpc>
              <a:spcBef>
                <a:spcPct val="0"/>
              </a:spcBef>
            </a:pPr>
            <a:r>
              <a:rPr lang="en-US" sz="3049">
                <a:solidFill>
                  <a:srgbClr val="365B6D"/>
                </a:solidFill>
                <a:latin typeface="Alice"/>
              </a:rPr>
              <a:t> Style sheet </a:t>
            </a:r>
            <a:r>
              <a:rPr lang="en-US" sz="3049">
                <a:solidFill>
                  <a:srgbClr val="365B6D"/>
                </a:solidFill>
                <a:latin typeface="Alice"/>
              </a:rPr>
              <a:t>languages </a:t>
            </a:r>
          </a:p>
          <a:p>
            <a:pPr algn="ctr" marL="658484" indent="-32924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365B6D"/>
                </a:solidFill>
                <a:latin typeface="Alice"/>
              </a:rPr>
              <a:t>CSS3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15523" y="8630392"/>
            <a:ext cx="5859098" cy="105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9"/>
              </a:lnSpc>
            </a:pPr>
            <a:r>
              <a:rPr lang="en-US" sz="3049">
                <a:solidFill>
                  <a:srgbClr val="365B6D"/>
                </a:solidFill>
                <a:latin typeface="Alice"/>
              </a:rPr>
              <a:t>Database Management System</a:t>
            </a:r>
          </a:p>
          <a:p>
            <a:pPr algn="ctr" marL="658484" indent="-32924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365B6D"/>
                </a:solidFill>
                <a:latin typeface="Alice"/>
              </a:rPr>
              <a:t>MySQL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74653" y="4695173"/>
            <a:ext cx="4121394" cy="109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365B6D"/>
                </a:solidFill>
                <a:latin typeface="Alice"/>
              </a:rPr>
              <a:t>Web Server </a:t>
            </a:r>
          </a:p>
          <a:p>
            <a:pPr algn="ctr" marL="673877" indent="-336939" lvl="1">
              <a:lnSpc>
                <a:spcPts val="4369"/>
              </a:lnSpc>
              <a:spcBef>
                <a:spcPct val="0"/>
              </a:spcBef>
              <a:buFont typeface="Arial"/>
              <a:buChar char="•"/>
            </a:pPr>
            <a:r>
              <a:rPr lang="en-US" sz="3121">
                <a:solidFill>
                  <a:srgbClr val="365B6D"/>
                </a:solidFill>
                <a:latin typeface="Alice"/>
              </a:rPr>
              <a:t>Apache Web Server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76733" y="6270227"/>
            <a:ext cx="4864298" cy="107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064">
                <a:solidFill>
                  <a:srgbClr val="365B6D"/>
                </a:solidFill>
                <a:latin typeface="Alice"/>
              </a:rPr>
              <a:t>Payment Gateway Sandbox </a:t>
            </a:r>
          </a:p>
          <a:p>
            <a:pPr algn="ctr">
              <a:lnSpc>
                <a:spcPts val="4289"/>
              </a:lnSpc>
            </a:pPr>
            <a:r>
              <a:rPr lang="en-US" sz="3064">
                <a:solidFill>
                  <a:srgbClr val="365B6D"/>
                </a:solidFill>
                <a:latin typeface="Alice"/>
              </a:rPr>
              <a:t> Stripe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0022" y="945930"/>
            <a:ext cx="7894828" cy="113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5"/>
              </a:lnSpc>
              <a:spcBef>
                <a:spcPct val="0"/>
              </a:spcBef>
            </a:pPr>
            <a:r>
              <a:rPr lang="en-US" sz="6639">
                <a:solidFill>
                  <a:srgbClr val="365B6D"/>
                </a:solidFill>
                <a:latin typeface="Alice"/>
              </a:rPr>
              <a:t>4.Technologies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1533" y="0"/>
            <a:ext cx="1707639" cy="17076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22235" b="0"/>
          <a:stretch>
            <a:fillRect/>
          </a:stretch>
        </p:blipFill>
        <p:spPr>
          <a:xfrm flipH="false" flipV="false" rot="0">
            <a:off x="15538552" y="4503334"/>
            <a:ext cx="2749448" cy="54932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259300" y="150635"/>
            <a:ext cx="1406370" cy="14063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924172" y="3960495"/>
            <a:ext cx="10287000" cy="23660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294354" y="3083558"/>
            <a:ext cx="11854552" cy="564616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75353" y="327461"/>
            <a:ext cx="4867530" cy="93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1"/>
              </a:lnSpc>
            </a:pPr>
            <a:r>
              <a:rPr lang="en-US" sz="5429">
                <a:solidFill>
                  <a:srgbClr val="365B6D"/>
                </a:solidFill>
                <a:latin typeface="Alice"/>
              </a:rPr>
              <a:t>Pet Assure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1996474"/>
            <a:ext cx="952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567024" y="1173025"/>
            <a:ext cx="10325527" cy="95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1"/>
              </a:lnSpc>
              <a:spcBef>
                <a:spcPct val="0"/>
              </a:spcBef>
            </a:pPr>
            <a:r>
              <a:rPr lang="en-US" sz="5529">
                <a:solidFill>
                  <a:srgbClr val="365B6D"/>
                </a:solidFill>
                <a:latin typeface="Alice"/>
              </a:rPr>
              <a:t>High-Level Architecture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DAFRxCtesWM</dc:identifier>
  <dcterms:modified xsi:type="dcterms:W3CDTF">2011-08-01T06:04:30Z</dcterms:modified>
  <cp:revision>1</cp:revision>
  <dc:title>Add a heading</dc:title>
</cp:coreProperties>
</file>