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3FC0076-3EE4-497A-B041-C2F4A3E9F084}"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08CB39D-988E-4414-BDF1-C4CAD9EC83D9}"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3FC0076-3EE4-497A-B041-C2F4A3E9F08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3FC0076-3EE4-497A-B041-C2F4A3E9F08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3FC0076-3EE4-497A-B041-C2F4A3E9F08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3FC0076-3EE4-497A-B041-C2F4A3E9F08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3FC0076-3EE4-497A-B041-C2F4A3E9F08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3FC0076-3EE4-497A-B041-C2F4A3E9F084}"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3FC0076-3EE4-497A-B041-C2F4A3E9F084}"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3FC0076-3EE4-497A-B041-C2F4A3E9F084}"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3FC0076-3EE4-497A-B041-C2F4A3E9F08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3FC0076-3EE4-497A-B041-C2F4A3E9F08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08CB39D-988E-4414-BDF1-C4CAD9EC83D9}"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3FC0076-3EE4-497A-B041-C2F4A3E9F084}"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808CB39D-988E-4414-BDF1-C4CAD9EC83D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630045" cy="998855"/>
          </a:xfrm>
          <a:prstGeom prst="rect">
            <a:avLst/>
          </a:prstGeom>
          <a:noFill/>
          <a:ln>
            <a:noFill/>
          </a:ln>
        </p:spPr>
      </p:pic>
      <p:sp>
        <p:nvSpPr>
          <p:cNvPr id="6" name="TextBox 5"/>
          <p:cNvSpPr txBox="1"/>
          <p:nvPr/>
        </p:nvSpPr>
        <p:spPr>
          <a:xfrm>
            <a:off x="615820" y="324469"/>
            <a:ext cx="11094098" cy="993926"/>
          </a:xfrm>
          <a:prstGeom prst="rect">
            <a:avLst/>
          </a:prstGeom>
          <a:noFill/>
        </p:spPr>
        <p:txBody>
          <a:bodyPr wrap="square">
            <a:spAutoFit/>
          </a:bodyPr>
          <a:lstStyle/>
          <a:p>
            <a:pPr algn="ctr">
              <a:lnSpc>
                <a:spcPct val="107000"/>
              </a:lnSpc>
              <a:spcAft>
                <a:spcPts val="800"/>
              </a:spcAft>
            </a:pPr>
            <a:r>
              <a:rPr lang="en-IN" sz="2800" b="1" u="sng" kern="100" dirty="0">
                <a:gradFill>
                  <a:gsLst>
                    <a:gs pos="0">
                      <a:srgbClr val="012D86"/>
                    </a:gs>
                    <a:gs pos="100000">
                      <a:srgbClr val="0E2557"/>
                    </a:gs>
                  </a:gsLst>
                  <a:lin scaled="0"/>
                </a:gradFill>
                <a:effectLst/>
                <a:latin typeface="Arial Black" panose="020B0A04020102020204" pitchFamily="34" charset="0"/>
                <a:ea typeface="Calibri" panose="020F0502020204030204" pitchFamily="34" charset="0"/>
                <a:cs typeface="Times New Roman" panose="02020603050405020304" pitchFamily="18" charset="0"/>
              </a:rPr>
              <a:t>Experimental Learning Activity (B. Tech. – 3rd                 Semester)</a:t>
            </a:r>
            <a:endParaRPr lang="en-IN" sz="2800" b="1" u="sng" kern="100" dirty="0">
              <a:gradFill>
                <a:gsLst>
                  <a:gs pos="0">
                    <a:srgbClr val="012D86"/>
                  </a:gs>
                  <a:gs pos="100000">
                    <a:srgbClr val="0E2557"/>
                  </a:gs>
                </a:gsLst>
                <a:lin scaled="0"/>
              </a:gradFill>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1809115" y="1375410"/>
            <a:ext cx="8249285" cy="1064260"/>
          </a:xfrm>
          <a:prstGeom prst="rect">
            <a:avLst/>
          </a:prstGeom>
          <a:noFill/>
        </p:spPr>
        <p:txBody>
          <a:bodyPr wrap="square">
            <a:noAutofit/>
          </a:bodyPr>
          <a:lstStyle/>
          <a:p>
            <a:pPr algn="l">
              <a:lnSpc>
                <a:spcPct val="107000"/>
              </a:lnSpc>
              <a:spcAft>
                <a:spcPts val="800"/>
              </a:spcAft>
            </a:pPr>
            <a:r>
              <a:rPr lang="en-IN" sz="3200" b="1" u="sng" kern="0" dirty="0">
                <a:gradFill>
                  <a:gsLst>
                    <a:gs pos="0">
                      <a:srgbClr val="012D86"/>
                    </a:gs>
                    <a:gs pos="100000">
                      <a:srgbClr val="0E2557"/>
                    </a:gs>
                  </a:gsLst>
                  <a:lin scaled="0"/>
                </a:gradFill>
                <a:effectLst/>
                <a:latin typeface="Arial Black" panose="020B0A04020102020204" pitchFamily="34" charset="0"/>
                <a:ea typeface="Times New Roman" panose="02020603050405020304" pitchFamily="18" charset="0"/>
                <a:cs typeface="Poppins" panose="00000500000000000000" pitchFamily="2" charset="0"/>
              </a:rPr>
              <a:t>Real-time applications on Computer Vision using MATLAB and Python</a:t>
            </a:r>
            <a:endParaRPr lang="en-IN" sz="3200" b="1" u="sng" kern="0" dirty="0">
              <a:gradFill>
                <a:gsLst>
                  <a:gs pos="0">
                    <a:srgbClr val="012D86"/>
                  </a:gs>
                  <a:gs pos="100000">
                    <a:srgbClr val="0E2557"/>
                  </a:gs>
                </a:gsLst>
                <a:lin scaled="0"/>
              </a:gradFill>
              <a:effectLst/>
              <a:latin typeface="Arial Black" panose="020B0A04020102020204" pitchFamily="34" charset="0"/>
              <a:ea typeface="Times New Roman" panose="02020603050405020304" pitchFamily="18" charset="0"/>
              <a:cs typeface="Poppins" panose="00000500000000000000" pitchFamily="2" charset="0"/>
            </a:endParaRPr>
          </a:p>
        </p:txBody>
      </p:sp>
      <p:sp>
        <p:nvSpPr>
          <p:cNvPr id="2" name="Text Box 1"/>
          <p:cNvSpPr txBox="1"/>
          <p:nvPr/>
        </p:nvSpPr>
        <p:spPr>
          <a:xfrm>
            <a:off x="9230995" y="5382260"/>
            <a:ext cx="2353945" cy="1198880"/>
          </a:xfrm>
          <a:prstGeom prst="rect">
            <a:avLst/>
          </a:prstGeom>
          <a:noFill/>
        </p:spPr>
        <p:txBody>
          <a:bodyPr wrap="square" rtlCol="0">
            <a:spAutoFit/>
          </a:bodyPr>
          <a:p>
            <a:r>
              <a:rPr lang="en-IN" altLang="en-US" b="1">
                <a:solidFill>
                  <a:schemeClr val="tx1"/>
                </a:solidFill>
              </a:rPr>
              <a:t>SUBMITTED BY:</a:t>
            </a:r>
            <a:endParaRPr lang="en-IN" altLang="en-US" b="1">
              <a:solidFill>
                <a:schemeClr val="tx1"/>
              </a:solidFill>
            </a:endParaRPr>
          </a:p>
          <a:p>
            <a:r>
              <a:rPr lang="en-IN" altLang="en-US" b="1">
                <a:solidFill>
                  <a:schemeClr val="tx1"/>
                </a:solidFill>
              </a:rPr>
              <a:t>ISHITA GARG     102203992</a:t>
            </a:r>
            <a:endParaRPr lang="en-IN" altLang="en-US" b="1">
              <a:solidFill>
                <a:schemeClr val="tx1"/>
              </a:solidFill>
            </a:endParaRPr>
          </a:p>
          <a:p>
            <a:r>
              <a:rPr lang="en-IN" altLang="en-US" b="1">
                <a:solidFill>
                  <a:schemeClr val="tx1"/>
                </a:solidFill>
              </a:rPr>
              <a:t>GROUP: 2CO18</a:t>
            </a:r>
            <a:endParaRPr lang="en-IN" altLang="en-US" b="1">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2155" y="1688465"/>
            <a:ext cx="10615930" cy="2984500"/>
          </a:xfrm>
          <a:prstGeom prst="rect">
            <a:avLst/>
          </a:prstGeom>
          <a:noFill/>
        </p:spPr>
        <p:txBody>
          <a:bodyPr wrap="square">
            <a:spAutoFit/>
          </a:bodyPr>
          <a:lstStyle/>
          <a:p>
            <a:pPr algn="l"/>
            <a:endParaRPr lang="en-IN" sz="2000" b="0" i="0" u="none" strike="noStrike" baseline="0" dirty="0">
              <a:solidFill>
                <a:srgbClr val="000000"/>
              </a:solidFill>
              <a:latin typeface="Georgia" panose="02040502050405020303" pitchFamily="18" charset="0"/>
            </a:endParaRPr>
          </a:p>
          <a:p>
            <a:pPr algn="l"/>
            <a:r>
              <a:rPr lang="en-US" sz="2400" b="0" i="0" u="none" strike="noStrike" baseline="0" dirty="0">
                <a:solidFill>
                  <a:srgbClr val="000000"/>
                </a:solidFill>
                <a:latin typeface="Arial Black" panose="020B0A04020102020204" pitchFamily="34" charset="0"/>
              </a:rPr>
              <a:t> </a:t>
            </a:r>
            <a:r>
              <a:rPr lang="en-US" sz="2800" b="0" i="0" u="none" strike="noStrike" baseline="0" dirty="0">
                <a:solidFill>
                  <a:srgbClr val="002060"/>
                </a:solidFill>
                <a:latin typeface="Arial Black" panose="020B0A04020102020204" pitchFamily="34" charset="0"/>
              </a:rPr>
              <a:t>This ELC activity is aimed to provide knowledge about Computer vision for transformation of images for imparting different drawing effects in real-time. The student must be able to apply the various concepts of computer-vision to solve and develop the applications of real-life issues. </a:t>
            </a:r>
            <a:endParaRPr lang="en-IN" sz="2800" dirty="0">
              <a:solidFill>
                <a:srgbClr val="002060"/>
              </a:solidFill>
              <a:latin typeface="Arial Black" panose="020B0A04020102020204" pitchFamily="34" charset="0"/>
            </a:endParaRPr>
          </a:p>
        </p:txBody>
      </p:sp>
      <p:sp>
        <p:nvSpPr>
          <p:cNvPr id="2" name="TextBox 1"/>
          <p:cNvSpPr txBox="1"/>
          <p:nvPr/>
        </p:nvSpPr>
        <p:spPr>
          <a:xfrm>
            <a:off x="4175760" y="100330"/>
            <a:ext cx="4539615" cy="1134110"/>
          </a:xfrm>
          <a:prstGeom prst="rect">
            <a:avLst/>
          </a:prstGeom>
          <a:noFill/>
        </p:spPr>
        <p:txBody>
          <a:bodyPr wrap="square" rtlCol="0">
            <a:noAutofit/>
          </a:bodyPr>
          <a:lstStyle/>
          <a:p>
            <a:r>
              <a:rPr lang="en-IN" sz="3600" b="1" u="sng" dirty="0">
                <a:gradFill>
                  <a:gsLst>
                    <a:gs pos="0">
                      <a:srgbClr val="012D86"/>
                    </a:gs>
                    <a:gs pos="100000">
                      <a:srgbClr val="0E2557"/>
                    </a:gs>
                  </a:gsLst>
                  <a:lin scaled="0"/>
                </a:gradFill>
                <a:latin typeface="Arial Black" panose="020B0A04020102020204" pitchFamily="34" charset="0"/>
              </a:rPr>
              <a:t>INTRODUCTION</a:t>
            </a:r>
            <a:endParaRPr lang="en-IN" sz="3600" b="1" u="sng" dirty="0">
              <a:gradFill>
                <a:gsLst>
                  <a:gs pos="0">
                    <a:srgbClr val="012D86"/>
                  </a:gs>
                  <a:gs pos="100000">
                    <a:srgbClr val="0E2557"/>
                  </a:gs>
                </a:gsLst>
                <a:lin scaled="0"/>
              </a:gra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51483" y="756295"/>
            <a:ext cx="8597381" cy="4799965"/>
          </a:xfrm>
          <a:prstGeom prst="rect">
            <a:avLst/>
          </a:prstGeom>
          <a:noFill/>
        </p:spPr>
        <p:txBody>
          <a:bodyPr wrap="square">
            <a:spAutoFit/>
          </a:bodyPr>
          <a:lstStyle/>
          <a:p>
            <a:pPr algn="ctr"/>
            <a:endParaRPr lang="en-IN" sz="3600" b="1" i="1" u="sng" strike="noStrike" baseline="0" dirty="0">
              <a:solidFill>
                <a:srgbClr val="002060"/>
              </a:solidFill>
              <a:latin typeface="Arial Black" panose="020B0A04020102020204" pitchFamily="34" charset="0"/>
            </a:endParaRPr>
          </a:p>
          <a:p>
            <a:r>
              <a:rPr lang="en-US" sz="1800" b="0" i="0" u="none" strike="noStrike" baseline="0" dirty="0">
                <a:solidFill>
                  <a:srgbClr val="2D287E"/>
                </a:solidFill>
                <a:latin typeface="Arial Black" panose="020B0A04020102020204" pitchFamily="34" charset="0"/>
              </a:rPr>
              <a:t>Real-time applications in Computer Vision using MATLAB and Python have emerged as powerful solutions that enable rapid and accurate analysis of visual data. Leveraging advanced algorithms and libraries, these programming languages offer a wide array of tools for tasks such as object detection, image segmentation, facial recognition, and gesture tracking. MATLAB's intuitive graphical interface facilitates quick prototyping and model deployment, while Python's extensive libraries like OpenCV and TensorFlow ensure flexibility and scalability. The combination of these two languages empowers developers to build real-time applications that efficiently process live video streams, making it invaluable in various fields like surveillance, autonomous vehicles, medical imaging, and augmented reality, revolutionizing the way we interact with visual information in our increasingly connected world. </a:t>
            </a:r>
            <a:r>
              <a:rPr lang="en-US" sz="1800" b="0" i="0" u="none" strike="noStrike" baseline="0" dirty="0">
                <a:solidFill>
                  <a:srgbClr val="000000"/>
                </a:solidFill>
                <a:latin typeface="Arial Black" panose="020B0A04020102020204" pitchFamily="34" charset="0"/>
              </a:rPr>
              <a:t>	</a:t>
            </a:r>
            <a:endParaRPr lang="en-US" sz="1800" b="0" i="0" u="none" strike="noStrike" baseline="0" dirty="0">
              <a:solidFill>
                <a:srgbClr val="000000"/>
              </a:solidFill>
              <a:latin typeface="Arial Black" panose="020B0A04020102020204" pitchFamily="34" charset="0"/>
            </a:endParaRPr>
          </a:p>
        </p:txBody>
      </p:sp>
      <p:sp>
        <p:nvSpPr>
          <p:cNvPr id="4" name="Text Box 3"/>
          <p:cNvSpPr txBox="1"/>
          <p:nvPr/>
        </p:nvSpPr>
        <p:spPr>
          <a:xfrm>
            <a:off x="2963545" y="93980"/>
            <a:ext cx="5854700" cy="706755"/>
          </a:xfrm>
          <a:prstGeom prst="rect">
            <a:avLst/>
          </a:prstGeom>
          <a:noFill/>
        </p:spPr>
        <p:txBody>
          <a:bodyPr wrap="square" rtlCol="0">
            <a:spAutoFit/>
          </a:bodyPr>
          <a:p>
            <a:pPr algn="l"/>
            <a:r>
              <a:rPr lang="en-IN" sz="4000" b="1" u="sng" dirty="0">
                <a:solidFill>
                  <a:srgbClr val="002060"/>
                </a:solidFill>
                <a:latin typeface="Arial Black" panose="020B0A04020102020204" pitchFamily="34" charset="0"/>
                <a:sym typeface="+mn-ea"/>
              </a:rPr>
              <a:t>Brief Description: </a:t>
            </a:r>
            <a:endParaRPr 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8064" y="517583"/>
            <a:ext cx="6097554" cy="2369820"/>
          </a:xfrm>
          <a:prstGeom prst="rect">
            <a:avLst/>
          </a:prstGeom>
          <a:noFill/>
        </p:spPr>
        <p:txBody>
          <a:bodyPr wrap="square">
            <a:spAutoFit/>
          </a:bodyPr>
          <a:lstStyle/>
          <a:p>
            <a:pPr algn="just">
              <a:lnSpc>
                <a:spcPct val="107000"/>
              </a:lnSpc>
              <a:spcAft>
                <a:spcPts val="800"/>
              </a:spcAft>
            </a:pPr>
            <a:endParaRPr lang="en-IN" sz="1800" kern="100" dirty="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kern="100" dirty="0">
              <a:solidFill>
                <a:srgbClr val="002060"/>
              </a:solidFill>
              <a:latin typeface="Arial Black" panose="020B0A040201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rPr>
              <a:t>Face detection is a technique to find the location of the human faces in an image. Computers use various types of algorithms to detect if the shape in the image resembles a face or not.</a:t>
            </a:r>
            <a:endParaRPr lang="en-IN" sz="12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326765" y="3276600"/>
            <a:ext cx="5440045" cy="3124835"/>
          </a:xfrm>
          <a:prstGeom prst="rect">
            <a:avLst/>
          </a:prstGeom>
        </p:spPr>
      </p:pic>
      <p:sp>
        <p:nvSpPr>
          <p:cNvPr id="2" name="Text Box 1"/>
          <p:cNvSpPr txBox="1"/>
          <p:nvPr/>
        </p:nvSpPr>
        <p:spPr>
          <a:xfrm>
            <a:off x="1751330" y="57785"/>
            <a:ext cx="7976235" cy="839470"/>
          </a:xfrm>
          <a:prstGeom prst="rect">
            <a:avLst/>
          </a:prstGeom>
          <a:noFill/>
        </p:spPr>
        <p:txBody>
          <a:bodyPr wrap="square" rtlCol="0">
            <a:noAutofit/>
          </a:bodyPr>
          <a:p>
            <a:pPr lvl="0" algn="ctr">
              <a:lnSpc>
                <a:spcPct val="107000"/>
              </a:lnSpc>
              <a:spcAft>
                <a:spcPts val="800"/>
              </a:spcAft>
            </a:pPr>
            <a:r>
              <a:rPr lang="en-IN" sz="2800" kern="100" dirty="0">
                <a:gradFill>
                  <a:gsLst>
                    <a:gs pos="0">
                      <a:srgbClr val="012D86"/>
                    </a:gs>
                    <a:gs pos="100000">
                      <a:srgbClr val="0E2557"/>
                    </a:gs>
                  </a:gsLst>
                  <a:lin scaled="0"/>
                </a:gradFill>
                <a:effectLst/>
                <a:latin typeface="Arial Black" panose="020B0A04020102020204" pitchFamily="34" charset="0"/>
                <a:ea typeface="Calibri" panose="020F0502020204030204" pitchFamily="34" charset="0"/>
                <a:cs typeface="Times New Roman" panose="02020603050405020304" pitchFamily="18" charset="0"/>
                <a:sym typeface="+mn-ea"/>
              </a:rPr>
              <a:t>Problem statement :   Face Detection</a:t>
            </a:r>
            <a:endParaRPr lang="en-IN" sz="2800" kern="100" dirty="0">
              <a:gradFill>
                <a:gsLst>
                  <a:gs pos="0">
                    <a:srgbClr val="012D86"/>
                  </a:gs>
                  <a:gs pos="100000">
                    <a:srgbClr val="0E2557"/>
                  </a:gs>
                </a:gsLst>
                <a:lin scaled="0"/>
              </a:gradFill>
              <a:effectLst/>
              <a:latin typeface="Arial Black" panose="020B0A04020102020204" pitchFamily="34" charset="0"/>
              <a:ea typeface="Calibri" panose="020F0502020204030204" pitchFamily="34"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0274" y="2715409"/>
            <a:ext cx="5567113" cy="923330"/>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theme/theme1.xml><?xml version="1.0" encoding="utf-8"?>
<a:theme xmlns:a="http://schemas.openxmlformats.org/drawingml/2006/main" name="Data Pie Charts">
  <a:themeElements>
    <a:clrScheme name="Custom 1">
      <a:dk1>
        <a:srgbClr val="000000"/>
      </a:dk1>
      <a:lt1>
        <a:srgbClr val="FFFFFF"/>
      </a:lt1>
      <a:dk2>
        <a:srgbClr val="000000"/>
      </a:dk2>
      <a:lt2>
        <a:srgbClr val="969696"/>
      </a:lt2>
      <a:accent1>
        <a:srgbClr val="F9F88C"/>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1638</Words>
  <Application>WPS Presentation</Application>
  <PresentationFormat>Widescreen</PresentationFormat>
  <Paragraphs>23</Paragraphs>
  <Slides>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vt:i4>
      </vt:variant>
    </vt:vector>
  </HeadingPairs>
  <TitlesOfParts>
    <vt:vector size="19" baseType="lpstr">
      <vt:lpstr>Arial</vt:lpstr>
      <vt:lpstr>SimSun</vt:lpstr>
      <vt:lpstr>Wingdings</vt:lpstr>
      <vt:lpstr>Arial</vt:lpstr>
      <vt:lpstr>Arial Black</vt:lpstr>
      <vt:lpstr>Calibri</vt:lpstr>
      <vt:lpstr>Times New Roman</vt:lpstr>
      <vt:lpstr>Poppins</vt:lpstr>
      <vt:lpstr>AMGDT</vt:lpstr>
      <vt:lpstr>Georgia</vt:lpstr>
      <vt:lpstr>Microsoft YaHei</vt:lpstr>
      <vt:lpstr>Arial Unicode MS</vt:lpstr>
      <vt:lpstr>Corbel</vt:lpstr>
      <vt:lpstr>Data Pie Charts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 Deora</dc:creator>
  <cp:lastModifiedBy>ISHITA</cp:lastModifiedBy>
  <cp:revision>2</cp:revision>
  <dcterms:created xsi:type="dcterms:W3CDTF">2023-10-15T17:11:00Z</dcterms:created>
  <dcterms:modified xsi:type="dcterms:W3CDTF">2023-10-28T09:02:33Z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7B8E483611B848AE8A3529FBE2BB5A7A_12</vt:lpwstr>
  </property>
  <property fmtid="{D5CDD505-2E9C-101B-9397-08002B2CF9AE}" pid="3" name="KSOProductBuildVer">
    <vt:lpwstr>1033-12.2.0.13266</vt:lpwstr>
  </property>
</Properties>
</file>