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5"/>
  </p:notesMasterIdLst>
  <p:sldIdLst>
    <p:sldId id="266" r:id="rId2"/>
    <p:sldId id="267" r:id="rId3"/>
    <p:sldId id="268" r:id="rId4"/>
    <p:sldId id="269" r:id="rId5"/>
    <p:sldId id="270" r:id="rId6"/>
    <p:sldId id="271" r:id="rId7"/>
    <p:sldId id="272" r:id="rId8"/>
    <p:sldId id="273" r:id="rId9"/>
    <p:sldId id="275" r:id="rId10"/>
    <p:sldId id="274" r:id="rId11"/>
    <p:sldId id="276" r:id="rId12"/>
    <p:sldId id="277" r:id="rId13"/>
    <p:sldId id="278" r:id="rId14"/>
    <p:sldId id="280" r:id="rId15"/>
    <p:sldId id="281" r:id="rId16"/>
    <p:sldId id="256" r:id="rId17"/>
    <p:sldId id="258" r:id="rId18"/>
    <p:sldId id="259" r:id="rId19"/>
    <p:sldId id="264" r:id="rId20"/>
    <p:sldId id="260" r:id="rId21"/>
    <p:sldId id="261" r:id="rId22"/>
    <p:sldId id="262" r:id="rId23"/>
    <p:sldId id="26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1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D3677A-8255-4356-BA2D-A3CE3A1927AC}" type="datetimeFigureOut">
              <a:rPr lang="en-US" smtClean="0"/>
              <a:t>10/9/2018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E7066-8ECA-491E-85AA-13A90843D51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predictioncenter.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6FE153A4-E9CD-4543-9E7A-3B6963218F0F}" type="slidenum">
              <a:rPr lang="en-US"/>
              <a:pPr/>
              <a:t>2</a:t>
            </a:fld>
            <a:endParaRPr lang="en-US"/>
          </a:p>
        </p:txBody>
      </p:sp>
      <p:sp>
        <p:nvSpPr>
          <p:cNvPr id="47106" name="Rectangle 2"/>
          <p:cNvSpPr>
            <a:spLocks noChangeArrowheads="1" noTextEdit="1"/>
          </p:cNvSpPr>
          <p:nvPr>
            <p:ph type="sldImg"/>
          </p:nvPr>
        </p:nvSpPr>
        <p:spPr>
          <a:solidFill>
            <a:srgbClr val="FFFFFF"/>
          </a:solidFill>
          <a:ln/>
        </p:spPr>
      </p:sp>
      <p:sp>
        <p:nvSpPr>
          <p:cNvPr id="47107" name="Rectangle 3"/>
          <p:cNvSpPr>
            <a:spLocks noChangeArrowheads="1"/>
          </p:cNvSpPr>
          <p:nvPr>
            <p:ph type="body" idx="1"/>
          </p:nvPr>
        </p:nvSpPr>
        <p:spPr>
          <a:solidFill>
            <a:srgbClr val="FFFFFF"/>
          </a:solidFill>
          <a:ln>
            <a:solidFill>
              <a:srgbClr val="000000"/>
            </a:solidFill>
          </a:ln>
        </p:spPr>
        <p:txBody>
          <a:bodyPr/>
          <a:lstStyle/>
          <a:p>
            <a:pPr>
              <a:spcBef>
                <a:spcPct val="0"/>
              </a:spcBef>
              <a:buFontTx/>
              <a:buChar char="•"/>
            </a:pPr>
            <a:r>
              <a:rPr lang="en-US" smtClean="0">
                <a:latin typeface="Times" charset="0"/>
              </a:rPr>
              <a:t> Useful skill</a:t>
            </a:r>
          </a:p>
          <a:p>
            <a:pPr>
              <a:spcBef>
                <a:spcPct val="0"/>
              </a:spcBef>
              <a:buFontTx/>
              <a:buChar char="•"/>
            </a:pPr>
            <a:r>
              <a:rPr lang="en-US" smtClean="0">
                <a:latin typeface="Times" charset="0"/>
              </a:rPr>
              <a:t> Important tool</a:t>
            </a:r>
          </a:p>
          <a:p>
            <a:pPr>
              <a:spcBef>
                <a:spcPct val="0"/>
              </a:spcBef>
              <a:buFontTx/>
              <a:buChar char="•"/>
            </a:pPr>
            <a:r>
              <a:rPr lang="en-US" smtClean="0">
                <a:latin typeface="Times" charset="0"/>
              </a:rPr>
              <a:t> Window into corners of everyday life</a:t>
            </a:r>
          </a:p>
          <a:p>
            <a:endParaRPr lang="en-US" smtClean="0">
              <a:latin typeface="Time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82FF70BB-236C-422F-BCB2-673DFBB4FAFC}" type="slidenum">
              <a:rPr lang="en-US"/>
              <a:pPr/>
              <a:t>3</a:t>
            </a:fld>
            <a:endParaRPr lang="en-US"/>
          </a:p>
        </p:txBody>
      </p:sp>
      <p:sp>
        <p:nvSpPr>
          <p:cNvPr id="57346" name="Rectangle 2"/>
          <p:cNvSpPr>
            <a:spLocks noChangeArrowheads="1" noTextEdit="1"/>
          </p:cNvSpPr>
          <p:nvPr>
            <p:ph type="sldImg"/>
          </p:nvPr>
        </p:nvSpPr>
        <p:spPr>
          <a:solidFill>
            <a:srgbClr val="FFFFFF"/>
          </a:solidFill>
          <a:ln/>
        </p:spPr>
      </p:sp>
      <p:sp>
        <p:nvSpPr>
          <p:cNvPr id="57347" name="Rectangle 3"/>
          <p:cNvSpPr>
            <a:spLocks noChangeArrowheads="1"/>
          </p:cNvSpPr>
          <p:nvPr>
            <p:ph type="body" idx="1"/>
          </p:nvPr>
        </p:nvSpPr>
        <p:spPr>
          <a:solidFill>
            <a:srgbClr val="FFFFFF"/>
          </a:solidFill>
          <a:ln>
            <a:solidFill>
              <a:srgbClr val="000000"/>
            </a:solidFill>
          </a:ln>
        </p:spPr>
        <p:txBody>
          <a:bodyPr/>
          <a:lstStyle/>
          <a:p>
            <a:r>
              <a:rPr lang="en-US" smtClean="0">
                <a:latin typeface="Times" charset="0"/>
              </a:rPr>
              <a:t>http://www.cs.ucl.ac.uk/staff/D.Jones/t42morph.html</a:t>
            </a:r>
          </a:p>
          <a:p>
            <a:endParaRPr lang="en-US" smtClean="0">
              <a:latin typeface="Times" charset="0"/>
            </a:endParaRPr>
          </a:p>
          <a:p>
            <a:r>
              <a:rPr lang="en-US" smtClean="0">
                <a:latin typeface="Arial" pitchFamily="34" charset="0"/>
              </a:rPr>
              <a:t>This animated GIF image shows a synthetic folding trajectory for a small alpha-helical protein (porcine NK-lysin) which was predicted using our FRAGFOLD software as part of the 2nd </a:t>
            </a:r>
            <a:r>
              <a:rPr lang="en-US" u="sng" smtClean="0">
                <a:solidFill>
                  <a:srgbClr val="0024EF"/>
                </a:solidFill>
                <a:latin typeface="Arial" pitchFamily="34" charset="0"/>
                <a:hlinkClick r:id="rId3"/>
              </a:rPr>
              <a:t>CASP experiment</a:t>
            </a:r>
            <a:r>
              <a:rPr lang="en-US" smtClean="0">
                <a:latin typeface="Arial" pitchFamily="34" charset="0"/>
              </a:rPr>
              <a:t> carried out in 1996. This was the first successful prediction of a novel protein fold in CASP and was also notable as being the first fold prediction method to employ fragment assembly. The basic idea of fragment assembly is to take fragments of already known protein structures and to recombine them randomly to create possible new protein folds. See the following reference for more details:Jones, D.T. (1997) Successful ab initio prediction of the tertiary structure of NK-Lysin using multiple sequences and recognized supersecondary structural motifs. PROTEINS. Suppl. 1, 185-191.</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fld id="{0A99BF8D-AC03-4A69-A311-EC63706E15B0}" type="slidenum">
              <a:rPr lang="en-US">
                <a:solidFill>
                  <a:srgbClr val="000000"/>
                </a:solidFill>
                <a:latin typeface="Arial" pitchFamily="34" charset="0"/>
              </a:rPr>
              <a:pPr/>
              <a:t>5</a:t>
            </a:fld>
            <a:endParaRPr lang="en-US">
              <a:solidFill>
                <a:srgbClr val="000000"/>
              </a:solidFill>
              <a:latin typeface="Arial" pitchFamily="34" charset="0"/>
            </a:endParaRPr>
          </a:p>
        </p:txBody>
      </p:sp>
      <p:sp>
        <p:nvSpPr>
          <p:cNvPr id="60418" name="Rectangle 2"/>
          <p:cNvSpPr>
            <a:spLocks noChangeArrowheads="1" noTextEdit="1"/>
          </p:cNvSpPr>
          <p:nvPr>
            <p:ph type="sldImg"/>
          </p:nvPr>
        </p:nvSpPr>
        <p:spPr>
          <a:solidFill>
            <a:srgbClr val="FFFFFF"/>
          </a:solidFill>
          <a:ln/>
        </p:spPr>
      </p:sp>
      <p:sp>
        <p:nvSpPr>
          <p:cNvPr id="60419" name="Rectangle 3"/>
          <p:cNvSpPr>
            <a:spLocks noChangeArrowheads="1"/>
          </p:cNvSpPr>
          <p:nvPr>
            <p:ph type="body" idx="1"/>
          </p:nvPr>
        </p:nvSpPr>
        <p:spPr>
          <a:solidFill>
            <a:srgbClr val="FFFFFF"/>
          </a:solidFill>
          <a:ln>
            <a:solidFill>
              <a:srgbClr val="000000"/>
            </a:solidFill>
          </a:ln>
        </p:spPr>
        <p:txBody>
          <a:bodyPr/>
          <a:lstStyle/>
          <a:p>
            <a:pPr eaLnBrk="1" hangingPunct="1"/>
            <a:r>
              <a:rPr lang="en-US" smtClean="0">
                <a:latin typeface="Times" charset="0"/>
              </a:rPr>
              <a:t>Electric:  from www.staticfreesoftware.com</a:t>
            </a:r>
          </a:p>
          <a:p>
            <a:pPr eaLnBrk="1" hangingPunct="1"/>
            <a:r>
              <a:rPr lang="en-US" smtClean="0">
                <a:latin typeface="Times" charset="0"/>
              </a:rPr>
              <a:t>My tutorial is at:</a:t>
            </a:r>
          </a:p>
          <a:p>
            <a:pPr eaLnBrk="1" hangingPunct="1"/>
            <a:r>
              <a:rPr lang="en-US" smtClean="0">
                <a:latin typeface="Times" charset="0"/>
              </a:rPr>
              <a:t>http://odin.ac.hmc.edu/~harris/class/chipdesign/electric.pdf</a:t>
            </a:r>
          </a:p>
          <a:p>
            <a:pPr eaLnBrk="1" hangingPunct="1"/>
            <a:endParaRPr lang="en-US" smtClean="0">
              <a:latin typeface="Times" charset="0"/>
            </a:endParaRPr>
          </a:p>
          <a:p>
            <a:pPr eaLnBrk="1" hangingPunct="1"/>
            <a:endParaRPr lang="en-US" smtClean="0">
              <a:latin typeface="Times" charset="0"/>
            </a:endParaRPr>
          </a:p>
          <a:p>
            <a:pPr eaLnBrk="1" hangingPunct="1"/>
            <a:r>
              <a:rPr lang="en-US" smtClean="0">
                <a:latin typeface="Times" charset="0"/>
              </a:rPr>
              <a:t>Lasergene (a molecular biology suite of programs for aligning and comparing</a:t>
            </a:r>
          </a:p>
          <a:p>
            <a:pPr eaLnBrk="1" hangingPunct="1"/>
            <a:r>
              <a:rPr lang="en-US" smtClean="0">
                <a:latin typeface="Times" charset="0"/>
              </a:rPr>
              <a:t>       DNA sequences, etc.)</a:t>
            </a:r>
          </a:p>
          <a:p>
            <a:pPr eaLnBrk="1" hangingPunct="1"/>
            <a:r>
              <a:rPr lang="en-US" smtClean="0">
                <a:latin typeface="Times" charset="0"/>
              </a:rPr>
              <a:t>Statview (statistical analysis)</a:t>
            </a:r>
          </a:p>
          <a:p>
            <a:pPr eaLnBrk="1" hangingPunct="1"/>
            <a:r>
              <a:rPr lang="en-US" smtClean="0">
                <a:latin typeface="Times" charset="0"/>
              </a:rPr>
              <a:t>KaleidaGraph (plotting &amp; graphing)</a:t>
            </a:r>
          </a:p>
          <a:p>
            <a:pPr eaLnBrk="1" hangingPunct="1"/>
            <a:r>
              <a:rPr lang="en-US" smtClean="0">
                <a:latin typeface="Times" charset="0"/>
              </a:rPr>
              <a:t>Populus (programs that simulate ecological and evolutionary processes)</a:t>
            </a:r>
          </a:p>
          <a:p>
            <a:pPr eaLnBrk="1" hangingPunct="1"/>
            <a:endParaRPr lang="en-US" smtClean="0">
              <a:latin typeface="Times" charset="0"/>
            </a:endParaRPr>
          </a:p>
          <a:p>
            <a:pPr eaLnBrk="1" hangingPunct="1"/>
            <a:endParaRPr lang="en-US" smtClean="0">
              <a:latin typeface="Times" charset="0"/>
            </a:endParaRPr>
          </a:p>
          <a:p>
            <a:pPr eaLnBrk="1" hangingPunct="1"/>
            <a:endParaRPr lang="en-US" smtClean="0">
              <a:latin typeface="Time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p:spPr>
        <p:txBody>
          <a:bodyPr/>
          <a:lstStyle/>
          <a:p>
            <a:fld id="{C1B7D65D-481B-489A-826F-D2D86A6357EB}" type="slidenum">
              <a:rPr lang="en-US"/>
              <a:pPr/>
              <a:t>6</a:t>
            </a:fld>
            <a:endParaRPr lang="en-US"/>
          </a:p>
        </p:txBody>
      </p:sp>
      <p:sp>
        <p:nvSpPr>
          <p:cNvPr id="62466" name="Rectangle 2"/>
          <p:cNvSpPr>
            <a:spLocks noChangeArrowheads="1" noTextEdit="1"/>
          </p:cNvSpPr>
          <p:nvPr>
            <p:ph type="sldImg"/>
          </p:nvPr>
        </p:nvSpPr>
        <p:spPr>
          <a:solidFill>
            <a:srgbClr val="FFFFFF"/>
          </a:solidFill>
          <a:ln/>
        </p:spPr>
      </p:sp>
      <p:sp>
        <p:nvSpPr>
          <p:cNvPr id="62467" name="Rectangle 3"/>
          <p:cNvSpPr>
            <a:spLocks noChangeArrowheads="1"/>
          </p:cNvSpPr>
          <p:nvPr>
            <p:ph type="body" idx="1"/>
          </p:nvPr>
        </p:nvSpPr>
        <p:spPr>
          <a:solidFill>
            <a:srgbClr val="FFFFFF"/>
          </a:solidFill>
          <a:ln>
            <a:solidFill>
              <a:srgbClr val="000000"/>
            </a:solidFill>
          </a:ln>
        </p:spPr>
        <p:txBody>
          <a:bodyPr/>
          <a:lstStyle/>
          <a:p>
            <a:pPr>
              <a:spcBef>
                <a:spcPct val="0"/>
              </a:spcBef>
              <a:buFontTx/>
              <a:buChar char="•"/>
            </a:pPr>
            <a:r>
              <a:rPr lang="en-US" smtClean="0">
                <a:latin typeface="Times" charset="0"/>
              </a:rPr>
              <a:t> Useful skill</a:t>
            </a:r>
          </a:p>
          <a:p>
            <a:pPr>
              <a:spcBef>
                <a:spcPct val="0"/>
              </a:spcBef>
              <a:buFontTx/>
              <a:buChar char="•"/>
            </a:pPr>
            <a:r>
              <a:rPr lang="en-US" smtClean="0">
                <a:latin typeface="Times" charset="0"/>
              </a:rPr>
              <a:t> Important tool</a:t>
            </a:r>
          </a:p>
          <a:p>
            <a:pPr>
              <a:spcBef>
                <a:spcPct val="0"/>
              </a:spcBef>
              <a:buFontTx/>
              <a:buChar char="•"/>
            </a:pPr>
            <a:r>
              <a:rPr lang="en-US" smtClean="0">
                <a:latin typeface="Times" charset="0"/>
              </a:rPr>
              <a:t> Window into corners of everyday life</a:t>
            </a:r>
          </a:p>
          <a:p>
            <a:endParaRPr lang="en-US" smtClean="0">
              <a:latin typeface="Time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p:spPr>
        <p:txBody>
          <a:bodyPr/>
          <a:lstStyle/>
          <a:p>
            <a:fld id="{9FA3E222-323C-4945-9175-D22043485934}" type="slidenum">
              <a:rPr lang="en-US"/>
              <a:pPr/>
              <a:t>7</a:t>
            </a:fld>
            <a:endParaRPr lang="en-US"/>
          </a:p>
        </p:txBody>
      </p:sp>
      <p:sp>
        <p:nvSpPr>
          <p:cNvPr id="64514" name="Rectangle 2"/>
          <p:cNvSpPr>
            <a:spLocks noChangeArrowheads="1" noTextEdit="1"/>
          </p:cNvSpPr>
          <p:nvPr>
            <p:ph type="sldImg"/>
          </p:nvPr>
        </p:nvSpPr>
        <p:spPr>
          <a:solidFill>
            <a:srgbClr val="FFFFFF"/>
          </a:solidFill>
          <a:ln/>
        </p:spPr>
      </p:sp>
      <p:sp>
        <p:nvSpPr>
          <p:cNvPr id="64515" name="Rectangle 3"/>
          <p:cNvSpPr>
            <a:spLocks noChangeArrowheads="1"/>
          </p:cNvSpPr>
          <p:nvPr>
            <p:ph type="body" idx="1"/>
          </p:nvPr>
        </p:nvSpPr>
        <p:spPr>
          <a:solidFill>
            <a:srgbClr val="FFFFFF"/>
          </a:solidFill>
          <a:ln>
            <a:solidFill>
              <a:srgbClr val="000000"/>
            </a:solidFill>
          </a:ln>
        </p:spPr>
        <p:txBody>
          <a:bodyPr/>
          <a:lstStyle/>
          <a:p>
            <a:pPr>
              <a:spcBef>
                <a:spcPct val="0"/>
              </a:spcBef>
              <a:buFontTx/>
              <a:buChar char="•"/>
            </a:pPr>
            <a:r>
              <a:rPr lang="en-US" smtClean="0">
                <a:latin typeface="Times" charset="0"/>
              </a:rPr>
              <a:t> Useful skill</a:t>
            </a:r>
          </a:p>
          <a:p>
            <a:pPr>
              <a:spcBef>
                <a:spcPct val="0"/>
              </a:spcBef>
              <a:buFontTx/>
              <a:buChar char="•"/>
            </a:pPr>
            <a:r>
              <a:rPr lang="en-US" smtClean="0">
                <a:latin typeface="Times" charset="0"/>
              </a:rPr>
              <a:t> Important tool</a:t>
            </a:r>
          </a:p>
          <a:p>
            <a:pPr>
              <a:spcBef>
                <a:spcPct val="0"/>
              </a:spcBef>
              <a:buFontTx/>
              <a:buChar char="•"/>
            </a:pPr>
            <a:r>
              <a:rPr lang="en-US" smtClean="0">
                <a:latin typeface="Times" charset="0"/>
              </a:rPr>
              <a:t> Window into corners of everyday life</a:t>
            </a:r>
          </a:p>
          <a:p>
            <a:endParaRPr lang="en-US" smtClean="0">
              <a:latin typeface="Time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p:spPr>
        <p:txBody>
          <a:bodyPr/>
          <a:lstStyle/>
          <a:p>
            <a:fld id="{4759DB23-5B4A-4919-A193-465DD5D0CA8F}" type="slidenum">
              <a:rPr lang="en-US"/>
              <a:pPr/>
              <a:t>8</a:t>
            </a:fld>
            <a:endParaRPr lang="en-US"/>
          </a:p>
        </p:txBody>
      </p:sp>
      <p:sp>
        <p:nvSpPr>
          <p:cNvPr id="66562" name="Rectangle 2"/>
          <p:cNvSpPr>
            <a:spLocks noChangeArrowheads="1" noTextEdit="1"/>
          </p:cNvSpPr>
          <p:nvPr>
            <p:ph type="sldImg"/>
          </p:nvPr>
        </p:nvSpPr>
        <p:spPr>
          <a:solidFill>
            <a:srgbClr val="FFFFFF"/>
          </a:solidFill>
          <a:ln/>
        </p:spPr>
      </p:sp>
      <p:sp>
        <p:nvSpPr>
          <p:cNvPr id="66563" name="Rectangle 3"/>
          <p:cNvSpPr>
            <a:spLocks noChangeArrowheads="1"/>
          </p:cNvSpPr>
          <p:nvPr>
            <p:ph type="body" idx="1"/>
          </p:nvPr>
        </p:nvSpPr>
        <p:spPr>
          <a:solidFill>
            <a:srgbClr val="FFFFFF"/>
          </a:solidFill>
          <a:ln>
            <a:solidFill>
              <a:srgbClr val="000000"/>
            </a:solidFill>
          </a:ln>
        </p:spPr>
        <p:txBody>
          <a:bodyPr/>
          <a:lstStyle/>
          <a:p>
            <a:pPr>
              <a:spcBef>
                <a:spcPct val="0"/>
              </a:spcBef>
              <a:buFontTx/>
              <a:buChar char="•"/>
            </a:pPr>
            <a:r>
              <a:rPr lang="en-US" smtClean="0">
                <a:latin typeface="Times" charset="0"/>
              </a:rPr>
              <a:t> Useful skill</a:t>
            </a:r>
          </a:p>
          <a:p>
            <a:pPr>
              <a:spcBef>
                <a:spcPct val="0"/>
              </a:spcBef>
              <a:buFontTx/>
              <a:buChar char="•"/>
            </a:pPr>
            <a:r>
              <a:rPr lang="en-US" smtClean="0">
                <a:latin typeface="Times" charset="0"/>
              </a:rPr>
              <a:t> Important tool</a:t>
            </a:r>
          </a:p>
          <a:p>
            <a:pPr>
              <a:spcBef>
                <a:spcPct val="0"/>
              </a:spcBef>
              <a:buFontTx/>
              <a:buChar char="•"/>
            </a:pPr>
            <a:r>
              <a:rPr lang="en-US" smtClean="0">
                <a:latin typeface="Times" charset="0"/>
              </a:rPr>
              <a:t> Window into corners of everyday life</a:t>
            </a:r>
          </a:p>
          <a:p>
            <a:endParaRPr lang="en-US" smtClean="0">
              <a:latin typeface="Time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D5B71772-824C-4BC2-8A72-B0360A0EC3FB}" type="datetimeFigureOut">
              <a:rPr lang="en-US" smtClean="0"/>
              <a:t>10/9/2018</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47120C7B-1CF9-4954-AA54-F505BB0132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B71772-824C-4BC2-8A72-B0360A0EC3FB}"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20C7B-1CF9-4954-AA54-F505BB0132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B71772-824C-4BC2-8A72-B0360A0EC3FB}"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20C7B-1CF9-4954-AA54-F505BB0132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D5B71772-824C-4BC2-8A72-B0360A0EC3FB}" type="datetimeFigureOut">
              <a:rPr lang="en-US" smtClean="0"/>
              <a:t>10/9/2018</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47120C7B-1CF9-4954-AA54-F505BB0132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D5B71772-824C-4BC2-8A72-B0360A0EC3FB}" type="datetimeFigureOut">
              <a:rPr lang="en-US" smtClean="0"/>
              <a:t>10/9/2018</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47120C7B-1CF9-4954-AA54-F505BB0132FB}"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D5B71772-824C-4BC2-8A72-B0360A0EC3FB}" type="datetimeFigureOut">
              <a:rPr lang="en-US" smtClean="0"/>
              <a:t>10/9/2018</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47120C7B-1CF9-4954-AA54-F505BB0132F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D5B71772-824C-4BC2-8A72-B0360A0EC3FB}"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47120C7B-1CF9-4954-AA54-F505BB0132FB}"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5B71772-824C-4BC2-8A72-B0360A0EC3FB}" type="datetimeFigureOut">
              <a:rPr lang="en-US" smtClean="0"/>
              <a:t>10/9/2018</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20C7B-1CF9-4954-AA54-F505BB0132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B71772-824C-4BC2-8A72-B0360A0EC3FB}" type="datetimeFigureOut">
              <a:rPr lang="en-US" smtClean="0"/>
              <a:t>10/9/2018</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20C7B-1CF9-4954-AA54-F505BB0132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D5B71772-824C-4BC2-8A72-B0360A0EC3FB}" type="datetimeFigureOut">
              <a:rPr lang="en-US" smtClean="0"/>
              <a:t>10/9/2018</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20C7B-1CF9-4954-AA54-F505BB0132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D5B71772-824C-4BC2-8A72-B0360A0EC3FB}"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47120C7B-1CF9-4954-AA54-F505BB0132FB}"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D5B71772-824C-4BC2-8A72-B0360A0EC3FB}" type="datetimeFigureOut">
              <a:rPr lang="en-US" smtClean="0"/>
              <a:t>10/9/2018</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47120C7B-1CF9-4954-AA54-F505BB0132FB}"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numpy.org/"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cipy.org/scipylib/" TargetMode="External"/><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pandas.pydata.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cikit-learn.org/stab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image" Target="../media/image6.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1.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image" Target="../media/image10.png"/><Relationship Id="rId2" Type="http://schemas.openxmlformats.org/officeDocument/2006/relationships/tags" Target="../tags/tag16.xml"/><Relationship Id="rId16" Type="http://schemas.openxmlformats.org/officeDocument/2006/relationships/notesSlide" Target="../notesSlides/notesSlide5.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slideLayout" Target="../slideLayouts/slideLayout7.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9"/>
          <p:cNvSpPr txBox="1">
            <a:spLocks noChangeArrowheads="1"/>
          </p:cNvSpPr>
          <p:nvPr/>
        </p:nvSpPr>
        <p:spPr bwMode="auto">
          <a:xfrm>
            <a:off x="304800" y="457200"/>
            <a:ext cx="8610600" cy="830997"/>
          </a:xfrm>
          <a:prstGeom prst="rect">
            <a:avLst/>
          </a:prstGeom>
          <a:noFill/>
          <a:ln w="9525">
            <a:noFill/>
            <a:miter lim="800000"/>
            <a:headEnd/>
            <a:tailEnd/>
          </a:ln>
        </p:spPr>
        <p:txBody>
          <a:bodyPr wrap="square">
            <a:spAutoFit/>
          </a:bodyPr>
          <a:lstStyle/>
          <a:p>
            <a:pPr algn="ctr">
              <a:spcBef>
                <a:spcPct val="50000"/>
              </a:spcBef>
            </a:pPr>
            <a:r>
              <a:rPr lang="en-US" sz="4400" b="1" i="1" u="sng" dirty="0" smtClean="0"/>
              <a:t>INTRODUCTION TO DATA SCIENCE</a:t>
            </a:r>
            <a:r>
              <a:rPr lang="en-US" sz="4800" b="1" i="1" u="sng" dirty="0" smtClean="0"/>
              <a:t>!</a:t>
            </a:r>
            <a:endParaRPr lang="en-US" sz="4000" b="1" i="1" u="sng" dirty="0"/>
          </a:p>
        </p:txBody>
      </p:sp>
      <p:pic>
        <p:nvPicPr>
          <p:cNvPr id="24580" name="Picture 4" descr="Image result for data science and big data"/>
          <p:cNvPicPr>
            <a:picLocks noChangeAspect="1" noChangeArrowheads="1"/>
          </p:cNvPicPr>
          <p:nvPr/>
        </p:nvPicPr>
        <p:blipFill>
          <a:blip r:embed="rId2"/>
          <a:srcRect/>
          <a:stretch>
            <a:fillRect/>
          </a:stretch>
        </p:blipFill>
        <p:spPr bwMode="auto">
          <a:xfrm>
            <a:off x="381000" y="1524000"/>
            <a:ext cx="8458200" cy="4757739"/>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0" name="Picture 2" descr="C:\Users\Ishita\Pictures\Screenshots\Screenshot (120).png"/>
          <p:cNvPicPr>
            <a:picLocks noChangeAspect="1" noChangeArrowheads="1"/>
          </p:cNvPicPr>
          <p:nvPr/>
        </p:nvPicPr>
        <p:blipFill>
          <a:blip r:embed="rId2"/>
          <a:srcRect/>
          <a:stretch>
            <a:fillRect/>
          </a:stretch>
        </p:blipFill>
        <p:spPr bwMode="auto">
          <a:xfrm>
            <a:off x="0" y="381000"/>
            <a:ext cx="9144000" cy="5715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1" u="sng" strike="noStrike" kern="1200" cap="none" spc="0" normalizeH="0" baseline="0" noProof="0" dirty="0" smtClean="0">
                <a:ln>
                  <a:noFill/>
                </a:ln>
                <a:solidFill>
                  <a:schemeClr val="tx1"/>
                </a:solidFill>
                <a:effectLst/>
                <a:uLnTx/>
                <a:uFillTx/>
                <a:latin typeface="+mj-lt"/>
                <a:ea typeface="+mj-ea"/>
                <a:cs typeface="+mj-cs"/>
              </a:rPr>
              <a:t>APPLICATIONS</a:t>
            </a:r>
            <a:r>
              <a:rPr kumimoji="0" lang="en-US" sz="4400" b="1" i="1" u="sng" strike="noStrike" kern="1200" cap="none" spc="0" normalizeH="0" noProof="0" dirty="0" smtClean="0">
                <a:ln>
                  <a:noFill/>
                </a:ln>
                <a:solidFill>
                  <a:schemeClr val="tx1"/>
                </a:solidFill>
                <a:effectLst/>
                <a:uLnTx/>
                <a:uFillTx/>
                <a:latin typeface="+mj-lt"/>
                <a:ea typeface="+mj-ea"/>
                <a:cs typeface="+mj-cs"/>
              </a:rPr>
              <a:t> </a:t>
            </a:r>
            <a:endParaRPr kumimoji="0" lang="en-US" sz="4400" b="1" i="1" u="sng"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txBox="1">
            <a:spLocks/>
          </p:cNvSpPr>
          <p:nvPr/>
        </p:nvSpPr>
        <p:spPr>
          <a:xfrm>
            <a:off x="228600" y="1371600"/>
            <a:ext cx="8915400" cy="45259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nl-BE" altLang="en-US" sz="2800" b="0" i="0" u="none" strike="noStrike" kern="1200" cap="none" spc="0" normalizeH="0" baseline="0" noProof="0" dirty="0" smtClean="0">
                <a:ln>
                  <a:noFill/>
                </a:ln>
                <a:solidFill>
                  <a:schemeClr val="tx1"/>
                </a:solidFill>
                <a:effectLst/>
                <a:uLnTx/>
                <a:uFillTx/>
                <a:latin typeface="+mn-lt"/>
                <a:ea typeface="+mn-ea"/>
                <a:cs typeface="+mn-cs"/>
              </a:rPr>
              <a:t>Credit scoring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nl-BE" altLang="en-US" sz="2800" b="0" i="0" u="none" strike="noStrike" kern="1200" cap="none" spc="0" normalizeH="0" baseline="0" noProof="0" dirty="0" smtClean="0">
                <a:ln>
                  <a:noFill/>
                </a:ln>
                <a:solidFill>
                  <a:schemeClr val="tx1"/>
                </a:solidFill>
                <a:effectLst/>
                <a:uLnTx/>
                <a:uFillTx/>
                <a:latin typeface="+mn-lt"/>
                <a:ea typeface="+mn-ea"/>
                <a:cs typeface="+mn-cs"/>
              </a:rPr>
              <a:t>Market basket analysis/recommender systems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nl-BE" altLang="en-US" sz="2800" b="0" i="0" u="none" strike="noStrike" kern="1200" cap="none" spc="0" normalizeH="0" baseline="0" noProof="0" dirty="0" smtClean="0">
                <a:ln>
                  <a:noFill/>
                </a:ln>
                <a:solidFill>
                  <a:schemeClr val="tx1"/>
                </a:solidFill>
                <a:effectLst/>
                <a:uLnTx/>
                <a:uFillTx/>
                <a:latin typeface="+mn-lt"/>
                <a:ea typeface="+mn-ea"/>
                <a:cs typeface="+mn-cs"/>
              </a:rPr>
              <a:t>Retention Modeling/churn prediction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nl-BE" altLang="en-US" sz="2800" b="0" i="0" u="none" strike="noStrike" kern="1200" cap="none" spc="0" normalizeH="0" baseline="0" noProof="0" dirty="0" smtClean="0">
                <a:ln>
                  <a:noFill/>
                </a:ln>
                <a:solidFill>
                  <a:schemeClr val="tx1"/>
                </a:solidFill>
                <a:effectLst/>
                <a:uLnTx/>
                <a:uFillTx/>
                <a:latin typeface="+mn-lt"/>
                <a:ea typeface="+mn-ea"/>
                <a:cs typeface="+mn-cs"/>
              </a:rPr>
              <a:t>Response modeling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nl-BE" altLang="en-US" sz="2800" b="0" i="0" u="none" strike="noStrike" kern="1200" cap="none" spc="0" normalizeH="0" baseline="0" noProof="0" dirty="0" smtClean="0">
                <a:ln>
                  <a:noFill/>
                </a:ln>
                <a:solidFill>
                  <a:schemeClr val="tx1"/>
                </a:solidFill>
                <a:effectLst/>
                <a:uLnTx/>
                <a:uFillTx/>
                <a:latin typeface="+mn-lt"/>
                <a:ea typeface="+mn-ea"/>
                <a:cs typeface="+mn-cs"/>
              </a:rPr>
              <a:t>On-line Analytics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nl-BE" altLang="en-US" sz="2800" b="0" i="0" u="none" strike="noStrike" kern="1200" cap="none" spc="0" normalizeH="0" baseline="0" noProof="0" dirty="0" smtClean="0">
                <a:ln>
                  <a:noFill/>
                </a:ln>
                <a:solidFill>
                  <a:schemeClr val="tx1"/>
                </a:solidFill>
                <a:effectLst/>
                <a:uLnTx/>
                <a:uFillTx/>
                <a:latin typeface="+mn-lt"/>
                <a:ea typeface="+mn-ea"/>
                <a:cs typeface="+mn-cs"/>
              </a:rPr>
              <a:t>Social Media Analytics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nl-BE" altLang="en-US" sz="2800" b="0" i="0" u="none" strike="noStrike" kern="1200" cap="none" spc="0" normalizeH="0" baseline="0" noProof="0" dirty="0" smtClean="0">
                <a:ln>
                  <a:noFill/>
                </a:ln>
                <a:solidFill>
                  <a:schemeClr val="tx1"/>
                </a:solidFill>
                <a:effectLst/>
                <a:uLnTx/>
                <a:uFillTx/>
                <a:latin typeface="+mn-lt"/>
                <a:ea typeface="+mn-ea"/>
                <a:cs typeface="+mn-cs"/>
              </a:rPr>
              <a:t>Social Network Analytics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nl-BE" altLang="en-US" sz="2800" b="0" i="0" u="none" strike="noStrike" kern="1200" cap="none" spc="0" normalizeH="0" baseline="0" noProof="0" dirty="0" smtClean="0">
                <a:ln>
                  <a:noFill/>
                </a:ln>
                <a:solidFill>
                  <a:schemeClr val="tx1"/>
                </a:solidFill>
                <a:effectLst/>
                <a:uLnTx/>
                <a:uFillTx/>
                <a:latin typeface="+mn-lt"/>
                <a:ea typeface="+mn-ea"/>
                <a:cs typeface="+mn-cs"/>
              </a:rPr>
              <a:t>Fraud Analytics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nl-BE" altLang="en-US" sz="2800" b="0" i="0" u="none" strike="noStrike" kern="1200" cap="none" spc="0" normalizeH="0" baseline="0" noProof="0" dirty="0" smtClean="0">
                <a:ln>
                  <a:noFill/>
                </a:ln>
                <a:solidFill>
                  <a:schemeClr val="tx1"/>
                </a:solidFill>
                <a:effectLst/>
                <a:uLnTx/>
                <a:uFillTx/>
                <a:latin typeface="+mn-lt"/>
                <a:ea typeface="+mn-ea"/>
                <a:cs typeface="+mn-cs"/>
              </a:rPr>
              <a:t>HR Analytics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nl-BE" altLang="en-US" sz="2800" b="0" i="0" u="none" strike="noStrike" kern="1200" cap="none" spc="0" normalizeH="0" baseline="0" noProof="0" dirty="0" smtClean="0">
                <a:ln>
                  <a:noFill/>
                </a:ln>
                <a:solidFill>
                  <a:schemeClr val="tx1"/>
                </a:solidFill>
                <a:effectLst/>
                <a:uLnTx/>
                <a:uFillTx/>
                <a:latin typeface="+mn-lt"/>
                <a:ea typeface="+mn-ea"/>
                <a:cs typeface="+mn-cs"/>
              </a:rPr>
              <a:t>Process Analytics</a:t>
            </a:r>
            <a:endParaRPr kumimoji="0" lang="en-US"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ubtitle 2"/>
          <p:cNvSpPr>
            <a:spLocks noGrp="1"/>
          </p:cNvSpPr>
          <p:nvPr>
            <p:ph type="subTitle" idx="1"/>
          </p:nvPr>
        </p:nvSpPr>
        <p:spPr>
          <a:xfrm>
            <a:off x="609600" y="1752600"/>
            <a:ext cx="7612380" cy="3383280"/>
          </a:xfrm>
        </p:spPr>
        <p:txBody>
          <a:bodyPr>
            <a:normAutofit/>
          </a:bodyPr>
          <a:lstStyle/>
          <a:p>
            <a:pPr algn="l" eaLnBrk="1" hangingPunct="1"/>
            <a:r>
              <a:rPr lang="en-US" altLang="en-US" b="1" dirty="0" smtClean="0"/>
              <a:t>Market segmentation </a:t>
            </a:r>
            <a:r>
              <a:rPr lang="en-US" altLang="en-US" dirty="0" smtClean="0"/>
              <a:t>is used in data mining in order to identify the common characteristics of customers who buy the products from one’s company.  </a:t>
            </a:r>
          </a:p>
          <a:p>
            <a:pPr algn="l" eaLnBrk="1" hangingPunct="1"/>
            <a:endParaRPr lang="en-US" altLang="en-US" dirty="0" smtClean="0"/>
          </a:p>
          <a:p>
            <a:pPr algn="l" eaLnBrk="1" hangingPunct="1"/>
            <a:r>
              <a:rPr lang="en-US" altLang="en-US" dirty="0" smtClean="0"/>
              <a:t>With market segmentation, you will be able to find behaviors that are common among your  customers. As a company seeks customer’s trends, it helps them find necessities in order to help them improve their business.</a:t>
            </a:r>
          </a:p>
        </p:txBody>
      </p:sp>
      <p:sp>
        <p:nvSpPr>
          <p:cNvPr id="5"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i="1" u="sng" dirty="0" smtClean="0">
                <a:latin typeface="+mj-lt"/>
                <a:ea typeface="+mj-ea"/>
                <a:cs typeface="+mj-cs"/>
              </a:rPr>
              <a:t>DATA MINING APPLICATIONS</a:t>
            </a:r>
            <a:r>
              <a:rPr kumimoji="0" lang="en-US" sz="4400" b="1" i="1" u="sng" strike="noStrike" kern="1200" cap="none" spc="0" normalizeH="0" noProof="0" dirty="0" smtClean="0">
                <a:ln>
                  <a:noFill/>
                </a:ln>
                <a:solidFill>
                  <a:schemeClr val="tx1"/>
                </a:solidFill>
                <a:effectLst/>
                <a:uLnTx/>
                <a:uFillTx/>
                <a:latin typeface="+mj-lt"/>
                <a:ea typeface="+mj-ea"/>
                <a:cs typeface="+mj-cs"/>
              </a:rPr>
              <a:t> </a:t>
            </a:r>
            <a:endParaRPr kumimoji="0" lang="en-US" sz="4400" b="1" i="1" u="sng"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ubtitle 2"/>
          <p:cNvSpPr>
            <a:spLocks noGrp="1"/>
          </p:cNvSpPr>
          <p:nvPr>
            <p:ph type="subTitle" idx="1"/>
          </p:nvPr>
        </p:nvSpPr>
        <p:spPr>
          <a:xfrm>
            <a:off x="228600" y="1295400"/>
            <a:ext cx="6400800" cy="2903220"/>
          </a:xfrm>
        </p:spPr>
        <p:txBody>
          <a:bodyPr>
            <a:normAutofit lnSpcReduction="10000"/>
          </a:bodyPr>
          <a:lstStyle/>
          <a:p>
            <a:pPr algn="l" eaLnBrk="1" hangingPunct="1"/>
            <a:endParaRPr lang="en-US" altLang="en-US" dirty="0" smtClean="0"/>
          </a:p>
          <a:p>
            <a:pPr algn="l" eaLnBrk="1" hangingPunct="1"/>
            <a:r>
              <a:rPr lang="en-US" altLang="en-US" dirty="0" smtClean="0"/>
              <a:t>Customer </a:t>
            </a:r>
            <a:r>
              <a:rPr lang="en-US" altLang="en-US" b="1" dirty="0" smtClean="0"/>
              <a:t>churn</a:t>
            </a:r>
            <a:r>
              <a:rPr lang="en-US" altLang="en-US" dirty="0" smtClean="0"/>
              <a:t> predicts which customers will have a change of heart</a:t>
            </a:r>
          </a:p>
          <a:p>
            <a:pPr algn="l" eaLnBrk="1" hangingPunct="1"/>
            <a:r>
              <a:rPr lang="en-US" altLang="en-US" dirty="0" smtClean="0"/>
              <a:t>towards your company and join another company  (competitor).  Although customer churns are negative to one’s business, it allows the corporation to seek out the problem they are facing and create solutions.</a:t>
            </a:r>
          </a:p>
        </p:txBody>
      </p:sp>
      <p:sp>
        <p:nvSpPr>
          <p:cNvPr id="5" name="Title 1"/>
          <p:cNvSpPr txBox="1">
            <a:spLocks/>
          </p:cNvSpPr>
          <p:nvPr/>
        </p:nvSpPr>
        <p:spPr>
          <a:xfrm>
            <a:off x="533400" y="3810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i="1" u="sng" dirty="0" smtClean="0">
                <a:latin typeface="+mj-lt"/>
                <a:ea typeface="+mj-ea"/>
                <a:cs typeface="+mj-cs"/>
              </a:rPr>
              <a:t>DATA MINING APPLICATIONS</a:t>
            </a:r>
            <a:r>
              <a:rPr kumimoji="0" lang="en-US" sz="4400" b="1" i="1" u="sng" strike="noStrike" kern="1200" cap="none" spc="0" normalizeH="0" noProof="0" dirty="0" smtClean="0">
                <a:ln>
                  <a:noFill/>
                </a:ln>
                <a:solidFill>
                  <a:schemeClr val="tx1"/>
                </a:solidFill>
                <a:effectLst/>
                <a:uLnTx/>
                <a:uFillTx/>
                <a:latin typeface="+mj-lt"/>
                <a:ea typeface="+mj-ea"/>
                <a:cs typeface="+mj-cs"/>
              </a:rPr>
              <a:t> </a:t>
            </a:r>
            <a:endParaRPr kumimoji="0" lang="en-US" sz="4400" b="1" i="1" u="sng" strike="noStrike" kern="1200" cap="none" spc="0" normalizeH="0" baseline="0" noProof="0" dirty="0">
              <a:ln>
                <a:noFill/>
              </a:ln>
              <a:solidFill>
                <a:schemeClr val="tx1"/>
              </a:solidFill>
              <a:effectLst/>
              <a:uLnTx/>
              <a:uFillTx/>
              <a:latin typeface="+mj-lt"/>
              <a:ea typeface="+mj-ea"/>
              <a:cs typeface="+mj-cs"/>
            </a:endParaRPr>
          </a:p>
        </p:txBody>
      </p:sp>
      <p:sp>
        <p:nvSpPr>
          <p:cNvPr id="6" name="Content Placeholder 2"/>
          <p:cNvSpPr txBox="1">
            <a:spLocks/>
          </p:cNvSpPr>
          <p:nvPr/>
        </p:nvSpPr>
        <p:spPr>
          <a:xfrm>
            <a:off x="228600" y="4343400"/>
            <a:ext cx="6705600" cy="2027238"/>
          </a:xfrm>
          <a:prstGeom prst="rect">
            <a:avLst/>
          </a:prstGeom>
        </p:spPr>
        <p:txBody>
          <a:bodyPr vert="horz" anchor="b">
            <a:normAutofit fontScale="32500" lnSpcReduction="20000"/>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Tx/>
              <a:buNone/>
              <a:tabLst/>
              <a:defRPr/>
            </a:pPr>
            <a:r>
              <a:rPr kumimoji="0" lang="en-US" altLang="en-US" sz="2800" b="0" i="0" u="none" strike="noStrike" kern="1200" cap="none" spc="0" normalizeH="0" baseline="0" noProof="0" dirty="0" smtClean="0">
                <a:ln>
                  <a:noFill/>
                </a:ln>
                <a:solidFill>
                  <a:schemeClr val="tx2">
                    <a:shade val="75000"/>
                  </a:schemeClr>
                </a:solidFill>
                <a:effectLst/>
                <a:uLnTx/>
                <a:uFillTx/>
                <a:latin typeface="+mn-lt"/>
                <a:ea typeface="+mn-ea"/>
                <a:cs typeface="+mn-cs"/>
              </a:rPr>
              <a:t>    </a:t>
            </a:r>
            <a:r>
              <a:rPr kumimoji="0" lang="en-US" altLang="en-US" sz="8600" b="1" i="0" u="none" strike="noStrike" kern="1200" cap="none" spc="0" normalizeH="0" baseline="0" noProof="0" dirty="0" smtClean="0">
                <a:ln>
                  <a:noFill/>
                </a:ln>
                <a:solidFill>
                  <a:schemeClr val="tx2">
                    <a:shade val="75000"/>
                  </a:schemeClr>
                </a:solidFill>
                <a:effectLst/>
                <a:uLnTx/>
                <a:uFillTx/>
                <a:latin typeface="+mn-lt"/>
                <a:ea typeface="+mn-ea"/>
                <a:cs typeface="+mn-cs"/>
              </a:rPr>
              <a:t>Market basket analysis- </a:t>
            </a:r>
            <a:r>
              <a:rPr kumimoji="0" lang="en-US" altLang="en-US" sz="8600" b="0" i="0" u="none" strike="noStrike" kern="1200" cap="none" spc="0" normalizeH="0" baseline="0" noProof="0" dirty="0" smtClean="0">
                <a:ln>
                  <a:noFill/>
                </a:ln>
                <a:solidFill>
                  <a:schemeClr val="tx2">
                    <a:shade val="75000"/>
                  </a:schemeClr>
                </a:solidFill>
                <a:effectLst/>
                <a:uLnTx/>
                <a:uFillTx/>
                <a:latin typeface="+mn-lt"/>
                <a:ea typeface="+mn-ea"/>
                <a:cs typeface="+mn-cs"/>
              </a:rPr>
              <a:t>involves researching customer characteristics in respect to their purchase patterns</a:t>
            </a:r>
            <a:endParaRPr kumimoji="0" lang="en-US" altLang="en-US" sz="2800" b="0" i="0" u="none" strike="noStrike" kern="1200" cap="none" spc="0" normalizeH="0" baseline="0" noProof="0" dirty="0" smtClean="0">
              <a:ln>
                <a:noFill/>
              </a:ln>
              <a:solidFill>
                <a:schemeClr val="tx2">
                  <a:shade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Tx/>
              <a:buNone/>
              <a:tabLst/>
              <a:defRPr/>
            </a:pPr>
            <a:endParaRPr kumimoji="0" lang="en-US" altLang="en-US" sz="2400" b="0" i="0" u="none" strike="noStrike" kern="1200" cap="none" spc="0" normalizeH="0" baseline="0" noProof="0" dirty="0" smtClean="0">
              <a:ln>
                <a:noFill/>
              </a:ln>
              <a:solidFill>
                <a:schemeClr val="tx2">
                  <a:shade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Tx/>
              <a:buNone/>
              <a:tabLst/>
              <a:defRPr/>
            </a:pPr>
            <a:r>
              <a:rPr kumimoji="0" lang="en-US" altLang="en-US" sz="2400" b="0" i="0" u="none" strike="noStrike" kern="1200" cap="none" spc="0" normalizeH="0" baseline="0" noProof="0" dirty="0" smtClean="0">
                <a:ln>
                  <a:noFill/>
                </a:ln>
                <a:solidFill>
                  <a:schemeClr val="tx2">
                    <a:shade val="75000"/>
                  </a:schemeClr>
                </a:solidFill>
                <a:effectLst/>
                <a:uLnTx/>
                <a:uFillTx/>
                <a:latin typeface="+mn-lt"/>
                <a:ea typeface="+mn-ea"/>
                <a:cs typeface="+mn-cs"/>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2"/>
          <p:cNvSpPr>
            <a:spLocks noGrp="1"/>
          </p:cNvSpPr>
          <p:nvPr>
            <p:ph idx="1"/>
          </p:nvPr>
        </p:nvSpPr>
        <p:spPr>
          <a:xfrm>
            <a:off x="182880" y="1714500"/>
            <a:ext cx="8961120" cy="4732020"/>
          </a:xfrm>
        </p:spPr>
        <p:txBody>
          <a:bodyPr>
            <a:normAutofit fontScale="92500" lnSpcReduction="20000"/>
          </a:bodyPr>
          <a:lstStyle/>
          <a:p>
            <a:pPr eaLnBrk="1" hangingPunct="1">
              <a:buFontTx/>
              <a:buNone/>
            </a:pPr>
            <a:r>
              <a:rPr lang="en-US" altLang="en-US" b="1" smtClean="0"/>
              <a:t>Concept clustering </a:t>
            </a:r>
            <a:r>
              <a:rPr lang="en-US" altLang="en-US" smtClean="0"/>
              <a:t>- determines clusters according to attribute similarity.</a:t>
            </a:r>
          </a:p>
          <a:p>
            <a:pPr eaLnBrk="1" hangingPunct="1">
              <a:buFontTx/>
              <a:buNone/>
            </a:pPr>
            <a:endParaRPr lang="en-US" altLang="en-US" smtClean="0"/>
          </a:p>
          <a:p>
            <a:pPr eaLnBrk="1" hangingPunct="1">
              <a:buFontTx/>
              <a:buNone/>
            </a:pPr>
            <a:r>
              <a:rPr lang="en-US" altLang="en-US" smtClean="0"/>
              <a:t>   Consider the pattern a purchase of toys for age group 3–5 years, is followed by purchase of kid’s bicycle within 6 months about 90% of the time by high income customers, which was discovered by data mining.  The Company can identify the prospective customers for kid’s bicycle based</a:t>
            </a:r>
          </a:p>
          <a:p>
            <a:pPr eaLnBrk="1" hangingPunct="1">
              <a:buFontTx/>
              <a:buNone/>
            </a:pPr>
            <a:r>
              <a:rPr lang="en-US" altLang="en-US" smtClean="0"/>
              <a:t>   on toy purchase details and adjust the mail catalog accordingly.</a:t>
            </a:r>
          </a:p>
        </p:txBody>
      </p:sp>
      <p:sp>
        <p:nvSpPr>
          <p:cNvPr id="4" name="Title 1"/>
          <p:cNvSpPr txBox="1">
            <a:spLocks/>
          </p:cNvSpPr>
          <p:nvPr/>
        </p:nvSpPr>
        <p:spPr>
          <a:xfrm>
            <a:off x="533400" y="2286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i="1" u="sng" dirty="0" smtClean="0">
                <a:latin typeface="+mj-lt"/>
                <a:ea typeface="+mj-ea"/>
                <a:cs typeface="+mj-cs"/>
              </a:rPr>
              <a:t>DATA MINING APPLICATIONS</a:t>
            </a:r>
            <a:r>
              <a:rPr kumimoji="0" lang="en-US" sz="4400" b="1" i="1" u="sng" strike="noStrike" kern="1200" cap="none" spc="0" normalizeH="0" noProof="0" dirty="0" smtClean="0">
                <a:ln>
                  <a:noFill/>
                </a:ln>
                <a:solidFill>
                  <a:schemeClr val="tx1"/>
                </a:solidFill>
                <a:effectLst/>
                <a:uLnTx/>
                <a:uFillTx/>
                <a:latin typeface="+mj-lt"/>
                <a:ea typeface="+mj-ea"/>
                <a:cs typeface="+mj-cs"/>
              </a:rPr>
              <a:t> </a:t>
            </a:r>
            <a:endParaRPr kumimoji="0" lang="en-US" sz="4400" b="1" i="1" u="sng"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a:xfrm>
            <a:off x="685800" y="1980248"/>
            <a:ext cx="7772400" cy="4534853"/>
          </a:xfrm>
        </p:spPr>
        <p:txBody>
          <a:bodyPr>
            <a:normAutofit fontScale="92500" lnSpcReduction="20000"/>
          </a:bodyPr>
          <a:lstStyle/>
          <a:p>
            <a:pPr eaLnBrk="1" hangingPunct="1">
              <a:buFontTx/>
              <a:buNone/>
            </a:pPr>
            <a:r>
              <a:rPr lang="en-US" altLang="en-US" b="1" smtClean="0"/>
              <a:t>Deviation analysis</a:t>
            </a:r>
            <a:r>
              <a:rPr lang="en-US" altLang="en-US" smtClean="0"/>
              <a:t>,  A deviation can be fraud or a change. In the past, such deviations were difficult to detect in time to take corrective action. Data mining tools help identify such deviations .</a:t>
            </a:r>
          </a:p>
          <a:p>
            <a:pPr eaLnBrk="1" hangingPunct="1">
              <a:buFontTx/>
              <a:buNone/>
            </a:pPr>
            <a:r>
              <a:rPr lang="en-US" altLang="en-US" smtClean="0"/>
              <a:t>For example, a higher than normal credit purchase on a credit card can be a fraud, or a genuine purchase by the customer. Once a deviation has been discovered as a fraud, the company takes steps to prevent such frauds and initiates corrective action</a:t>
            </a:r>
          </a:p>
        </p:txBody>
      </p:sp>
      <p:sp>
        <p:nvSpPr>
          <p:cNvPr id="5" name="Title 1"/>
          <p:cNvSpPr txBox="1">
            <a:spLocks/>
          </p:cNvSpPr>
          <p:nvPr/>
        </p:nvSpPr>
        <p:spPr>
          <a:xfrm>
            <a:off x="533400" y="3810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i="1" u="sng" dirty="0" smtClean="0">
                <a:latin typeface="+mj-lt"/>
                <a:ea typeface="+mj-ea"/>
                <a:cs typeface="+mj-cs"/>
              </a:rPr>
              <a:t>DATA MINING APPLICATIONS</a:t>
            </a:r>
            <a:r>
              <a:rPr kumimoji="0" lang="en-US" sz="4400" b="1" i="1" u="sng" strike="noStrike" kern="1200" cap="none" spc="0" normalizeH="0" noProof="0" dirty="0" smtClean="0">
                <a:ln>
                  <a:noFill/>
                </a:ln>
                <a:solidFill>
                  <a:schemeClr val="tx1"/>
                </a:solidFill>
                <a:effectLst/>
                <a:uLnTx/>
                <a:uFillTx/>
                <a:latin typeface="+mj-lt"/>
                <a:ea typeface="+mj-ea"/>
                <a:cs typeface="+mj-cs"/>
              </a:rPr>
              <a:t> </a:t>
            </a:r>
            <a:endParaRPr kumimoji="0" lang="en-US" sz="4400" b="1" i="1" u="sng"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FOR DATA SCIENCE </a:t>
            </a:r>
            <a:endParaRPr lang="en-US" dirty="0"/>
          </a:p>
        </p:txBody>
      </p:sp>
      <p:sp>
        <p:nvSpPr>
          <p:cNvPr id="3" name="Subtitle 2"/>
          <p:cNvSpPr>
            <a:spLocks noGrp="1"/>
          </p:cNvSpPr>
          <p:nvPr>
            <p:ph type="subTitle" idx="1"/>
          </p:nvPr>
        </p:nvSpPr>
        <p:spPr/>
        <p:txBody>
          <a:bodyPr/>
          <a:lstStyle/>
          <a:p>
            <a:r>
              <a:rPr lang="en-US" dirty="0" smtClean="0"/>
              <a:t>INTRODUCTION TO LIBRARIES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fontScale="92500" lnSpcReduction="10000"/>
          </a:bodyPr>
          <a:lstStyle/>
          <a:p>
            <a:fld id="{B841CA95-E0BC-48B5-948A-ECC494EB4D84}" type="slidenum">
              <a:rPr lang="en-US" smtClean="0"/>
              <a:pPr/>
              <a:t>17</a:t>
            </a:fld>
            <a:endParaRPr lang="en-US"/>
          </a:p>
        </p:txBody>
      </p:sp>
      <p:sp>
        <p:nvSpPr>
          <p:cNvPr id="22" name="Oval 21"/>
          <p:cNvSpPr/>
          <p:nvPr/>
        </p:nvSpPr>
        <p:spPr>
          <a:xfrm>
            <a:off x="1647075" y="467916"/>
            <a:ext cx="681347" cy="865295"/>
          </a:xfrm>
          <a:prstGeom prst="ellipse">
            <a:avLst/>
          </a:prstGeom>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371160" y="536695"/>
            <a:ext cx="3148926" cy="646331"/>
          </a:xfrm>
          <a:prstGeom prst="rect">
            <a:avLst/>
          </a:prstGeom>
          <a:noFill/>
        </p:spPr>
        <p:txBody>
          <a:bodyPr wrap="square" rtlCol="0">
            <a:spAutoFit/>
          </a:bodyPr>
          <a:lstStyle/>
          <a:p>
            <a:r>
              <a:rPr lang="en-US" dirty="0" smtClean="0"/>
              <a:t>Overview of Python Libraries for Data Scientists</a:t>
            </a:r>
            <a:endParaRPr lang="en-US" dirty="0"/>
          </a:p>
        </p:txBody>
      </p:sp>
      <p:sp>
        <p:nvSpPr>
          <p:cNvPr id="25" name="TextBox 24"/>
          <p:cNvSpPr txBox="1"/>
          <p:nvPr/>
        </p:nvSpPr>
        <p:spPr>
          <a:xfrm>
            <a:off x="2595450" y="1759635"/>
            <a:ext cx="5276088" cy="646331"/>
          </a:xfrm>
          <a:prstGeom prst="rect">
            <a:avLst/>
          </a:prstGeom>
          <a:noFill/>
        </p:spPr>
        <p:txBody>
          <a:bodyPr wrap="square" rtlCol="0">
            <a:spAutoFit/>
          </a:bodyPr>
          <a:lstStyle/>
          <a:p>
            <a:r>
              <a:rPr lang="en-US" dirty="0" smtClean="0"/>
              <a:t>Reading Data; Selecting and Filtering the Data; Data manipulation, sorting, grouping, rearranging </a:t>
            </a:r>
            <a:endParaRPr lang="en-US" dirty="0"/>
          </a:p>
        </p:txBody>
      </p:sp>
      <p:sp>
        <p:nvSpPr>
          <p:cNvPr id="27" name="TextBox 26"/>
          <p:cNvSpPr txBox="1"/>
          <p:nvPr/>
        </p:nvSpPr>
        <p:spPr>
          <a:xfrm>
            <a:off x="2632026" y="3163230"/>
            <a:ext cx="3959352" cy="369332"/>
          </a:xfrm>
          <a:prstGeom prst="rect">
            <a:avLst/>
          </a:prstGeom>
          <a:noFill/>
        </p:spPr>
        <p:txBody>
          <a:bodyPr wrap="square" rtlCol="0">
            <a:spAutoFit/>
          </a:bodyPr>
          <a:lstStyle/>
          <a:p>
            <a:r>
              <a:rPr lang="en-US" dirty="0" smtClean="0"/>
              <a:t>Plotting the data</a:t>
            </a:r>
            <a:endParaRPr lang="en-US" dirty="0"/>
          </a:p>
        </p:txBody>
      </p:sp>
      <p:sp>
        <p:nvSpPr>
          <p:cNvPr id="29" name="TextBox 28"/>
          <p:cNvSpPr txBox="1"/>
          <p:nvPr/>
        </p:nvSpPr>
        <p:spPr>
          <a:xfrm>
            <a:off x="2595450" y="4386171"/>
            <a:ext cx="3959352" cy="369332"/>
          </a:xfrm>
          <a:prstGeom prst="rect">
            <a:avLst/>
          </a:prstGeom>
          <a:noFill/>
        </p:spPr>
        <p:txBody>
          <a:bodyPr wrap="square" rtlCol="0">
            <a:spAutoFit/>
          </a:bodyPr>
          <a:lstStyle/>
          <a:p>
            <a:r>
              <a:rPr lang="en-US" dirty="0" smtClean="0"/>
              <a:t>Descriptive statistics</a:t>
            </a:r>
            <a:endParaRPr lang="en-US" dirty="0"/>
          </a:p>
        </p:txBody>
      </p:sp>
      <p:sp>
        <p:nvSpPr>
          <p:cNvPr id="30" name="TextBox 29"/>
          <p:cNvSpPr txBox="1"/>
          <p:nvPr/>
        </p:nvSpPr>
        <p:spPr>
          <a:xfrm>
            <a:off x="2436876" y="5696876"/>
            <a:ext cx="3959352" cy="369332"/>
          </a:xfrm>
          <a:prstGeom prst="rect">
            <a:avLst/>
          </a:prstGeom>
          <a:noFill/>
        </p:spPr>
        <p:txBody>
          <a:bodyPr wrap="square" rtlCol="0">
            <a:spAutoFit/>
          </a:bodyPr>
          <a:lstStyle/>
          <a:p>
            <a:r>
              <a:rPr lang="en-US" dirty="0" smtClean="0"/>
              <a:t>Inferential statistics</a:t>
            </a:r>
            <a:endParaRPr lang="en-US" dirty="0"/>
          </a:p>
        </p:txBody>
      </p:sp>
      <p:sp>
        <p:nvSpPr>
          <p:cNvPr id="31" name="Oval 30"/>
          <p:cNvSpPr/>
          <p:nvPr/>
        </p:nvSpPr>
        <p:spPr>
          <a:xfrm>
            <a:off x="1843382" y="1679171"/>
            <a:ext cx="681347" cy="865295"/>
          </a:xfrm>
          <a:prstGeom prst="ellipse">
            <a:avLst/>
          </a:prstGeom>
          <a:solidFill>
            <a:schemeClr val="accent4"/>
          </a:solidFill>
          <a:ln w="222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886179" y="2920905"/>
            <a:ext cx="681347" cy="865295"/>
          </a:xfrm>
          <a:prstGeom prst="ellipse">
            <a:avLst/>
          </a:prstGeom>
          <a:solidFill>
            <a:schemeClr val="accent3"/>
          </a:solidFill>
          <a:ln w="222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886179" y="4162639"/>
            <a:ext cx="681347" cy="865295"/>
          </a:xfrm>
          <a:prstGeom prst="ellipse">
            <a:avLst/>
          </a:prstGeom>
          <a:solidFill>
            <a:schemeClr val="accent6"/>
          </a:solid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708364" y="5410469"/>
            <a:ext cx="681347" cy="865295"/>
          </a:xfrm>
          <a:prstGeom prst="ellipse">
            <a:avLst/>
          </a:prstGeom>
          <a:solidFill>
            <a:schemeClr val="accent2"/>
          </a:solidFill>
          <a:ln w="222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534811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Python Libraries for Data Science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Many popular Python toolboxes/libraries:</a:t>
            </a:r>
          </a:p>
          <a:p>
            <a:pPr lvl="1"/>
            <a:r>
              <a:rPr lang="en-US" dirty="0" err="1" smtClean="0"/>
              <a:t>NumPy</a:t>
            </a:r>
            <a:endParaRPr lang="en-US" dirty="0" smtClean="0"/>
          </a:p>
          <a:p>
            <a:pPr lvl="1"/>
            <a:r>
              <a:rPr lang="en-US" dirty="0" err="1" smtClean="0"/>
              <a:t>SciPy</a:t>
            </a:r>
            <a:endParaRPr lang="en-US" dirty="0" smtClean="0"/>
          </a:p>
          <a:p>
            <a:pPr lvl="1"/>
            <a:r>
              <a:rPr lang="en-US" dirty="0" smtClean="0"/>
              <a:t>Pandas</a:t>
            </a:r>
          </a:p>
          <a:p>
            <a:pPr lvl="1"/>
            <a:r>
              <a:rPr lang="en-US" dirty="0" err="1" smtClean="0"/>
              <a:t>SciKit</a:t>
            </a:r>
            <a:r>
              <a:rPr lang="en-US" dirty="0" smtClean="0"/>
              <a:t>-Learn</a:t>
            </a:r>
          </a:p>
          <a:p>
            <a:pPr marL="457200" lvl="1" indent="0">
              <a:buNone/>
            </a:pPr>
            <a:endParaRPr lang="en-US" dirty="0" smtClean="0"/>
          </a:p>
          <a:p>
            <a:pPr marL="0" indent="0">
              <a:buNone/>
            </a:pPr>
            <a:r>
              <a:rPr lang="en-US" dirty="0" smtClean="0"/>
              <a:t>Visualization libraries</a:t>
            </a:r>
          </a:p>
          <a:p>
            <a:pPr lvl="1"/>
            <a:r>
              <a:rPr lang="en-US" dirty="0" err="1"/>
              <a:t>m</a:t>
            </a:r>
            <a:r>
              <a:rPr lang="en-US" dirty="0" err="1" smtClean="0"/>
              <a:t>atplotlib</a:t>
            </a:r>
            <a:endParaRPr lang="en-US" dirty="0" smtClean="0"/>
          </a:p>
          <a:p>
            <a:pPr lvl="1"/>
            <a:r>
              <a:rPr lang="en-US" dirty="0" err="1" smtClean="0"/>
              <a:t>Seaborn</a:t>
            </a:r>
            <a:endParaRPr lang="en-US" dirty="0" smtClean="0"/>
          </a:p>
          <a:p>
            <a:pPr lvl="1"/>
            <a:endParaRPr lang="en-US" dirty="0"/>
          </a:p>
          <a:p>
            <a:pPr marL="457200" lvl="1" indent="0">
              <a:buNone/>
            </a:pPr>
            <a:r>
              <a:rPr lang="en-US" dirty="0" smtClean="0"/>
              <a:t>                                                      </a:t>
            </a:r>
            <a:endParaRPr lang="en-US" dirty="0"/>
          </a:p>
        </p:txBody>
      </p:sp>
      <p:sp>
        <p:nvSpPr>
          <p:cNvPr id="4" name="Slide Number Placeholder 3"/>
          <p:cNvSpPr>
            <a:spLocks noGrp="1"/>
          </p:cNvSpPr>
          <p:nvPr>
            <p:ph type="sldNum" sz="quarter" idx="12"/>
          </p:nvPr>
        </p:nvSpPr>
        <p:spPr/>
        <p:txBody>
          <a:bodyPr>
            <a:normAutofit fontScale="92500" lnSpcReduction="10000"/>
          </a:bodyPr>
          <a:lstStyle/>
          <a:p>
            <a:fld id="{B841CA95-E0BC-48B5-948A-ECC494EB4D84}" type="slidenum">
              <a:rPr lang="en-US" smtClean="0"/>
              <a:pPr/>
              <a:t>18</a:t>
            </a:fld>
            <a:endParaRPr lang="en-US"/>
          </a:p>
        </p:txBody>
      </p:sp>
    </p:spTree>
    <p:extLst>
      <p:ext uri="{BB962C8B-B14F-4D97-AF65-F5344CB8AC3E}">
        <p14:creationId xmlns:p14="http://schemas.microsoft.com/office/powerpoint/2010/main" xmlns="" val="3973478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Python Libraries </a:t>
            </a:r>
            <a:endParaRPr lang="en-US" dirty="0"/>
          </a:p>
        </p:txBody>
      </p:sp>
      <p:pic>
        <p:nvPicPr>
          <p:cNvPr id="1026" name="Picture 2"/>
          <p:cNvPicPr>
            <a:picLocks noChangeAspect="1" noChangeArrowheads="1"/>
          </p:cNvPicPr>
          <p:nvPr/>
        </p:nvPicPr>
        <p:blipFill>
          <a:blip r:embed="rId2"/>
          <a:srcRect/>
          <a:stretch>
            <a:fillRect/>
          </a:stretch>
        </p:blipFill>
        <p:spPr bwMode="auto">
          <a:xfrm>
            <a:off x="57150" y="1600200"/>
            <a:ext cx="9086850" cy="44386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0"/>
          <p:cNvSpPr txBox="1">
            <a:spLocks noChangeArrowheads="1"/>
          </p:cNvSpPr>
          <p:nvPr/>
        </p:nvSpPr>
        <p:spPr bwMode="auto">
          <a:xfrm>
            <a:off x="4419600" y="6027737"/>
            <a:ext cx="4038600" cy="830997"/>
          </a:xfrm>
          <a:prstGeom prst="rect">
            <a:avLst/>
          </a:prstGeom>
          <a:noFill/>
          <a:ln w="9525">
            <a:noFill/>
            <a:miter lim="800000"/>
            <a:headEnd/>
            <a:tailEnd/>
          </a:ln>
        </p:spPr>
        <p:txBody>
          <a:bodyPr wrap="square">
            <a:spAutoFit/>
          </a:bodyPr>
          <a:lstStyle/>
          <a:p>
            <a:pPr algn="ctr">
              <a:spcBef>
                <a:spcPct val="50000"/>
              </a:spcBef>
            </a:pPr>
            <a:r>
              <a:rPr lang="en-US" sz="2400" i="1" dirty="0">
                <a:latin typeface="Comic Sans MS" pitchFamily="66" charset="0"/>
              </a:rPr>
              <a:t>Data Science Venn Diagram</a:t>
            </a:r>
          </a:p>
        </p:txBody>
      </p:sp>
      <p:pic>
        <p:nvPicPr>
          <p:cNvPr id="46083" name="Picture 1" descr="Data_Science_VD.png"/>
          <p:cNvPicPr>
            <a:picLocks noChangeAspect="1"/>
          </p:cNvPicPr>
          <p:nvPr/>
        </p:nvPicPr>
        <p:blipFill>
          <a:blip r:embed="rId3"/>
          <a:srcRect/>
          <a:stretch>
            <a:fillRect/>
          </a:stretch>
        </p:blipFill>
        <p:spPr bwMode="auto">
          <a:xfrm>
            <a:off x="3714945" y="1066800"/>
            <a:ext cx="5429055" cy="5181600"/>
          </a:xfrm>
          <a:prstGeom prst="rect">
            <a:avLst/>
          </a:prstGeom>
          <a:noFill/>
          <a:ln w="9525">
            <a:noFill/>
            <a:miter lim="800000"/>
            <a:headEnd/>
            <a:tailEnd/>
          </a:ln>
        </p:spPr>
      </p:pic>
      <p:sp>
        <p:nvSpPr>
          <p:cNvPr id="46086" name="Text Box 18"/>
          <p:cNvSpPr txBox="1">
            <a:spLocks noChangeArrowheads="1"/>
          </p:cNvSpPr>
          <p:nvPr/>
        </p:nvSpPr>
        <p:spPr bwMode="auto">
          <a:xfrm>
            <a:off x="457200" y="152400"/>
            <a:ext cx="8305800" cy="830997"/>
          </a:xfrm>
          <a:prstGeom prst="rect">
            <a:avLst/>
          </a:prstGeom>
          <a:noFill/>
          <a:ln w="9525">
            <a:noFill/>
            <a:miter lim="800000"/>
            <a:headEnd/>
            <a:tailEnd/>
          </a:ln>
        </p:spPr>
        <p:txBody>
          <a:bodyPr wrap="square">
            <a:spAutoFit/>
          </a:bodyPr>
          <a:lstStyle/>
          <a:p>
            <a:pPr algn="ctr">
              <a:spcBef>
                <a:spcPct val="50000"/>
              </a:spcBef>
            </a:pPr>
            <a:r>
              <a:rPr lang="en-US" sz="4800" b="1" i="1" u="sng" dirty="0" smtClean="0"/>
              <a:t>WHAT IS DATA SCIENCE </a:t>
            </a:r>
            <a:endParaRPr lang="en-US" sz="4800" b="1" i="1" u="sng" dirty="0"/>
          </a:p>
        </p:txBody>
      </p:sp>
      <p:sp>
        <p:nvSpPr>
          <p:cNvPr id="21" name="Rectangle 2"/>
          <p:cNvSpPr>
            <a:spLocks noChangeArrowheads="1"/>
          </p:cNvSpPr>
          <p:nvPr/>
        </p:nvSpPr>
        <p:spPr bwMode="auto">
          <a:xfrm>
            <a:off x="228600" y="1219200"/>
            <a:ext cx="3714750" cy="4601260"/>
          </a:xfrm>
          <a:prstGeom prst="rect">
            <a:avLst/>
          </a:prstGeom>
          <a:noFill/>
          <a:ln w="9525">
            <a:noFill/>
            <a:miter lim="800000"/>
            <a:headEnd/>
            <a:tailEnd/>
          </a:ln>
        </p:spPr>
        <p:txBody>
          <a:bodyPr wrap="square">
            <a:spAutoFit/>
          </a:bodyPr>
          <a:lstStyle/>
          <a:p>
            <a:pPr marL="342900" indent="-342900" algn="l">
              <a:spcAft>
                <a:spcPts val="600"/>
              </a:spcAft>
              <a:buFont typeface="Arial" pitchFamily="34" charset="0"/>
              <a:buChar char="•"/>
            </a:pPr>
            <a:r>
              <a:rPr lang="en-US" sz="2400" dirty="0">
                <a:solidFill>
                  <a:schemeClr val="tx1"/>
                </a:solidFill>
              </a:rPr>
              <a:t>Data Science aims to derive knowledge from big data, efficiently and intelligently</a:t>
            </a:r>
            <a:r>
              <a:rPr lang="en-US" altLang="en-US" sz="2400" dirty="0">
                <a:solidFill>
                  <a:schemeClr val="tx1"/>
                </a:solidFill>
              </a:rPr>
              <a:t>”</a:t>
            </a:r>
            <a:r>
              <a:rPr lang="en-US" sz="2400" dirty="0">
                <a:solidFill>
                  <a:schemeClr val="tx1"/>
                </a:solidFill>
              </a:rPr>
              <a:t> </a:t>
            </a:r>
          </a:p>
          <a:p>
            <a:pPr marL="342900" indent="-342900" algn="l">
              <a:spcAft>
                <a:spcPts val="600"/>
              </a:spcAft>
              <a:buFont typeface="Arial" pitchFamily="34" charset="0"/>
              <a:buChar char="•"/>
            </a:pPr>
            <a:r>
              <a:rPr lang="en-US" sz="2400" dirty="0">
                <a:solidFill>
                  <a:schemeClr val="tx1"/>
                </a:solidFill>
              </a:rPr>
              <a:t>Data Science encompasses the set of activities, tools, and methods that enable data-driven activities in science, business, medicine, and government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Python Libraries for Data Science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i="1" dirty="0" err="1" smtClean="0"/>
              <a:t>NumPy</a:t>
            </a:r>
            <a:r>
              <a:rPr lang="en-US" i="1" dirty="0" smtClean="0"/>
              <a:t>:</a:t>
            </a:r>
          </a:p>
          <a:p>
            <a:pPr lvl="1">
              <a:buFont typeface="Wingdings" panose="05000000000000000000" pitchFamily="2" charset="2"/>
              <a:buChar char="§"/>
            </a:pPr>
            <a:r>
              <a:rPr lang="en-US" dirty="0" smtClean="0"/>
              <a:t>introduces objects for multidimensional arrays and matrices, as well as functions that allow to easily perform advanced mathematical and statistical operations on those objects</a:t>
            </a:r>
          </a:p>
          <a:p>
            <a:pPr lvl="1">
              <a:buFont typeface="Wingdings" panose="05000000000000000000" pitchFamily="2" charset="2"/>
              <a:buChar char="§"/>
            </a:pPr>
            <a:endParaRPr lang="en-US" dirty="0"/>
          </a:p>
          <a:p>
            <a:pPr lvl="1">
              <a:buFont typeface="Wingdings" panose="05000000000000000000" pitchFamily="2" charset="2"/>
              <a:buChar char="§"/>
            </a:pPr>
            <a:r>
              <a:rPr lang="en-US" dirty="0"/>
              <a:t>p</a:t>
            </a:r>
            <a:r>
              <a:rPr lang="en-US" dirty="0" smtClean="0"/>
              <a:t>rovides vectorization of mathematical operations on arrays and matrices which significantly improves the performance</a:t>
            </a:r>
          </a:p>
          <a:p>
            <a:pPr lvl="1">
              <a:buFont typeface="Wingdings" panose="05000000000000000000" pitchFamily="2" charset="2"/>
              <a:buChar char="§"/>
            </a:pPr>
            <a:endParaRPr lang="en-US" dirty="0" smtClean="0"/>
          </a:p>
          <a:p>
            <a:pPr lvl="1">
              <a:buFont typeface="Wingdings" panose="05000000000000000000" pitchFamily="2" charset="2"/>
              <a:buChar char="§"/>
            </a:pPr>
            <a:r>
              <a:rPr lang="en-US" dirty="0" smtClean="0"/>
              <a:t>many other python libraries are built on </a:t>
            </a:r>
            <a:r>
              <a:rPr lang="en-US" dirty="0" err="1" smtClean="0"/>
              <a:t>NumPy</a:t>
            </a:r>
            <a:endParaRPr lang="en-US" dirty="0"/>
          </a:p>
        </p:txBody>
      </p:sp>
      <p:sp>
        <p:nvSpPr>
          <p:cNvPr id="4" name="Slide Number Placeholder 3"/>
          <p:cNvSpPr>
            <a:spLocks noGrp="1"/>
          </p:cNvSpPr>
          <p:nvPr>
            <p:ph type="sldNum" sz="quarter" idx="12"/>
          </p:nvPr>
        </p:nvSpPr>
        <p:spPr/>
        <p:txBody>
          <a:bodyPr>
            <a:normAutofit fontScale="92500" lnSpcReduction="10000"/>
          </a:bodyPr>
          <a:lstStyle/>
          <a:p>
            <a:fld id="{B841CA95-E0BC-48B5-948A-ECC494EB4D84}" type="slidenum">
              <a:rPr lang="en-US" smtClean="0"/>
              <a:pPr/>
              <a:t>20</a:t>
            </a:fld>
            <a:endParaRPr lang="en-US"/>
          </a:p>
        </p:txBody>
      </p:sp>
      <p:pic>
        <p:nvPicPr>
          <p:cNvPr id="2050" name="Picture 2" descr="NumPy"/>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605617" y="127698"/>
            <a:ext cx="1285875" cy="58102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1066800" y="6096000"/>
            <a:ext cx="3342132" cy="369332"/>
          </a:xfrm>
          <a:prstGeom prst="rect">
            <a:avLst/>
          </a:prstGeom>
          <a:noFill/>
        </p:spPr>
        <p:txBody>
          <a:bodyPr wrap="square" rtlCol="0">
            <a:spAutoFit/>
          </a:bodyPr>
          <a:lstStyle/>
          <a:p>
            <a:r>
              <a:rPr lang="en-US" b="1" dirty="0" smtClean="0"/>
              <a:t>Link:</a:t>
            </a:r>
            <a:r>
              <a:rPr lang="en-US" dirty="0" smtClean="0"/>
              <a:t> </a:t>
            </a:r>
            <a:r>
              <a:rPr lang="en-US" dirty="0" smtClean="0">
                <a:hlinkClick r:id="rId3"/>
              </a:rPr>
              <a:t>http://www.numpy.org/</a:t>
            </a:r>
            <a:endParaRPr lang="en-US" dirty="0"/>
          </a:p>
        </p:txBody>
      </p:sp>
    </p:spTree>
    <p:extLst>
      <p:ext uri="{BB962C8B-B14F-4D97-AF65-F5344CB8AC3E}">
        <p14:creationId xmlns:p14="http://schemas.microsoft.com/office/powerpoint/2010/main" xmlns="" val="33640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Python Libraries for Data Science</a:t>
            </a:r>
            <a:endParaRPr lang="en-US" dirty="0"/>
          </a:p>
        </p:txBody>
      </p:sp>
      <p:sp>
        <p:nvSpPr>
          <p:cNvPr id="3" name="Content Placeholder 2"/>
          <p:cNvSpPr>
            <a:spLocks noGrp="1"/>
          </p:cNvSpPr>
          <p:nvPr>
            <p:ph idx="1"/>
          </p:nvPr>
        </p:nvSpPr>
        <p:spPr/>
        <p:txBody>
          <a:bodyPr/>
          <a:lstStyle/>
          <a:p>
            <a:pPr marL="0" indent="0">
              <a:buNone/>
            </a:pPr>
            <a:r>
              <a:rPr lang="en-US" i="1" dirty="0" err="1" smtClean="0"/>
              <a:t>SciPy</a:t>
            </a:r>
            <a:r>
              <a:rPr lang="en-US" i="1" dirty="0" smtClean="0"/>
              <a:t>:</a:t>
            </a:r>
          </a:p>
          <a:p>
            <a:pPr lvl="1">
              <a:buFont typeface="Wingdings" panose="05000000000000000000" pitchFamily="2" charset="2"/>
              <a:buChar char="§"/>
            </a:pPr>
            <a:r>
              <a:rPr lang="en-US" dirty="0" smtClean="0"/>
              <a:t>collection of algorithms for linear algebra, differential equations, numerical integration, optimization, statistics and more</a:t>
            </a:r>
          </a:p>
          <a:p>
            <a:pPr lvl="1">
              <a:buFont typeface="Wingdings" panose="05000000000000000000" pitchFamily="2" charset="2"/>
              <a:buChar char="§"/>
            </a:pPr>
            <a:endParaRPr lang="en-US" dirty="0"/>
          </a:p>
          <a:p>
            <a:pPr lvl="1">
              <a:buFont typeface="Wingdings" panose="05000000000000000000" pitchFamily="2" charset="2"/>
              <a:buChar char="§"/>
            </a:pPr>
            <a:r>
              <a:rPr lang="en-US" dirty="0" smtClean="0"/>
              <a:t>part of </a:t>
            </a:r>
            <a:r>
              <a:rPr lang="en-US" dirty="0" err="1" smtClean="0"/>
              <a:t>SciPy</a:t>
            </a:r>
            <a:r>
              <a:rPr lang="en-US" dirty="0" smtClean="0"/>
              <a:t> Stack</a:t>
            </a:r>
          </a:p>
          <a:p>
            <a:pPr lvl="1">
              <a:buFont typeface="Wingdings" panose="05000000000000000000" pitchFamily="2" charset="2"/>
              <a:buChar char="§"/>
            </a:pPr>
            <a:endParaRPr lang="en-US" dirty="0" smtClean="0"/>
          </a:p>
          <a:p>
            <a:pPr lvl="1">
              <a:buFont typeface="Wingdings" panose="05000000000000000000" pitchFamily="2" charset="2"/>
              <a:buChar char="§"/>
            </a:pPr>
            <a:r>
              <a:rPr lang="en-US" dirty="0" smtClean="0"/>
              <a:t>built on </a:t>
            </a:r>
            <a:r>
              <a:rPr lang="en-US" dirty="0" err="1" smtClean="0"/>
              <a:t>NumPy</a:t>
            </a:r>
            <a:endParaRPr lang="en-US" dirty="0"/>
          </a:p>
        </p:txBody>
      </p:sp>
      <p:sp>
        <p:nvSpPr>
          <p:cNvPr id="4" name="Slide Number Placeholder 3"/>
          <p:cNvSpPr>
            <a:spLocks noGrp="1"/>
          </p:cNvSpPr>
          <p:nvPr>
            <p:ph type="sldNum" sz="quarter" idx="12"/>
          </p:nvPr>
        </p:nvSpPr>
        <p:spPr/>
        <p:txBody>
          <a:bodyPr>
            <a:normAutofit fontScale="92500" lnSpcReduction="10000"/>
          </a:bodyPr>
          <a:lstStyle/>
          <a:p>
            <a:fld id="{B841CA95-E0BC-48B5-948A-ECC494EB4D84}" type="slidenum">
              <a:rPr lang="en-US" smtClean="0"/>
              <a:pPr/>
              <a:t>21</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xmlns="" val="0"/>
              </a:ext>
            </a:extLst>
          </a:blip>
          <a:srcRect l="1038" r="41257"/>
          <a:stretch/>
        </p:blipFill>
        <p:spPr>
          <a:xfrm>
            <a:off x="7603236" y="130874"/>
            <a:ext cx="1341882" cy="525232"/>
          </a:xfrm>
          <a:prstGeom prst="rect">
            <a:avLst/>
          </a:prstGeom>
        </p:spPr>
      </p:pic>
      <p:sp>
        <p:nvSpPr>
          <p:cNvPr id="7" name="TextBox 6"/>
          <p:cNvSpPr txBox="1"/>
          <p:nvPr/>
        </p:nvSpPr>
        <p:spPr>
          <a:xfrm>
            <a:off x="628650" y="5807631"/>
            <a:ext cx="4240530" cy="369332"/>
          </a:xfrm>
          <a:prstGeom prst="rect">
            <a:avLst/>
          </a:prstGeom>
          <a:noFill/>
        </p:spPr>
        <p:txBody>
          <a:bodyPr wrap="square" rtlCol="0">
            <a:spAutoFit/>
          </a:bodyPr>
          <a:lstStyle/>
          <a:p>
            <a:r>
              <a:rPr lang="en-US" b="1" dirty="0" smtClean="0"/>
              <a:t>Link:</a:t>
            </a:r>
            <a:r>
              <a:rPr lang="en-US" dirty="0" smtClean="0"/>
              <a:t> </a:t>
            </a:r>
            <a:r>
              <a:rPr lang="en-US" dirty="0" smtClean="0">
                <a:hlinkClick r:id="rId3"/>
              </a:rPr>
              <a:t>https://www.scipy.org/scipylib/</a:t>
            </a:r>
            <a:endParaRPr lang="en-US" dirty="0"/>
          </a:p>
        </p:txBody>
      </p:sp>
    </p:spTree>
    <p:extLst>
      <p:ext uri="{BB962C8B-B14F-4D97-AF65-F5344CB8AC3E}">
        <p14:creationId xmlns:p14="http://schemas.microsoft.com/office/powerpoint/2010/main" xmlns="" val="2231344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Python Libraries for Data Science</a:t>
            </a:r>
            <a:endParaRPr lang="en-US" dirty="0"/>
          </a:p>
        </p:txBody>
      </p:sp>
      <p:sp>
        <p:nvSpPr>
          <p:cNvPr id="3" name="Content Placeholder 2"/>
          <p:cNvSpPr>
            <a:spLocks noGrp="1"/>
          </p:cNvSpPr>
          <p:nvPr>
            <p:ph idx="1"/>
          </p:nvPr>
        </p:nvSpPr>
        <p:spPr/>
        <p:txBody>
          <a:bodyPr/>
          <a:lstStyle/>
          <a:p>
            <a:pPr marL="0" indent="0">
              <a:buNone/>
            </a:pPr>
            <a:r>
              <a:rPr lang="en-US" i="1" dirty="0" smtClean="0"/>
              <a:t>Pandas:</a:t>
            </a:r>
          </a:p>
          <a:p>
            <a:pPr lvl="1">
              <a:buFont typeface="Wingdings" panose="05000000000000000000" pitchFamily="2" charset="2"/>
              <a:buChar char="§"/>
            </a:pPr>
            <a:r>
              <a:rPr lang="en-US" dirty="0" smtClean="0"/>
              <a:t>adds data structures and tools designed to work with table-like data (similar to Series and Data Frames in R)</a:t>
            </a:r>
          </a:p>
          <a:p>
            <a:pPr lvl="1">
              <a:buFont typeface="Wingdings" panose="05000000000000000000" pitchFamily="2" charset="2"/>
              <a:buChar char="§"/>
            </a:pPr>
            <a:endParaRPr lang="en-US" dirty="0"/>
          </a:p>
          <a:p>
            <a:pPr lvl="1">
              <a:buFont typeface="Wingdings" panose="05000000000000000000" pitchFamily="2" charset="2"/>
              <a:buChar char="§"/>
            </a:pPr>
            <a:r>
              <a:rPr lang="en-US" dirty="0"/>
              <a:t>p</a:t>
            </a:r>
            <a:r>
              <a:rPr lang="en-US" dirty="0" smtClean="0"/>
              <a:t>rovides tools for data manipulation: reshaping, merging, sorting, slicing, aggregation etc.</a:t>
            </a:r>
          </a:p>
          <a:p>
            <a:pPr lvl="1">
              <a:buFont typeface="Wingdings" panose="05000000000000000000" pitchFamily="2" charset="2"/>
              <a:buChar char="§"/>
            </a:pPr>
            <a:endParaRPr lang="en-US" dirty="0" smtClean="0"/>
          </a:p>
          <a:p>
            <a:pPr lvl="1">
              <a:buFont typeface="Wingdings" panose="05000000000000000000" pitchFamily="2" charset="2"/>
              <a:buChar char="§"/>
            </a:pPr>
            <a:r>
              <a:rPr lang="en-US" dirty="0"/>
              <a:t>a</a:t>
            </a:r>
            <a:r>
              <a:rPr lang="en-US" dirty="0" smtClean="0"/>
              <a:t>llows handling missing data</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pPr/>
              <a:t>22</a:t>
            </a:fld>
            <a:endParaRPr lang="en-US"/>
          </a:p>
        </p:txBody>
      </p:sp>
      <p:sp>
        <p:nvSpPr>
          <p:cNvPr id="7" name="TextBox 6"/>
          <p:cNvSpPr txBox="1"/>
          <p:nvPr/>
        </p:nvSpPr>
        <p:spPr>
          <a:xfrm>
            <a:off x="628650" y="5807631"/>
            <a:ext cx="4240530" cy="369332"/>
          </a:xfrm>
          <a:prstGeom prst="rect">
            <a:avLst/>
          </a:prstGeom>
          <a:noFill/>
        </p:spPr>
        <p:txBody>
          <a:bodyPr wrap="square" rtlCol="0">
            <a:spAutoFit/>
          </a:bodyPr>
          <a:lstStyle/>
          <a:p>
            <a:r>
              <a:rPr lang="en-US" b="1" dirty="0" smtClean="0"/>
              <a:t>Link:</a:t>
            </a:r>
            <a:r>
              <a:rPr lang="en-US" dirty="0" smtClean="0"/>
              <a:t> </a:t>
            </a:r>
            <a:r>
              <a:rPr lang="en-US" dirty="0" smtClean="0">
                <a:hlinkClick r:id="rId2"/>
              </a:rPr>
              <a:t>http://pandas.pydata.org/</a:t>
            </a:r>
            <a:endParaRPr lang="en-US" dirty="0"/>
          </a:p>
        </p:txBody>
      </p:sp>
      <p:pic>
        <p:nvPicPr>
          <p:cNvPr id="3074" name="Picture 2" descr="Logo"/>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25163" y="80519"/>
            <a:ext cx="2488535" cy="6912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03328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078" y="5807631"/>
            <a:ext cx="4240530" cy="369332"/>
          </a:xfrm>
          <a:prstGeom prst="rect">
            <a:avLst/>
          </a:prstGeom>
          <a:noFill/>
        </p:spPr>
        <p:txBody>
          <a:bodyPr wrap="square" rtlCol="0">
            <a:spAutoFit/>
          </a:bodyPr>
          <a:lstStyle/>
          <a:p>
            <a:r>
              <a:rPr lang="en-US" b="1" dirty="0" smtClean="0"/>
              <a:t>Link:</a:t>
            </a:r>
            <a:r>
              <a:rPr lang="en-US" dirty="0" smtClean="0"/>
              <a:t> </a:t>
            </a:r>
            <a:r>
              <a:rPr lang="en-US" dirty="0" smtClean="0">
                <a:hlinkClick r:id="rId2"/>
              </a:rPr>
              <a:t>http://scikit-learn.org/</a:t>
            </a:r>
            <a:endParaRPr lang="en-US" dirty="0"/>
          </a:p>
        </p:txBody>
      </p:sp>
      <p:sp>
        <p:nvSpPr>
          <p:cNvPr id="2" name="Title 1"/>
          <p:cNvSpPr>
            <a:spLocks noGrp="1"/>
          </p:cNvSpPr>
          <p:nvPr>
            <p:ph type="title"/>
          </p:nvPr>
        </p:nvSpPr>
        <p:spPr/>
        <p:txBody>
          <a:bodyPr>
            <a:normAutofit/>
          </a:bodyPr>
          <a:lstStyle/>
          <a:p>
            <a:r>
              <a:rPr lang="en-US" dirty="0" smtClean="0"/>
              <a:t>Python Libraries for Data Science</a:t>
            </a:r>
            <a:endParaRPr lang="en-US" dirty="0"/>
          </a:p>
        </p:txBody>
      </p:sp>
      <p:sp>
        <p:nvSpPr>
          <p:cNvPr id="3" name="Content Placeholder 2"/>
          <p:cNvSpPr>
            <a:spLocks noGrp="1"/>
          </p:cNvSpPr>
          <p:nvPr>
            <p:ph idx="1"/>
          </p:nvPr>
        </p:nvSpPr>
        <p:spPr/>
        <p:txBody>
          <a:bodyPr/>
          <a:lstStyle/>
          <a:p>
            <a:pPr marL="0" indent="0">
              <a:buNone/>
            </a:pPr>
            <a:r>
              <a:rPr lang="en-US" i="1" dirty="0" err="1" smtClean="0"/>
              <a:t>SciKit</a:t>
            </a:r>
            <a:r>
              <a:rPr lang="en-US" i="1" dirty="0" smtClean="0"/>
              <a:t>-Learn:</a:t>
            </a:r>
          </a:p>
          <a:p>
            <a:pPr lvl="1">
              <a:buFont typeface="Wingdings" panose="05000000000000000000" pitchFamily="2" charset="2"/>
              <a:buChar char="§"/>
            </a:pPr>
            <a:r>
              <a:rPr lang="en-US" dirty="0"/>
              <a:t>p</a:t>
            </a:r>
            <a:r>
              <a:rPr lang="en-US" dirty="0" smtClean="0"/>
              <a:t>rovides machine learning algorithms: classification, regression, clustering, model validation etc.</a:t>
            </a:r>
          </a:p>
          <a:p>
            <a:pPr lvl="1">
              <a:buFont typeface="Wingdings" panose="05000000000000000000" pitchFamily="2" charset="2"/>
              <a:buChar char="§"/>
            </a:pPr>
            <a:endParaRPr lang="en-US" dirty="0"/>
          </a:p>
          <a:p>
            <a:pPr lvl="1">
              <a:buFont typeface="Wingdings" panose="05000000000000000000" pitchFamily="2" charset="2"/>
              <a:buChar char="§"/>
            </a:pPr>
            <a:r>
              <a:rPr lang="en-US" dirty="0" smtClean="0"/>
              <a:t>built on </a:t>
            </a:r>
            <a:r>
              <a:rPr lang="en-US" dirty="0" err="1" smtClean="0"/>
              <a:t>NumPy</a:t>
            </a:r>
            <a:r>
              <a:rPr lang="en-US" dirty="0" smtClean="0"/>
              <a:t>, </a:t>
            </a:r>
            <a:r>
              <a:rPr lang="en-US" dirty="0" err="1" smtClean="0"/>
              <a:t>SciPy</a:t>
            </a:r>
            <a:r>
              <a:rPr lang="en-US" dirty="0" smtClean="0"/>
              <a:t> and </a:t>
            </a:r>
            <a:r>
              <a:rPr lang="en-US" dirty="0" err="1" smtClean="0"/>
              <a:t>matplotlib</a:t>
            </a:r>
            <a:endParaRPr lang="en-US" dirty="0" smtClean="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B841CA95-E0BC-48B5-948A-ECC494EB4D84}" type="slidenum">
              <a:rPr lang="en-US" smtClean="0"/>
              <a:pPr/>
              <a:t>23</a:t>
            </a:fld>
            <a:endParaRPr lang="en-US"/>
          </a:p>
        </p:txBody>
      </p:sp>
      <p:pic>
        <p:nvPicPr>
          <p:cNvPr id="5122" name="Picture 2" descr="Logo"/>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829645" y="149924"/>
            <a:ext cx="1143000" cy="5524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59197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Picture 1" descr="pt_2197_151_o.jpg"/>
          <p:cNvPicPr>
            <a:picLocks noChangeAspect="1"/>
          </p:cNvPicPr>
          <p:nvPr/>
        </p:nvPicPr>
        <p:blipFill>
          <a:blip r:embed="rId3"/>
          <a:srcRect/>
          <a:stretch>
            <a:fillRect/>
          </a:stretch>
        </p:blipFill>
        <p:spPr bwMode="auto">
          <a:xfrm>
            <a:off x="482600" y="0"/>
            <a:ext cx="8128000" cy="6096000"/>
          </a:xfrm>
          <a:prstGeom prst="rect">
            <a:avLst/>
          </a:prstGeom>
          <a:noFill/>
          <a:ln w="9525">
            <a:noFill/>
            <a:miter lim="800000"/>
            <a:headEnd/>
            <a:tailEnd/>
          </a:ln>
        </p:spPr>
      </p:pic>
      <p:sp>
        <p:nvSpPr>
          <p:cNvPr id="56322" name="TextBox 2"/>
          <p:cNvSpPr txBox="1">
            <a:spLocks noChangeArrowheads="1"/>
          </p:cNvSpPr>
          <p:nvPr/>
        </p:nvSpPr>
        <p:spPr bwMode="auto">
          <a:xfrm>
            <a:off x="304800" y="6248400"/>
            <a:ext cx="8382000" cy="523220"/>
          </a:xfrm>
          <a:prstGeom prst="rect">
            <a:avLst/>
          </a:prstGeom>
          <a:noFill/>
          <a:ln w="9525">
            <a:noFill/>
            <a:miter lim="800000"/>
            <a:headEnd/>
            <a:tailEnd/>
          </a:ln>
        </p:spPr>
        <p:txBody>
          <a:bodyPr>
            <a:spAutoFit/>
          </a:bodyPr>
          <a:lstStyle/>
          <a:p>
            <a:pPr algn="ctr"/>
            <a:r>
              <a:rPr lang="en-US" sz="2800" dirty="0"/>
              <a:t>the companies are expanding as fast as the data!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10"/>
          <p:cNvSpPr txBox="1">
            <a:spLocks noChangeArrowheads="1"/>
          </p:cNvSpPr>
          <p:nvPr/>
        </p:nvSpPr>
        <p:spPr bwMode="auto">
          <a:xfrm>
            <a:off x="5486400" y="76200"/>
            <a:ext cx="3276600" cy="369888"/>
          </a:xfrm>
          <a:prstGeom prst="rect">
            <a:avLst/>
          </a:prstGeom>
          <a:solidFill>
            <a:srgbClr val="FFFFFF"/>
          </a:solidFill>
          <a:ln w="9525">
            <a:noFill/>
            <a:miter lim="800000"/>
            <a:headEnd/>
            <a:tailEnd/>
          </a:ln>
        </p:spPr>
        <p:txBody>
          <a:bodyPr>
            <a:spAutoFit/>
          </a:bodyPr>
          <a:lstStyle/>
          <a:p>
            <a:pPr algn="r">
              <a:spcBef>
                <a:spcPct val="50000"/>
              </a:spcBef>
            </a:pPr>
            <a:r>
              <a:rPr lang="en-US" sz="1800" i="1">
                <a:solidFill>
                  <a:srgbClr val="008000"/>
                </a:solidFill>
                <a:latin typeface="Comic Sans MS" pitchFamily="66" charset="0"/>
              </a:rPr>
              <a:t>There's certainly a lot of it!</a:t>
            </a:r>
          </a:p>
        </p:txBody>
      </p:sp>
      <p:pic>
        <p:nvPicPr>
          <p:cNvPr id="58370" name="Picture 70" descr="Screen shot 2012-09-07 at 12.46.35 PM.png"/>
          <p:cNvPicPr>
            <a:picLocks noChangeAspect="1"/>
          </p:cNvPicPr>
          <p:nvPr/>
        </p:nvPicPr>
        <p:blipFill>
          <a:blip r:embed="rId16"/>
          <a:srcRect/>
          <a:stretch>
            <a:fillRect/>
          </a:stretch>
        </p:blipFill>
        <p:spPr bwMode="auto">
          <a:xfrm>
            <a:off x="76200" y="3649663"/>
            <a:ext cx="1654175" cy="890587"/>
          </a:xfrm>
          <a:prstGeom prst="rect">
            <a:avLst/>
          </a:prstGeom>
          <a:noFill/>
          <a:ln w="9525">
            <a:noFill/>
            <a:miter lim="800000"/>
            <a:headEnd/>
            <a:tailEnd/>
          </a:ln>
        </p:spPr>
      </p:pic>
      <p:cxnSp>
        <p:nvCxnSpPr>
          <p:cNvPr id="59" name="Straight Connector 58"/>
          <p:cNvCxnSpPr/>
          <p:nvPr/>
        </p:nvCxnSpPr>
        <p:spPr>
          <a:xfrm flipV="1">
            <a:off x="1965325" y="1616075"/>
            <a:ext cx="6243638" cy="1644650"/>
          </a:xfrm>
          <a:prstGeom prst="line">
            <a:avLst/>
          </a:prstGeom>
          <a:ln w="28575" cmpd="sng">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776413" y="4184650"/>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46075" y="5080000"/>
            <a:ext cx="7994650" cy="0"/>
          </a:xfrm>
          <a:prstGeom prst="line">
            <a:avLst/>
          </a:prstGeom>
          <a:ln w="12700">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776413" y="4368800"/>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776413" y="4627563"/>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776413" y="3575050"/>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776413" y="3649663"/>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776413" y="3713163"/>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776413" y="4017963"/>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776413" y="3806825"/>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776413" y="3908425"/>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776413" y="2619375"/>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46075" y="3514725"/>
            <a:ext cx="7994650" cy="0"/>
          </a:xfrm>
          <a:prstGeom prst="line">
            <a:avLst/>
          </a:prstGeom>
          <a:ln w="12700">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776413" y="2803525"/>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776413" y="3062288"/>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776413" y="2011363"/>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776413" y="2084388"/>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1776413" y="2149475"/>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776413" y="2454275"/>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776413" y="2241550"/>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776413" y="2343150"/>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776413" y="1055688"/>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46075" y="1949450"/>
            <a:ext cx="7994650" cy="0"/>
          </a:xfrm>
          <a:prstGeom prst="line">
            <a:avLst/>
          </a:prstGeom>
          <a:ln w="12700">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776413" y="1239838"/>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776413" y="1498600"/>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776413" y="446088"/>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776413" y="520700"/>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1776413" y="584200"/>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776413" y="889000"/>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776413" y="676275"/>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776413" y="777875"/>
            <a:ext cx="6564312" cy="0"/>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58402" name="TextBox 2"/>
          <p:cNvSpPr txBox="1">
            <a:spLocks noChangeArrowheads="1"/>
          </p:cNvSpPr>
          <p:nvPr/>
        </p:nvSpPr>
        <p:spPr bwMode="auto">
          <a:xfrm>
            <a:off x="7400925" y="5080000"/>
            <a:ext cx="1047750" cy="369888"/>
          </a:xfrm>
          <a:prstGeom prst="rect">
            <a:avLst/>
          </a:prstGeom>
          <a:noFill/>
          <a:ln w="9525">
            <a:noFill/>
            <a:miter lim="800000"/>
            <a:headEnd/>
            <a:tailEnd/>
          </a:ln>
        </p:spPr>
        <p:txBody>
          <a:bodyPr>
            <a:spAutoFit/>
          </a:bodyPr>
          <a:lstStyle/>
          <a:p>
            <a:pPr algn="ctr" defTabSz="457200" eaLnBrk="1" hangingPunct="1"/>
            <a:r>
              <a:rPr lang="en-US" sz="1800">
                <a:solidFill>
                  <a:srgbClr val="000000"/>
                </a:solidFill>
                <a:latin typeface="Calibri" pitchFamily="34" charset="0"/>
              </a:rPr>
              <a:t>2015</a:t>
            </a:r>
          </a:p>
        </p:txBody>
      </p:sp>
      <p:sp>
        <p:nvSpPr>
          <p:cNvPr id="58403" name="TextBox 37"/>
          <p:cNvSpPr txBox="1">
            <a:spLocks noChangeArrowheads="1"/>
          </p:cNvSpPr>
          <p:nvPr/>
        </p:nvSpPr>
        <p:spPr bwMode="auto">
          <a:xfrm>
            <a:off x="477838" y="1651000"/>
            <a:ext cx="1304925" cy="369888"/>
          </a:xfrm>
          <a:prstGeom prst="rect">
            <a:avLst/>
          </a:prstGeom>
          <a:noFill/>
          <a:ln w="9525">
            <a:noFill/>
            <a:miter lim="800000"/>
            <a:headEnd/>
            <a:tailEnd/>
          </a:ln>
        </p:spPr>
        <p:txBody>
          <a:bodyPr>
            <a:spAutoFit/>
          </a:bodyPr>
          <a:lstStyle/>
          <a:p>
            <a:pPr algn="r" defTabSz="457200" eaLnBrk="1" hangingPunct="1"/>
            <a:r>
              <a:rPr lang="en-US" sz="1800">
                <a:solidFill>
                  <a:srgbClr val="000000"/>
                </a:solidFill>
                <a:latin typeface="Calibri" pitchFamily="34" charset="0"/>
              </a:rPr>
              <a:t>1 Zettabyte</a:t>
            </a:r>
          </a:p>
        </p:txBody>
      </p:sp>
      <p:sp>
        <p:nvSpPr>
          <p:cNvPr id="58404" name="TextBox 38"/>
          <p:cNvSpPr txBox="1">
            <a:spLocks noChangeArrowheads="1"/>
          </p:cNvSpPr>
          <p:nvPr/>
        </p:nvSpPr>
        <p:spPr bwMode="auto">
          <a:xfrm>
            <a:off x="471488" y="3217863"/>
            <a:ext cx="1304925" cy="368300"/>
          </a:xfrm>
          <a:prstGeom prst="rect">
            <a:avLst/>
          </a:prstGeom>
          <a:noFill/>
          <a:ln w="9525">
            <a:noFill/>
            <a:miter lim="800000"/>
            <a:headEnd/>
            <a:tailEnd/>
          </a:ln>
        </p:spPr>
        <p:txBody>
          <a:bodyPr>
            <a:spAutoFit/>
          </a:bodyPr>
          <a:lstStyle/>
          <a:p>
            <a:pPr algn="r" defTabSz="457200" eaLnBrk="1" hangingPunct="1"/>
            <a:r>
              <a:rPr lang="en-US" sz="1800">
                <a:solidFill>
                  <a:srgbClr val="000000"/>
                </a:solidFill>
                <a:latin typeface="Calibri" pitchFamily="34" charset="0"/>
              </a:rPr>
              <a:t>1 Exabyte</a:t>
            </a:r>
          </a:p>
        </p:txBody>
      </p:sp>
      <p:sp>
        <p:nvSpPr>
          <p:cNvPr id="58405" name="TextBox 39"/>
          <p:cNvSpPr txBox="1">
            <a:spLocks noChangeArrowheads="1"/>
          </p:cNvSpPr>
          <p:nvPr/>
        </p:nvSpPr>
        <p:spPr bwMode="auto">
          <a:xfrm>
            <a:off x="471488" y="4779963"/>
            <a:ext cx="1304925" cy="368300"/>
          </a:xfrm>
          <a:prstGeom prst="rect">
            <a:avLst/>
          </a:prstGeom>
          <a:noFill/>
          <a:ln w="9525">
            <a:noFill/>
            <a:miter lim="800000"/>
            <a:headEnd/>
            <a:tailEnd/>
          </a:ln>
        </p:spPr>
        <p:txBody>
          <a:bodyPr>
            <a:spAutoFit/>
          </a:bodyPr>
          <a:lstStyle/>
          <a:p>
            <a:pPr algn="r" defTabSz="457200" eaLnBrk="1" hangingPunct="1"/>
            <a:r>
              <a:rPr lang="en-US" sz="1800">
                <a:solidFill>
                  <a:srgbClr val="000000"/>
                </a:solidFill>
                <a:latin typeface="Calibri" pitchFamily="34" charset="0"/>
              </a:rPr>
              <a:t>1 Petabyte</a:t>
            </a:r>
          </a:p>
        </p:txBody>
      </p:sp>
      <p:sp>
        <p:nvSpPr>
          <p:cNvPr id="58408" name="TextBox 41"/>
          <p:cNvSpPr txBox="1">
            <a:spLocks noChangeArrowheads="1"/>
          </p:cNvSpPr>
          <p:nvPr/>
        </p:nvSpPr>
        <p:spPr bwMode="auto">
          <a:xfrm>
            <a:off x="152400" y="5218113"/>
            <a:ext cx="1917700" cy="277812"/>
          </a:xfrm>
          <a:prstGeom prst="rect">
            <a:avLst/>
          </a:prstGeom>
          <a:noFill/>
          <a:ln w="9525">
            <a:noFill/>
            <a:miter lim="800000"/>
            <a:headEnd/>
            <a:tailEnd/>
          </a:ln>
        </p:spPr>
        <p:txBody>
          <a:bodyPr>
            <a:spAutoFit/>
          </a:bodyPr>
          <a:lstStyle/>
          <a:p>
            <a:pPr algn="ctr" defTabSz="457200" eaLnBrk="1" hangingPunct="1"/>
            <a:r>
              <a:rPr lang="en-US" sz="1200">
                <a:solidFill>
                  <a:srgbClr val="7F7F7F"/>
                </a:solidFill>
                <a:latin typeface="Calibri" pitchFamily="34" charset="0"/>
              </a:rPr>
              <a:t>1 Petabyte  ==  1000 TB</a:t>
            </a:r>
          </a:p>
        </p:txBody>
      </p:sp>
      <p:sp>
        <p:nvSpPr>
          <p:cNvPr id="58409" name="TextBox 42"/>
          <p:cNvSpPr txBox="1">
            <a:spLocks noChangeArrowheads="1"/>
          </p:cNvSpPr>
          <p:nvPr/>
        </p:nvSpPr>
        <p:spPr bwMode="auto">
          <a:xfrm>
            <a:off x="1965325" y="5080000"/>
            <a:ext cx="1047750" cy="369888"/>
          </a:xfrm>
          <a:prstGeom prst="rect">
            <a:avLst/>
          </a:prstGeom>
          <a:noFill/>
          <a:ln w="9525">
            <a:noFill/>
            <a:miter lim="800000"/>
            <a:headEnd/>
            <a:tailEnd/>
          </a:ln>
        </p:spPr>
        <p:txBody>
          <a:bodyPr>
            <a:spAutoFit/>
          </a:bodyPr>
          <a:lstStyle/>
          <a:p>
            <a:pPr algn="ctr" defTabSz="457200" eaLnBrk="1" hangingPunct="1"/>
            <a:r>
              <a:rPr lang="en-US" sz="1800">
                <a:solidFill>
                  <a:srgbClr val="000000"/>
                </a:solidFill>
                <a:latin typeface="Calibri" pitchFamily="34" charset="0"/>
              </a:rPr>
              <a:t>2002</a:t>
            </a:r>
          </a:p>
        </p:txBody>
      </p:sp>
      <p:sp>
        <p:nvSpPr>
          <p:cNvPr id="5" name="Regular Pentagon 4"/>
          <p:cNvSpPr>
            <a:spLocks noChangeArrowheads="1"/>
          </p:cNvSpPr>
          <p:nvPr/>
        </p:nvSpPr>
        <p:spPr bwMode="auto">
          <a:xfrm>
            <a:off x="2428875" y="3190875"/>
            <a:ext cx="171450" cy="144463"/>
          </a:xfrm>
          <a:prstGeom prst="pentagon">
            <a:avLst/>
          </a:prstGeom>
          <a:solidFill>
            <a:srgbClr val="008000"/>
          </a:solidFill>
          <a:ln w="9525">
            <a:noFill/>
            <a:miter lim="800000"/>
            <a:headEnd/>
            <a:tailEnd/>
          </a:ln>
          <a:effectLst>
            <a:outerShdw dist="23000" dir="5400000" rotWithShape="0">
              <a:srgbClr val="808080">
                <a:alpha val="34998"/>
              </a:srgbClr>
            </a:outerShdw>
          </a:effectLst>
        </p:spPr>
        <p:txBody>
          <a:bodyPr anchor="ctr"/>
          <a:lstStyle/>
          <a:p>
            <a:pPr algn="ctr" defTabSz="457200" eaLnBrk="1" fontAlgn="auto" hangingPunct="1">
              <a:spcBef>
                <a:spcPts val="0"/>
              </a:spcBef>
              <a:spcAft>
                <a:spcPts val="0"/>
              </a:spcAft>
              <a:defRPr/>
            </a:pPr>
            <a:endParaRPr lang="en-US" sz="1800">
              <a:solidFill>
                <a:prstClr val="white"/>
              </a:solidFill>
              <a:latin typeface="Calibri"/>
              <a:ea typeface="ＭＳ Ｐゴシック" charset="0"/>
              <a:cs typeface="ＭＳ Ｐゴシック" charset="0"/>
            </a:endParaRPr>
          </a:p>
        </p:txBody>
      </p:sp>
      <p:sp>
        <p:nvSpPr>
          <p:cNvPr id="44" name="Regular Pentagon 43"/>
          <p:cNvSpPr>
            <a:spLocks noChangeArrowheads="1"/>
          </p:cNvSpPr>
          <p:nvPr/>
        </p:nvSpPr>
        <p:spPr bwMode="auto">
          <a:xfrm>
            <a:off x="7874000" y="1717675"/>
            <a:ext cx="173038" cy="144463"/>
          </a:xfrm>
          <a:prstGeom prst="pentagon">
            <a:avLst/>
          </a:prstGeom>
          <a:solidFill>
            <a:srgbClr val="008000"/>
          </a:solidFill>
          <a:ln w="9525">
            <a:noFill/>
            <a:miter lim="800000"/>
            <a:headEnd/>
            <a:tailEnd/>
          </a:ln>
          <a:effectLst>
            <a:outerShdw dist="23000" dir="5400000" rotWithShape="0">
              <a:srgbClr val="808080">
                <a:alpha val="34998"/>
              </a:srgbClr>
            </a:outerShdw>
          </a:effectLst>
        </p:spPr>
        <p:txBody>
          <a:bodyPr anchor="ctr"/>
          <a:lstStyle/>
          <a:p>
            <a:pPr algn="ctr" defTabSz="457200" eaLnBrk="1" fontAlgn="auto" hangingPunct="1">
              <a:spcBef>
                <a:spcPts val="0"/>
              </a:spcBef>
              <a:spcAft>
                <a:spcPts val="0"/>
              </a:spcAft>
              <a:defRPr/>
            </a:pPr>
            <a:endParaRPr lang="en-US" sz="1800">
              <a:solidFill>
                <a:prstClr val="white"/>
              </a:solidFill>
              <a:latin typeface="Calibri"/>
              <a:ea typeface="ＭＳ Ｐゴシック" charset="0"/>
              <a:cs typeface="ＭＳ Ｐゴシック" charset="0"/>
            </a:endParaRPr>
          </a:p>
        </p:txBody>
      </p:sp>
      <p:sp>
        <p:nvSpPr>
          <p:cNvPr id="58412" name="TextBox 44"/>
          <p:cNvSpPr txBox="1">
            <a:spLocks noChangeArrowheads="1"/>
          </p:cNvSpPr>
          <p:nvPr/>
        </p:nvSpPr>
        <p:spPr bwMode="auto">
          <a:xfrm>
            <a:off x="4973638" y="5080000"/>
            <a:ext cx="1046162" cy="369888"/>
          </a:xfrm>
          <a:prstGeom prst="rect">
            <a:avLst/>
          </a:prstGeom>
          <a:noFill/>
          <a:ln w="9525">
            <a:noFill/>
            <a:miter lim="800000"/>
            <a:headEnd/>
            <a:tailEnd/>
          </a:ln>
        </p:spPr>
        <p:txBody>
          <a:bodyPr>
            <a:spAutoFit/>
          </a:bodyPr>
          <a:lstStyle/>
          <a:p>
            <a:pPr algn="ctr" defTabSz="457200" eaLnBrk="1" hangingPunct="1"/>
            <a:r>
              <a:rPr lang="en-US" sz="1800">
                <a:solidFill>
                  <a:srgbClr val="000000"/>
                </a:solidFill>
                <a:latin typeface="Calibri" pitchFamily="34" charset="0"/>
              </a:rPr>
              <a:t>2009</a:t>
            </a:r>
          </a:p>
        </p:txBody>
      </p:sp>
      <p:sp>
        <p:nvSpPr>
          <p:cNvPr id="46" name="Regular Pentagon 45"/>
          <p:cNvSpPr>
            <a:spLocks noChangeArrowheads="1"/>
          </p:cNvSpPr>
          <p:nvPr/>
        </p:nvSpPr>
        <p:spPr bwMode="auto">
          <a:xfrm>
            <a:off x="5343525" y="2024063"/>
            <a:ext cx="173038" cy="146050"/>
          </a:xfrm>
          <a:prstGeom prst="pentagon">
            <a:avLst/>
          </a:prstGeom>
          <a:solidFill>
            <a:srgbClr val="008000"/>
          </a:solidFill>
          <a:ln w="9525">
            <a:noFill/>
            <a:miter lim="800000"/>
            <a:headEnd/>
            <a:tailEnd/>
          </a:ln>
          <a:effectLst>
            <a:outerShdw dist="23000" dir="5400000" rotWithShape="0">
              <a:srgbClr val="808080">
                <a:alpha val="34998"/>
              </a:srgbClr>
            </a:outerShdw>
          </a:effectLst>
        </p:spPr>
        <p:txBody>
          <a:bodyPr anchor="ctr"/>
          <a:lstStyle/>
          <a:p>
            <a:pPr algn="ctr" defTabSz="457200" eaLnBrk="1" fontAlgn="auto" hangingPunct="1">
              <a:spcBef>
                <a:spcPts val="0"/>
              </a:spcBef>
              <a:spcAft>
                <a:spcPts val="0"/>
              </a:spcAft>
              <a:defRPr/>
            </a:pPr>
            <a:endParaRPr lang="en-US" sz="1800">
              <a:solidFill>
                <a:prstClr val="white"/>
              </a:solidFill>
              <a:latin typeface="Calibri"/>
              <a:ea typeface="ＭＳ Ｐゴシック" charset="0"/>
              <a:cs typeface="ＭＳ Ｐゴシック" charset="0"/>
            </a:endParaRPr>
          </a:p>
        </p:txBody>
      </p:sp>
      <p:sp>
        <p:nvSpPr>
          <p:cNvPr id="49" name="Regular Pentagon 48"/>
          <p:cNvSpPr>
            <a:spLocks noChangeArrowheads="1"/>
          </p:cNvSpPr>
          <p:nvPr/>
        </p:nvSpPr>
        <p:spPr bwMode="auto">
          <a:xfrm>
            <a:off x="4105275" y="2770188"/>
            <a:ext cx="171450" cy="146050"/>
          </a:xfrm>
          <a:prstGeom prst="pentagon">
            <a:avLst/>
          </a:prstGeom>
          <a:solidFill>
            <a:srgbClr val="008000"/>
          </a:solidFill>
          <a:ln w="9525">
            <a:noFill/>
            <a:miter lim="800000"/>
            <a:headEnd/>
            <a:tailEnd/>
          </a:ln>
          <a:effectLst>
            <a:outerShdw dist="23000" dir="5400000" rotWithShape="0">
              <a:srgbClr val="808080">
                <a:alpha val="34998"/>
              </a:srgbClr>
            </a:outerShdw>
          </a:effectLst>
        </p:spPr>
        <p:txBody>
          <a:bodyPr anchor="ctr"/>
          <a:lstStyle/>
          <a:p>
            <a:pPr algn="ctr" defTabSz="457200" eaLnBrk="1" fontAlgn="auto" hangingPunct="1">
              <a:spcBef>
                <a:spcPts val="0"/>
              </a:spcBef>
              <a:spcAft>
                <a:spcPts val="0"/>
              </a:spcAft>
              <a:defRPr/>
            </a:pPr>
            <a:endParaRPr lang="en-US" sz="1800">
              <a:solidFill>
                <a:prstClr val="white"/>
              </a:solidFill>
              <a:latin typeface="Calibri"/>
              <a:ea typeface="ＭＳ Ｐゴシック" charset="0"/>
              <a:cs typeface="ＭＳ Ｐゴシック" charset="0"/>
            </a:endParaRPr>
          </a:p>
        </p:txBody>
      </p:sp>
      <p:sp>
        <p:nvSpPr>
          <p:cNvPr id="58417" name="TextBox 49"/>
          <p:cNvSpPr txBox="1">
            <a:spLocks noChangeArrowheads="1"/>
          </p:cNvSpPr>
          <p:nvPr/>
        </p:nvSpPr>
        <p:spPr bwMode="auto">
          <a:xfrm>
            <a:off x="3738563" y="5080000"/>
            <a:ext cx="1046162" cy="369888"/>
          </a:xfrm>
          <a:prstGeom prst="rect">
            <a:avLst/>
          </a:prstGeom>
          <a:noFill/>
          <a:ln w="9525">
            <a:noFill/>
            <a:miter lim="800000"/>
            <a:headEnd/>
            <a:tailEnd/>
          </a:ln>
        </p:spPr>
        <p:txBody>
          <a:bodyPr>
            <a:spAutoFit/>
          </a:bodyPr>
          <a:lstStyle/>
          <a:p>
            <a:pPr algn="ctr" defTabSz="457200" eaLnBrk="1" hangingPunct="1"/>
            <a:r>
              <a:rPr lang="en-US" sz="1800">
                <a:solidFill>
                  <a:srgbClr val="000000"/>
                </a:solidFill>
                <a:latin typeface="Calibri" pitchFamily="34" charset="0"/>
              </a:rPr>
              <a:t>2006</a:t>
            </a:r>
          </a:p>
        </p:txBody>
      </p:sp>
      <p:sp>
        <p:nvSpPr>
          <p:cNvPr id="58418" name="TextBox 50"/>
          <p:cNvSpPr txBox="1">
            <a:spLocks noChangeArrowheads="1"/>
          </p:cNvSpPr>
          <p:nvPr/>
        </p:nvSpPr>
        <p:spPr bwMode="auto">
          <a:xfrm>
            <a:off x="5807075" y="5080000"/>
            <a:ext cx="1046163" cy="369888"/>
          </a:xfrm>
          <a:prstGeom prst="rect">
            <a:avLst/>
          </a:prstGeom>
          <a:noFill/>
          <a:ln w="9525">
            <a:noFill/>
            <a:miter lim="800000"/>
            <a:headEnd/>
            <a:tailEnd/>
          </a:ln>
        </p:spPr>
        <p:txBody>
          <a:bodyPr>
            <a:spAutoFit/>
          </a:bodyPr>
          <a:lstStyle/>
          <a:p>
            <a:pPr algn="ctr" defTabSz="457200" eaLnBrk="1" hangingPunct="1"/>
            <a:r>
              <a:rPr lang="en-US" sz="1800">
                <a:solidFill>
                  <a:srgbClr val="000000"/>
                </a:solidFill>
                <a:latin typeface="Calibri" pitchFamily="34" charset="0"/>
              </a:rPr>
              <a:t>2011</a:t>
            </a:r>
          </a:p>
        </p:txBody>
      </p:sp>
      <p:sp>
        <p:nvSpPr>
          <p:cNvPr id="52" name="Regular Pentagon 51"/>
          <p:cNvSpPr>
            <a:spLocks noChangeArrowheads="1"/>
          </p:cNvSpPr>
          <p:nvPr/>
        </p:nvSpPr>
        <p:spPr bwMode="auto">
          <a:xfrm>
            <a:off x="6218238" y="1855788"/>
            <a:ext cx="173037" cy="144462"/>
          </a:xfrm>
          <a:prstGeom prst="pentagon">
            <a:avLst/>
          </a:prstGeom>
          <a:solidFill>
            <a:srgbClr val="008000"/>
          </a:solidFill>
          <a:ln w="9525">
            <a:noFill/>
            <a:miter lim="800000"/>
            <a:headEnd/>
            <a:tailEnd/>
          </a:ln>
          <a:effectLst>
            <a:outerShdw dist="23000" dir="5400000" rotWithShape="0">
              <a:srgbClr val="808080">
                <a:alpha val="34998"/>
              </a:srgbClr>
            </a:outerShdw>
          </a:effectLst>
        </p:spPr>
        <p:txBody>
          <a:bodyPr anchor="ctr"/>
          <a:lstStyle/>
          <a:p>
            <a:pPr algn="ctr" defTabSz="457200" eaLnBrk="1" fontAlgn="auto" hangingPunct="1">
              <a:spcBef>
                <a:spcPts val="0"/>
              </a:spcBef>
              <a:spcAft>
                <a:spcPts val="0"/>
              </a:spcAft>
              <a:defRPr/>
            </a:pPr>
            <a:endParaRPr lang="en-US" sz="1800">
              <a:solidFill>
                <a:prstClr val="white"/>
              </a:solidFill>
              <a:latin typeface="Calibri"/>
              <a:ea typeface="ＭＳ Ｐゴシック" charset="0"/>
              <a:cs typeface="ＭＳ Ｐゴシック" charset="0"/>
            </a:endParaRPr>
          </a:p>
        </p:txBody>
      </p:sp>
      <p:cxnSp>
        <p:nvCxnSpPr>
          <p:cNvPr id="69" name="Straight Connector 68"/>
          <p:cNvCxnSpPr/>
          <p:nvPr/>
        </p:nvCxnSpPr>
        <p:spPr>
          <a:xfrm>
            <a:off x="1965325" y="4983163"/>
            <a:ext cx="6919913"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1976438" y="4718050"/>
            <a:ext cx="6918325" cy="0"/>
          </a:xfrm>
          <a:prstGeom prst="line">
            <a:avLst/>
          </a:prstGeom>
          <a:ln w="28575" cmpd="sng">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58425" name="Rectangle 73"/>
          <p:cNvSpPr>
            <a:spLocks noChangeArrowheads="1"/>
          </p:cNvSpPr>
          <p:nvPr/>
        </p:nvSpPr>
        <p:spPr bwMode="auto">
          <a:xfrm>
            <a:off x="2536825" y="3203575"/>
            <a:ext cx="366713" cy="215900"/>
          </a:xfrm>
          <a:prstGeom prst="rect">
            <a:avLst/>
          </a:prstGeom>
          <a:noFill/>
          <a:ln w="9525">
            <a:noFill/>
            <a:miter lim="800000"/>
            <a:headEnd/>
            <a:tailEnd/>
          </a:ln>
        </p:spPr>
        <p:txBody>
          <a:bodyPr wrap="none">
            <a:spAutoFit/>
          </a:bodyPr>
          <a:lstStyle/>
          <a:p>
            <a:pPr defTabSz="457200" eaLnBrk="1" hangingPunct="1"/>
            <a:r>
              <a:rPr lang="en-US" sz="800">
                <a:solidFill>
                  <a:srgbClr val="000000"/>
                </a:solidFill>
                <a:latin typeface="Calibri" pitchFamily="34" charset="0"/>
              </a:rPr>
              <a:t>5 EB</a:t>
            </a:r>
            <a:endParaRPr lang="en-US" sz="1800">
              <a:solidFill>
                <a:srgbClr val="000000"/>
              </a:solidFill>
              <a:latin typeface="Calibri" pitchFamily="34" charset="0"/>
            </a:endParaRPr>
          </a:p>
        </p:txBody>
      </p:sp>
      <p:sp>
        <p:nvSpPr>
          <p:cNvPr id="58426" name="Rectangle 74"/>
          <p:cNvSpPr>
            <a:spLocks noChangeArrowheads="1"/>
          </p:cNvSpPr>
          <p:nvPr/>
        </p:nvSpPr>
        <p:spPr bwMode="auto">
          <a:xfrm>
            <a:off x="4237038" y="2767013"/>
            <a:ext cx="469900" cy="215900"/>
          </a:xfrm>
          <a:prstGeom prst="rect">
            <a:avLst/>
          </a:prstGeom>
          <a:noFill/>
          <a:ln w="9525">
            <a:noFill/>
            <a:miter lim="800000"/>
            <a:headEnd/>
            <a:tailEnd/>
          </a:ln>
        </p:spPr>
        <p:txBody>
          <a:bodyPr wrap="none">
            <a:spAutoFit/>
          </a:bodyPr>
          <a:lstStyle/>
          <a:p>
            <a:pPr defTabSz="457200" eaLnBrk="1" hangingPunct="1"/>
            <a:r>
              <a:rPr lang="en-US" sz="800">
                <a:solidFill>
                  <a:srgbClr val="000000"/>
                </a:solidFill>
                <a:latin typeface="Calibri" pitchFamily="34" charset="0"/>
              </a:rPr>
              <a:t>161 EB</a:t>
            </a:r>
            <a:endParaRPr lang="en-US" sz="1800">
              <a:solidFill>
                <a:srgbClr val="000000"/>
              </a:solidFill>
              <a:latin typeface="Calibri" pitchFamily="34" charset="0"/>
            </a:endParaRPr>
          </a:p>
        </p:txBody>
      </p:sp>
      <p:sp>
        <p:nvSpPr>
          <p:cNvPr id="58427" name="Rectangle 75"/>
          <p:cNvSpPr>
            <a:spLocks noChangeArrowheads="1"/>
          </p:cNvSpPr>
          <p:nvPr/>
        </p:nvSpPr>
        <p:spPr bwMode="auto">
          <a:xfrm>
            <a:off x="4973638" y="2076450"/>
            <a:ext cx="469900" cy="214313"/>
          </a:xfrm>
          <a:prstGeom prst="rect">
            <a:avLst/>
          </a:prstGeom>
          <a:noFill/>
          <a:ln w="9525">
            <a:noFill/>
            <a:miter lim="800000"/>
            <a:headEnd/>
            <a:tailEnd/>
          </a:ln>
        </p:spPr>
        <p:txBody>
          <a:bodyPr wrap="none">
            <a:spAutoFit/>
          </a:bodyPr>
          <a:lstStyle/>
          <a:p>
            <a:pPr defTabSz="457200" eaLnBrk="1" hangingPunct="1"/>
            <a:r>
              <a:rPr lang="en-US" sz="800">
                <a:solidFill>
                  <a:srgbClr val="000000"/>
                </a:solidFill>
                <a:latin typeface="Calibri" pitchFamily="34" charset="0"/>
              </a:rPr>
              <a:t>800 EB</a:t>
            </a:r>
            <a:endParaRPr lang="en-US" sz="1800">
              <a:solidFill>
                <a:srgbClr val="000000"/>
              </a:solidFill>
              <a:latin typeface="Calibri" pitchFamily="34" charset="0"/>
            </a:endParaRPr>
          </a:p>
        </p:txBody>
      </p:sp>
      <p:sp>
        <p:nvSpPr>
          <p:cNvPr id="58428" name="Rectangle 76"/>
          <p:cNvSpPr>
            <a:spLocks noChangeArrowheads="1"/>
          </p:cNvSpPr>
          <p:nvPr/>
        </p:nvSpPr>
        <p:spPr bwMode="auto">
          <a:xfrm>
            <a:off x="5888038" y="1730375"/>
            <a:ext cx="441325" cy="215900"/>
          </a:xfrm>
          <a:prstGeom prst="rect">
            <a:avLst/>
          </a:prstGeom>
          <a:noFill/>
          <a:ln w="9525">
            <a:noFill/>
            <a:miter lim="800000"/>
            <a:headEnd/>
            <a:tailEnd/>
          </a:ln>
        </p:spPr>
        <p:txBody>
          <a:bodyPr wrap="none">
            <a:spAutoFit/>
          </a:bodyPr>
          <a:lstStyle/>
          <a:p>
            <a:pPr defTabSz="457200" eaLnBrk="1" hangingPunct="1"/>
            <a:r>
              <a:rPr lang="en-US" sz="800">
                <a:solidFill>
                  <a:srgbClr val="000000"/>
                </a:solidFill>
                <a:latin typeface="Calibri" pitchFamily="34" charset="0"/>
              </a:rPr>
              <a:t>1.8 ZB</a:t>
            </a:r>
            <a:endParaRPr lang="en-US" sz="1800">
              <a:solidFill>
                <a:srgbClr val="000000"/>
              </a:solidFill>
              <a:latin typeface="Calibri" pitchFamily="34" charset="0"/>
            </a:endParaRPr>
          </a:p>
        </p:txBody>
      </p:sp>
      <p:sp>
        <p:nvSpPr>
          <p:cNvPr id="58429" name="Rectangle 77"/>
          <p:cNvSpPr>
            <a:spLocks noChangeArrowheads="1"/>
          </p:cNvSpPr>
          <p:nvPr/>
        </p:nvSpPr>
        <p:spPr bwMode="auto">
          <a:xfrm>
            <a:off x="7966075" y="1747838"/>
            <a:ext cx="441325" cy="214312"/>
          </a:xfrm>
          <a:prstGeom prst="rect">
            <a:avLst/>
          </a:prstGeom>
          <a:noFill/>
          <a:ln w="9525">
            <a:noFill/>
            <a:miter lim="800000"/>
            <a:headEnd/>
            <a:tailEnd/>
          </a:ln>
        </p:spPr>
        <p:txBody>
          <a:bodyPr wrap="none">
            <a:spAutoFit/>
          </a:bodyPr>
          <a:lstStyle/>
          <a:p>
            <a:pPr defTabSz="457200" eaLnBrk="1" hangingPunct="1"/>
            <a:r>
              <a:rPr lang="en-US" sz="800">
                <a:solidFill>
                  <a:srgbClr val="000000"/>
                </a:solidFill>
                <a:latin typeface="Calibri" pitchFamily="34" charset="0"/>
              </a:rPr>
              <a:t>8.0 ZB</a:t>
            </a:r>
            <a:endParaRPr lang="en-US" sz="1800">
              <a:solidFill>
                <a:srgbClr val="000000"/>
              </a:solidFill>
              <a:latin typeface="Calibri" pitchFamily="34" charset="0"/>
            </a:endParaRPr>
          </a:p>
        </p:txBody>
      </p:sp>
      <p:sp>
        <p:nvSpPr>
          <p:cNvPr id="58430" name="Rectangle 78"/>
          <p:cNvSpPr>
            <a:spLocks noChangeArrowheads="1"/>
          </p:cNvSpPr>
          <p:nvPr/>
        </p:nvSpPr>
        <p:spPr bwMode="auto">
          <a:xfrm>
            <a:off x="8674100" y="4970463"/>
            <a:ext cx="420688" cy="214312"/>
          </a:xfrm>
          <a:prstGeom prst="rect">
            <a:avLst/>
          </a:prstGeom>
          <a:noFill/>
          <a:ln w="9525">
            <a:noFill/>
            <a:miter lim="800000"/>
            <a:headEnd/>
            <a:tailEnd/>
          </a:ln>
        </p:spPr>
        <p:txBody>
          <a:bodyPr wrap="none">
            <a:spAutoFit/>
          </a:bodyPr>
          <a:lstStyle/>
          <a:p>
            <a:pPr defTabSz="457200" eaLnBrk="1" hangingPunct="1"/>
            <a:r>
              <a:rPr lang="en-US" sz="800">
                <a:solidFill>
                  <a:srgbClr val="000000"/>
                </a:solidFill>
                <a:latin typeface="Calibri" pitchFamily="34" charset="0"/>
              </a:rPr>
              <a:t>14 PB</a:t>
            </a:r>
            <a:endParaRPr lang="en-US" sz="1800">
              <a:solidFill>
                <a:srgbClr val="000000"/>
              </a:solidFill>
              <a:latin typeface="Calibri" pitchFamily="34" charset="0"/>
            </a:endParaRPr>
          </a:p>
        </p:txBody>
      </p:sp>
      <p:sp>
        <p:nvSpPr>
          <p:cNvPr id="58431" name="Rectangle 79"/>
          <p:cNvSpPr>
            <a:spLocks noChangeArrowheads="1"/>
          </p:cNvSpPr>
          <p:nvPr/>
        </p:nvSpPr>
        <p:spPr bwMode="auto">
          <a:xfrm>
            <a:off x="8674100" y="4683125"/>
            <a:ext cx="420688" cy="215900"/>
          </a:xfrm>
          <a:prstGeom prst="rect">
            <a:avLst/>
          </a:prstGeom>
          <a:noFill/>
          <a:ln w="9525">
            <a:noFill/>
            <a:miter lim="800000"/>
            <a:headEnd/>
            <a:tailEnd/>
          </a:ln>
        </p:spPr>
        <p:txBody>
          <a:bodyPr wrap="none">
            <a:spAutoFit/>
          </a:bodyPr>
          <a:lstStyle/>
          <a:p>
            <a:pPr defTabSz="457200" eaLnBrk="1" hangingPunct="1"/>
            <a:r>
              <a:rPr lang="en-US" sz="800">
                <a:solidFill>
                  <a:srgbClr val="000000"/>
                </a:solidFill>
                <a:latin typeface="Calibri" pitchFamily="34" charset="0"/>
              </a:rPr>
              <a:t>60 PB</a:t>
            </a:r>
            <a:endParaRPr lang="en-US" sz="1800">
              <a:solidFill>
                <a:srgbClr val="000000"/>
              </a:solidFill>
              <a:latin typeface="Calibri" pitchFamily="34" charset="0"/>
            </a:endParaRPr>
          </a:p>
        </p:txBody>
      </p:sp>
      <p:sp>
        <p:nvSpPr>
          <p:cNvPr id="58432" name="Rectangle 80"/>
          <p:cNvSpPr>
            <a:spLocks noChangeArrowheads="1"/>
          </p:cNvSpPr>
          <p:nvPr/>
        </p:nvSpPr>
        <p:spPr bwMode="auto">
          <a:xfrm>
            <a:off x="4862513" y="2392363"/>
            <a:ext cx="2581275" cy="368300"/>
          </a:xfrm>
          <a:prstGeom prst="rect">
            <a:avLst/>
          </a:prstGeom>
          <a:noFill/>
          <a:ln w="9525">
            <a:noFill/>
            <a:miter lim="800000"/>
            <a:headEnd/>
            <a:tailEnd/>
          </a:ln>
        </p:spPr>
        <p:txBody>
          <a:bodyPr wrap="none">
            <a:spAutoFit/>
          </a:bodyPr>
          <a:lstStyle/>
          <a:p>
            <a:pPr defTabSz="457200" eaLnBrk="1" hangingPunct="1"/>
            <a:r>
              <a:rPr lang="en-US" sz="1800" b="1">
                <a:solidFill>
                  <a:srgbClr val="008000"/>
                </a:solidFill>
                <a:latin typeface="Calibri" pitchFamily="34" charset="0"/>
              </a:rPr>
              <a:t>Data produced each year</a:t>
            </a:r>
          </a:p>
        </p:txBody>
      </p:sp>
      <p:sp>
        <p:nvSpPr>
          <p:cNvPr id="58433" name="Rectangle 81"/>
          <p:cNvSpPr>
            <a:spLocks noChangeArrowheads="1"/>
          </p:cNvSpPr>
          <p:nvPr/>
        </p:nvSpPr>
        <p:spPr bwMode="auto">
          <a:xfrm>
            <a:off x="5683250" y="4456113"/>
            <a:ext cx="2573338" cy="322262"/>
          </a:xfrm>
          <a:prstGeom prst="rect">
            <a:avLst/>
          </a:prstGeom>
          <a:noFill/>
          <a:ln w="9525">
            <a:noFill/>
            <a:miter lim="800000"/>
            <a:headEnd/>
            <a:tailEnd/>
          </a:ln>
        </p:spPr>
        <p:txBody>
          <a:bodyPr wrap="none">
            <a:spAutoFit/>
          </a:bodyPr>
          <a:lstStyle/>
          <a:p>
            <a:pPr defTabSz="457200" eaLnBrk="1" hangingPunct="1"/>
            <a:r>
              <a:rPr lang="en-US" sz="1500" b="1">
                <a:solidFill>
                  <a:srgbClr val="0000FF"/>
                </a:solidFill>
                <a:latin typeface="Calibri" pitchFamily="34" charset="0"/>
              </a:rPr>
              <a:t>100-years of HD video + audio</a:t>
            </a:r>
          </a:p>
        </p:txBody>
      </p:sp>
      <p:sp>
        <p:nvSpPr>
          <p:cNvPr id="58434" name="Rectangle 82"/>
          <p:cNvSpPr>
            <a:spLocks noChangeArrowheads="1"/>
          </p:cNvSpPr>
          <p:nvPr/>
        </p:nvSpPr>
        <p:spPr bwMode="auto">
          <a:xfrm>
            <a:off x="2286000" y="4721225"/>
            <a:ext cx="2049463" cy="323850"/>
          </a:xfrm>
          <a:prstGeom prst="rect">
            <a:avLst/>
          </a:prstGeom>
          <a:noFill/>
          <a:ln w="9525">
            <a:noFill/>
            <a:miter lim="800000"/>
            <a:headEnd/>
            <a:tailEnd/>
          </a:ln>
        </p:spPr>
        <p:txBody>
          <a:bodyPr wrap="none">
            <a:spAutoFit/>
          </a:bodyPr>
          <a:lstStyle/>
          <a:p>
            <a:pPr defTabSz="457200" eaLnBrk="1" hangingPunct="1"/>
            <a:r>
              <a:rPr lang="en-US" sz="1500" b="1">
                <a:solidFill>
                  <a:srgbClr val="FF0000"/>
                </a:solidFill>
                <a:latin typeface="Calibri" pitchFamily="34" charset="0"/>
              </a:rPr>
              <a:t>Human brain's capacity</a:t>
            </a:r>
          </a:p>
        </p:txBody>
      </p:sp>
      <p:cxnSp>
        <p:nvCxnSpPr>
          <p:cNvPr id="84" name="Straight Connector 83"/>
          <p:cNvCxnSpPr/>
          <p:nvPr/>
        </p:nvCxnSpPr>
        <p:spPr>
          <a:xfrm>
            <a:off x="346075" y="385763"/>
            <a:ext cx="7994650" cy="0"/>
          </a:xfrm>
          <a:prstGeom prst="line">
            <a:avLst/>
          </a:prstGeom>
          <a:ln w="12700">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8436" name="Rectangle 84"/>
          <p:cNvSpPr>
            <a:spLocks noChangeArrowheads="1"/>
          </p:cNvSpPr>
          <p:nvPr/>
        </p:nvSpPr>
        <p:spPr bwMode="auto">
          <a:xfrm>
            <a:off x="293688" y="204788"/>
            <a:ext cx="4268787" cy="584200"/>
          </a:xfrm>
          <a:prstGeom prst="rect">
            <a:avLst/>
          </a:prstGeom>
          <a:solidFill>
            <a:srgbClr val="FFFFFF"/>
          </a:solidFill>
          <a:ln w="9525">
            <a:noFill/>
            <a:miter lim="800000"/>
            <a:headEnd/>
            <a:tailEnd/>
          </a:ln>
        </p:spPr>
        <p:txBody>
          <a:bodyPr wrap="none">
            <a:spAutoFit/>
          </a:bodyPr>
          <a:lstStyle/>
          <a:p>
            <a:pPr defTabSz="457200" eaLnBrk="1" hangingPunct="1"/>
            <a:r>
              <a:rPr lang="en-US" sz="3200">
                <a:solidFill>
                  <a:srgbClr val="000000"/>
                </a:solidFill>
                <a:latin typeface="Calibri" pitchFamily="34" charset="0"/>
              </a:rPr>
              <a:t>Data, data everywhere… </a:t>
            </a:r>
          </a:p>
        </p:txBody>
      </p:sp>
      <p:sp>
        <p:nvSpPr>
          <p:cNvPr id="58438" name="TextBox 69"/>
          <p:cNvSpPr txBox="1">
            <a:spLocks noChangeArrowheads="1"/>
          </p:cNvSpPr>
          <p:nvPr/>
        </p:nvSpPr>
        <p:spPr bwMode="auto">
          <a:xfrm>
            <a:off x="147638" y="5407025"/>
            <a:ext cx="1917700" cy="276225"/>
          </a:xfrm>
          <a:prstGeom prst="rect">
            <a:avLst/>
          </a:prstGeom>
          <a:noFill/>
          <a:ln w="9525">
            <a:noFill/>
            <a:miter lim="800000"/>
            <a:headEnd/>
            <a:tailEnd/>
          </a:ln>
        </p:spPr>
        <p:txBody>
          <a:bodyPr>
            <a:spAutoFit/>
          </a:bodyPr>
          <a:lstStyle/>
          <a:p>
            <a:pPr algn="ctr" defTabSz="457200" eaLnBrk="1" hangingPunct="1"/>
            <a:r>
              <a:rPr lang="en-US" sz="1200">
                <a:solidFill>
                  <a:srgbClr val="7F7F7F"/>
                </a:solidFill>
                <a:latin typeface="Calibri" pitchFamily="34" charset="0"/>
              </a:rPr>
              <a:t>1 TB = 1000 GB</a:t>
            </a:r>
          </a:p>
        </p:txBody>
      </p:sp>
      <p:cxnSp>
        <p:nvCxnSpPr>
          <p:cNvPr id="73" name="Straight Connector 72"/>
          <p:cNvCxnSpPr/>
          <p:nvPr/>
        </p:nvCxnSpPr>
        <p:spPr>
          <a:xfrm>
            <a:off x="1676400" y="4473575"/>
            <a:ext cx="7215188" cy="0"/>
          </a:xfrm>
          <a:prstGeom prst="line">
            <a:avLst/>
          </a:prstGeom>
          <a:ln w="28575" cmpd="sng">
            <a:solidFill>
              <a:schemeClr val="tx1"/>
            </a:solidFill>
            <a:headEnd type="triangle" w="lg" len="lg"/>
            <a:tailEnd type="none" w="med" len="med"/>
          </a:ln>
          <a:effectLst/>
        </p:spPr>
        <p:style>
          <a:lnRef idx="2">
            <a:schemeClr val="accent1"/>
          </a:lnRef>
          <a:fillRef idx="0">
            <a:schemeClr val="accent1"/>
          </a:fillRef>
          <a:effectRef idx="1">
            <a:schemeClr val="accent1"/>
          </a:effectRef>
          <a:fontRef idx="minor">
            <a:schemeClr val="tx1"/>
          </a:fontRef>
        </p:style>
      </p:cxnSp>
      <p:sp>
        <p:nvSpPr>
          <p:cNvPr id="58440" name="Rectangle 85"/>
          <p:cNvSpPr>
            <a:spLocks noChangeArrowheads="1"/>
          </p:cNvSpPr>
          <p:nvPr/>
        </p:nvSpPr>
        <p:spPr bwMode="auto">
          <a:xfrm>
            <a:off x="8634413" y="4281488"/>
            <a:ext cx="469900" cy="215900"/>
          </a:xfrm>
          <a:prstGeom prst="rect">
            <a:avLst/>
          </a:prstGeom>
          <a:noFill/>
          <a:ln w="9525">
            <a:noFill/>
            <a:miter lim="800000"/>
            <a:headEnd/>
            <a:tailEnd/>
          </a:ln>
        </p:spPr>
        <p:txBody>
          <a:bodyPr wrap="none">
            <a:spAutoFit/>
          </a:bodyPr>
          <a:lstStyle/>
          <a:p>
            <a:pPr defTabSz="457200" eaLnBrk="1" hangingPunct="1"/>
            <a:r>
              <a:rPr lang="en-US" sz="800">
                <a:solidFill>
                  <a:srgbClr val="000000"/>
                </a:solidFill>
                <a:latin typeface="Calibri" pitchFamily="34" charset="0"/>
              </a:rPr>
              <a:t>120 PB</a:t>
            </a:r>
            <a:endParaRPr lang="en-US" sz="1800">
              <a:solidFill>
                <a:srgbClr val="000000"/>
              </a:solidFill>
              <a:latin typeface="Calibri" pitchFamily="34" charset="0"/>
            </a:endParaRPr>
          </a:p>
        </p:txBody>
      </p:sp>
      <p:sp>
        <p:nvSpPr>
          <p:cNvPr id="58441" name="TextBox 86"/>
          <p:cNvSpPr txBox="1">
            <a:spLocks noChangeArrowheads="1"/>
          </p:cNvSpPr>
          <p:nvPr/>
        </p:nvSpPr>
        <p:spPr bwMode="auto">
          <a:xfrm rot="5400000">
            <a:off x="7813676" y="2289175"/>
            <a:ext cx="1917700" cy="276225"/>
          </a:xfrm>
          <a:prstGeom prst="rect">
            <a:avLst/>
          </a:prstGeom>
          <a:noFill/>
          <a:ln w="9525">
            <a:noFill/>
            <a:miter lim="800000"/>
            <a:headEnd/>
            <a:tailEnd/>
          </a:ln>
        </p:spPr>
        <p:txBody>
          <a:bodyPr>
            <a:spAutoFit/>
          </a:bodyPr>
          <a:lstStyle/>
          <a:p>
            <a:pPr algn="ctr" defTabSz="457200" eaLnBrk="1" hangingPunct="1"/>
            <a:r>
              <a:rPr lang="en-US" sz="1200">
                <a:solidFill>
                  <a:srgbClr val="7F7F7F"/>
                </a:solidFill>
                <a:latin typeface="Calibri" pitchFamily="34" charset="0"/>
              </a:rPr>
              <a:t>logarithmic   scale</a:t>
            </a:r>
          </a:p>
        </p:txBody>
      </p:sp>
      <p:grpSp>
        <p:nvGrpSpPr>
          <p:cNvPr id="2" name="Group 1034"/>
          <p:cNvGrpSpPr>
            <a:grpSpLocks/>
          </p:cNvGrpSpPr>
          <p:nvPr>
            <p:custDataLst>
              <p:tags r:id="rId1"/>
            </p:custDataLst>
          </p:nvPr>
        </p:nvGrpSpPr>
        <p:grpSpPr bwMode="auto">
          <a:xfrm>
            <a:off x="8610600" y="381000"/>
            <a:ext cx="381000" cy="457200"/>
            <a:chOff x="2928" y="1051"/>
            <a:chExt cx="840" cy="957"/>
          </a:xfrm>
        </p:grpSpPr>
        <p:sp>
          <p:nvSpPr>
            <p:cNvPr id="58443" name="Freeform 1035"/>
            <p:cNvSpPr>
              <a:spLocks/>
            </p:cNvSpPr>
            <p:nvPr>
              <p:custDataLst>
                <p:tags r:id="rId2"/>
              </p:custDataLst>
            </p:nvPr>
          </p:nvSpPr>
          <p:spPr bwMode="auto">
            <a:xfrm>
              <a:off x="2928" y="1759"/>
              <a:ext cx="810" cy="249"/>
            </a:xfrm>
            <a:custGeom>
              <a:avLst/>
              <a:gdLst>
                <a:gd name="T0" fmla="*/ 317 w 1048"/>
                <a:gd name="T1" fmla="*/ 21 h 250"/>
                <a:gd name="T2" fmla="*/ 543 w 1048"/>
                <a:gd name="T3" fmla="*/ 83 h 250"/>
                <a:gd name="T4" fmla="*/ 568 w 1048"/>
                <a:gd name="T5" fmla="*/ 111 h 250"/>
                <a:gd name="T6" fmla="*/ 593 w 1048"/>
                <a:gd name="T7" fmla="*/ 136 h 250"/>
                <a:gd name="T8" fmla="*/ 626 w 1048"/>
                <a:gd name="T9" fmla="*/ 177 h 250"/>
                <a:gd name="T10" fmla="*/ 448 w 1048"/>
                <a:gd name="T11" fmla="*/ 246 h 250"/>
                <a:gd name="T12" fmla="*/ 49 w 1048"/>
                <a:gd name="T13" fmla="*/ 226 h 250"/>
                <a:gd name="T14" fmla="*/ 0 w 1048"/>
                <a:gd name="T15" fmla="*/ 205 h 250"/>
                <a:gd name="T16" fmla="*/ 4 w 1048"/>
                <a:gd name="T17" fmla="*/ 171 h 250"/>
                <a:gd name="T18" fmla="*/ 57 w 1048"/>
                <a:gd name="T19" fmla="*/ 129 h 250"/>
                <a:gd name="T20" fmla="*/ 124 w 1048"/>
                <a:gd name="T21" fmla="*/ 76 h 250"/>
                <a:gd name="T22" fmla="*/ 165 w 1048"/>
                <a:gd name="T23" fmla="*/ 55 h 250"/>
                <a:gd name="T24" fmla="*/ 193 w 1048"/>
                <a:gd name="T25" fmla="*/ 28 h 250"/>
                <a:gd name="T26" fmla="*/ 226 w 1048"/>
                <a:gd name="T27" fmla="*/ 14 h 250"/>
                <a:gd name="T28" fmla="*/ 301 w 1048"/>
                <a:gd name="T29" fmla="*/ 28 h 250"/>
                <a:gd name="T30" fmla="*/ 317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58444" name="Oval 1036"/>
            <p:cNvSpPr>
              <a:spLocks noChangeArrowheads="1"/>
            </p:cNvSpPr>
            <p:nvPr>
              <p:custDataLst>
                <p:tags r:id="rId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58445" name="Oval 1037"/>
            <p:cNvSpPr>
              <a:spLocks noChangeArrowheads="1"/>
            </p:cNvSpPr>
            <p:nvPr>
              <p:custDataLst>
                <p:tags r:id="rId4"/>
              </p:custDataLst>
            </p:nvPr>
          </p:nvSpPr>
          <p:spPr bwMode="auto">
            <a:xfrm rot="-1967255">
              <a:off x="3039" y="1383"/>
              <a:ext cx="186" cy="192"/>
            </a:xfrm>
            <a:prstGeom prst="ellipse">
              <a:avLst/>
            </a:prstGeom>
            <a:solidFill>
              <a:schemeClr val="bg1"/>
            </a:solidFill>
            <a:ln w="9525">
              <a:noFill/>
              <a:round/>
              <a:headEnd/>
              <a:tailEnd/>
            </a:ln>
          </p:spPr>
          <p:txBody>
            <a:bodyPr wrap="none" anchor="ctr"/>
            <a:lstStyle/>
            <a:p>
              <a:endParaRPr lang="en-US"/>
            </a:p>
          </p:txBody>
        </p:sp>
        <p:sp>
          <p:nvSpPr>
            <p:cNvPr id="58446" name="Oval 1038"/>
            <p:cNvSpPr>
              <a:spLocks noChangeArrowheads="1"/>
            </p:cNvSpPr>
            <p:nvPr>
              <p:custDataLst>
                <p:tags r:id="rId5"/>
              </p:custDataLst>
            </p:nvPr>
          </p:nvSpPr>
          <p:spPr bwMode="auto">
            <a:xfrm>
              <a:off x="3262" y="1383"/>
              <a:ext cx="222" cy="239"/>
            </a:xfrm>
            <a:prstGeom prst="ellipse">
              <a:avLst/>
            </a:prstGeom>
            <a:solidFill>
              <a:schemeClr val="bg1"/>
            </a:solidFill>
            <a:ln w="9525">
              <a:noFill/>
              <a:round/>
              <a:headEnd/>
              <a:tailEnd/>
            </a:ln>
          </p:spPr>
          <p:txBody>
            <a:bodyPr wrap="none" anchor="ctr"/>
            <a:lstStyle/>
            <a:p>
              <a:endParaRPr lang="en-US"/>
            </a:p>
          </p:txBody>
        </p:sp>
        <p:sp>
          <p:nvSpPr>
            <p:cNvPr id="58447" name="Oval 1039"/>
            <p:cNvSpPr>
              <a:spLocks noChangeArrowheads="1"/>
            </p:cNvSpPr>
            <p:nvPr>
              <p:custDataLst>
                <p:tags r:id="rId6"/>
              </p:custDataLst>
            </p:nvPr>
          </p:nvSpPr>
          <p:spPr bwMode="auto">
            <a:xfrm rot="-2071034">
              <a:off x="3521" y="1431"/>
              <a:ext cx="149" cy="239"/>
            </a:xfrm>
            <a:prstGeom prst="ellipse">
              <a:avLst/>
            </a:prstGeom>
            <a:solidFill>
              <a:schemeClr val="bg1"/>
            </a:solidFill>
            <a:ln w="9525">
              <a:noFill/>
              <a:round/>
              <a:headEnd/>
              <a:tailEnd/>
            </a:ln>
          </p:spPr>
          <p:txBody>
            <a:bodyPr wrap="none" anchor="ctr"/>
            <a:lstStyle/>
            <a:p>
              <a:endParaRPr lang="en-US"/>
            </a:p>
          </p:txBody>
        </p:sp>
        <p:sp>
          <p:nvSpPr>
            <p:cNvPr id="58448" name="Oval 1040"/>
            <p:cNvSpPr>
              <a:spLocks noChangeArrowheads="1"/>
            </p:cNvSpPr>
            <p:nvPr>
              <p:custDataLst>
                <p:tags r:id="rId7"/>
              </p:custDataLst>
            </p:nvPr>
          </p:nvSpPr>
          <p:spPr bwMode="auto">
            <a:xfrm>
              <a:off x="3118" y="1479"/>
              <a:ext cx="56" cy="67"/>
            </a:xfrm>
            <a:prstGeom prst="ellipse">
              <a:avLst/>
            </a:prstGeom>
            <a:solidFill>
              <a:schemeClr val="tx1"/>
            </a:solidFill>
            <a:ln w="9525">
              <a:noFill/>
              <a:round/>
              <a:headEnd/>
              <a:tailEnd/>
            </a:ln>
          </p:spPr>
          <p:txBody>
            <a:bodyPr wrap="none" anchor="ctr"/>
            <a:lstStyle/>
            <a:p>
              <a:endParaRPr lang="en-US"/>
            </a:p>
          </p:txBody>
        </p:sp>
        <p:sp>
          <p:nvSpPr>
            <p:cNvPr id="58449" name="Oval 1041"/>
            <p:cNvSpPr>
              <a:spLocks noChangeArrowheads="1"/>
            </p:cNvSpPr>
            <p:nvPr>
              <p:custDataLst>
                <p:tags r:id="rId8"/>
              </p:custDataLst>
            </p:nvPr>
          </p:nvSpPr>
          <p:spPr bwMode="auto">
            <a:xfrm>
              <a:off x="3341" y="1495"/>
              <a:ext cx="55" cy="64"/>
            </a:xfrm>
            <a:prstGeom prst="ellipse">
              <a:avLst/>
            </a:prstGeom>
            <a:solidFill>
              <a:schemeClr val="tx1"/>
            </a:solidFill>
            <a:ln w="9525">
              <a:noFill/>
              <a:round/>
              <a:headEnd/>
              <a:tailEnd/>
            </a:ln>
          </p:spPr>
          <p:txBody>
            <a:bodyPr wrap="none" anchor="ctr"/>
            <a:lstStyle/>
            <a:p>
              <a:endParaRPr lang="en-US"/>
            </a:p>
          </p:txBody>
        </p:sp>
        <p:sp>
          <p:nvSpPr>
            <p:cNvPr id="58450" name="Oval 1042"/>
            <p:cNvSpPr>
              <a:spLocks noChangeArrowheads="1"/>
            </p:cNvSpPr>
            <p:nvPr>
              <p:custDataLst>
                <p:tags r:id="rId9"/>
              </p:custDataLst>
            </p:nvPr>
          </p:nvSpPr>
          <p:spPr bwMode="auto">
            <a:xfrm>
              <a:off x="3543" y="1549"/>
              <a:ext cx="54" cy="64"/>
            </a:xfrm>
            <a:prstGeom prst="ellipse">
              <a:avLst/>
            </a:prstGeom>
            <a:solidFill>
              <a:schemeClr val="tx1"/>
            </a:solidFill>
            <a:ln w="9525">
              <a:noFill/>
              <a:round/>
              <a:headEnd/>
              <a:tailEnd/>
            </a:ln>
          </p:spPr>
          <p:txBody>
            <a:bodyPr wrap="none" anchor="ctr"/>
            <a:lstStyle/>
            <a:p>
              <a:endParaRPr lang="en-US"/>
            </a:p>
          </p:txBody>
        </p:sp>
        <p:sp>
          <p:nvSpPr>
            <p:cNvPr id="58451" name="AutoShape 1043"/>
            <p:cNvSpPr>
              <a:spLocks noChangeArrowheads="1"/>
            </p:cNvSpPr>
            <p:nvPr>
              <p:custDataLst>
                <p:tags r:id="rId1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58452" name="Freeform 1044"/>
            <p:cNvSpPr>
              <a:spLocks/>
            </p:cNvSpPr>
            <p:nvPr>
              <p:custDataLst>
                <p:tags r:id="rId1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58453" name="Freeform 1045"/>
            <p:cNvSpPr>
              <a:spLocks/>
            </p:cNvSpPr>
            <p:nvPr>
              <p:custDataLst>
                <p:tags r:id="rId1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58454" name="Freeform 1046"/>
            <p:cNvSpPr>
              <a:spLocks/>
            </p:cNvSpPr>
            <p:nvPr>
              <p:custDataLst>
                <p:tags r:id="rId1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58455" name="Freeform 1047"/>
            <p:cNvSpPr>
              <a:spLocks/>
            </p:cNvSpPr>
            <p:nvPr>
              <p:custDataLst>
                <p:tags r:id="rId1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Picture 26" descr="Picture 3.png"/>
          <p:cNvPicPr>
            <a:picLocks noChangeAspect="1"/>
          </p:cNvPicPr>
          <p:nvPr/>
        </p:nvPicPr>
        <p:blipFill>
          <a:blip r:embed="rId3"/>
          <a:srcRect/>
          <a:stretch>
            <a:fillRect/>
          </a:stretch>
        </p:blipFill>
        <p:spPr bwMode="auto">
          <a:xfrm>
            <a:off x="533400" y="152400"/>
            <a:ext cx="6370638" cy="6477000"/>
          </a:xfrm>
          <a:prstGeom prst="rect">
            <a:avLst/>
          </a:prstGeom>
          <a:noFill/>
          <a:ln w="9525">
            <a:noFill/>
            <a:miter lim="800000"/>
            <a:headEnd/>
            <a:tailEnd/>
          </a:ln>
        </p:spPr>
      </p:pic>
      <p:sp>
        <p:nvSpPr>
          <p:cNvPr id="59394" name="Left Arrow 27"/>
          <p:cNvSpPr>
            <a:spLocks noChangeArrowheads="1"/>
          </p:cNvSpPr>
          <p:nvPr/>
        </p:nvSpPr>
        <p:spPr bwMode="auto">
          <a:xfrm rot="1690794">
            <a:off x="5654675" y="5861050"/>
            <a:ext cx="663575" cy="315913"/>
          </a:xfrm>
          <a:prstGeom prst="leftArrow">
            <a:avLst>
              <a:gd name="adj1" fmla="val 42565"/>
              <a:gd name="adj2" fmla="val 53689"/>
            </a:avLst>
          </a:prstGeom>
          <a:solidFill>
            <a:schemeClr val="bg1"/>
          </a:solidFill>
          <a:ln w="28575">
            <a:solidFill>
              <a:schemeClr val="tx1"/>
            </a:solidFill>
            <a:round/>
            <a:headEnd/>
            <a:tailEnd/>
          </a:ln>
        </p:spPr>
        <p:txBody>
          <a:bodyPr>
            <a:spAutoFit/>
          </a:bodyPr>
          <a:lstStyle/>
          <a:p>
            <a:endParaRPr lang="en-US">
              <a:solidFill>
                <a:srgbClr val="000000"/>
              </a:solidFill>
              <a:latin typeface="Arial" pitchFamily="34" charset="0"/>
            </a:endParaRPr>
          </a:p>
        </p:txBody>
      </p:sp>
      <p:sp>
        <p:nvSpPr>
          <p:cNvPr id="59395" name="Rectangle 29"/>
          <p:cNvSpPr>
            <a:spLocks noChangeArrowheads="1"/>
          </p:cNvSpPr>
          <p:nvPr/>
        </p:nvSpPr>
        <p:spPr bwMode="auto">
          <a:xfrm>
            <a:off x="7540625" y="5557838"/>
            <a:ext cx="773113" cy="461962"/>
          </a:xfrm>
          <a:prstGeom prst="rect">
            <a:avLst/>
          </a:prstGeom>
          <a:noFill/>
          <a:ln w="9525">
            <a:solidFill>
              <a:schemeClr val="tx1"/>
            </a:solidFill>
            <a:miter lim="800000"/>
            <a:headEnd/>
            <a:tailEnd/>
          </a:ln>
        </p:spPr>
        <p:txBody>
          <a:bodyPr wrap="none">
            <a:spAutoFit/>
          </a:bodyPr>
          <a:lstStyle/>
          <a:p>
            <a:pPr algn="ctr"/>
            <a:r>
              <a:rPr lang="en-US" i="1">
                <a:solidFill>
                  <a:srgbClr val="000000"/>
                </a:solidFill>
                <a:latin typeface="Calibri" pitchFamily="34" charset="0"/>
                <a:cs typeface="Calibri" pitchFamily="34" charset="0"/>
              </a:rPr>
              <a:t>data</a:t>
            </a:r>
            <a:endParaRPr lang="en-US">
              <a:solidFill>
                <a:srgbClr val="000000"/>
              </a:solidFill>
              <a:latin typeface="Arial" pitchFamily="34" charset="0"/>
            </a:endParaRPr>
          </a:p>
        </p:txBody>
      </p:sp>
      <p:sp>
        <p:nvSpPr>
          <p:cNvPr id="59396" name="Rectangle 30"/>
          <p:cNvSpPr>
            <a:spLocks noChangeArrowheads="1"/>
          </p:cNvSpPr>
          <p:nvPr/>
        </p:nvSpPr>
        <p:spPr bwMode="auto">
          <a:xfrm>
            <a:off x="7091363" y="4441825"/>
            <a:ext cx="1671637" cy="461963"/>
          </a:xfrm>
          <a:prstGeom prst="rect">
            <a:avLst/>
          </a:prstGeom>
          <a:noFill/>
          <a:ln w="9525">
            <a:solidFill>
              <a:schemeClr val="tx1"/>
            </a:solidFill>
            <a:miter lim="800000"/>
            <a:headEnd/>
            <a:tailEnd/>
          </a:ln>
        </p:spPr>
        <p:txBody>
          <a:bodyPr wrap="none">
            <a:spAutoFit/>
          </a:bodyPr>
          <a:lstStyle/>
          <a:p>
            <a:pPr algn="ctr"/>
            <a:r>
              <a:rPr lang="en-US" i="1">
                <a:solidFill>
                  <a:srgbClr val="000000"/>
                </a:solidFill>
                <a:latin typeface="Calibri" pitchFamily="34" charset="0"/>
                <a:cs typeface="Calibri" pitchFamily="34" charset="0"/>
              </a:rPr>
              <a:t>information</a:t>
            </a:r>
            <a:endParaRPr lang="en-US">
              <a:solidFill>
                <a:srgbClr val="000000"/>
              </a:solidFill>
              <a:latin typeface="Arial" pitchFamily="34" charset="0"/>
            </a:endParaRPr>
          </a:p>
        </p:txBody>
      </p:sp>
      <p:sp>
        <p:nvSpPr>
          <p:cNvPr id="59397" name="Up Arrow 31"/>
          <p:cNvSpPr>
            <a:spLocks noChangeArrowheads="1"/>
          </p:cNvSpPr>
          <p:nvPr/>
        </p:nvSpPr>
        <p:spPr bwMode="auto">
          <a:xfrm>
            <a:off x="7813675" y="5040313"/>
            <a:ext cx="228600" cy="381000"/>
          </a:xfrm>
          <a:prstGeom prst="upArrow">
            <a:avLst>
              <a:gd name="adj1" fmla="val 50000"/>
              <a:gd name="adj2" fmla="val 50000"/>
            </a:avLst>
          </a:prstGeom>
          <a:noFill/>
          <a:ln w="28575">
            <a:solidFill>
              <a:srgbClr val="FF0000"/>
            </a:solidFill>
            <a:round/>
            <a:headEnd/>
            <a:tailEnd/>
          </a:ln>
        </p:spPr>
        <p:txBody>
          <a:bodyPr>
            <a:spAutoFit/>
          </a:bodyPr>
          <a:lstStyle/>
          <a:p>
            <a:endParaRPr lang="en-US">
              <a:solidFill>
                <a:srgbClr val="000000"/>
              </a:solidFill>
              <a:latin typeface="Arial" pitchFamily="34" charset="0"/>
            </a:endParaRPr>
          </a:p>
        </p:txBody>
      </p:sp>
      <p:sp>
        <p:nvSpPr>
          <p:cNvPr id="59398" name="Up Arrow 32"/>
          <p:cNvSpPr>
            <a:spLocks noChangeArrowheads="1"/>
          </p:cNvSpPr>
          <p:nvPr/>
        </p:nvSpPr>
        <p:spPr bwMode="auto">
          <a:xfrm>
            <a:off x="7813675" y="3924300"/>
            <a:ext cx="228600" cy="381000"/>
          </a:xfrm>
          <a:prstGeom prst="upArrow">
            <a:avLst>
              <a:gd name="adj1" fmla="val 50000"/>
              <a:gd name="adj2" fmla="val 50000"/>
            </a:avLst>
          </a:prstGeom>
          <a:noFill/>
          <a:ln w="28575">
            <a:solidFill>
              <a:srgbClr val="940AF4"/>
            </a:solidFill>
            <a:round/>
            <a:headEnd/>
            <a:tailEnd/>
          </a:ln>
        </p:spPr>
        <p:txBody>
          <a:bodyPr>
            <a:spAutoFit/>
          </a:bodyPr>
          <a:lstStyle/>
          <a:p>
            <a:endParaRPr lang="en-US">
              <a:solidFill>
                <a:srgbClr val="000000"/>
              </a:solidFill>
              <a:latin typeface="Arial" pitchFamily="34" charset="0"/>
            </a:endParaRPr>
          </a:p>
        </p:txBody>
      </p:sp>
      <p:sp>
        <p:nvSpPr>
          <p:cNvPr id="59399" name="Rectangle 33"/>
          <p:cNvSpPr>
            <a:spLocks noChangeArrowheads="1"/>
          </p:cNvSpPr>
          <p:nvPr/>
        </p:nvSpPr>
        <p:spPr bwMode="auto">
          <a:xfrm>
            <a:off x="7150100" y="3325813"/>
            <a:ext cx="1555750" cy="461962"/>
          </a:xfrm>
          <a:prstGeom prst="rect">
            <a:avLst/>
          </a:prstGeom>
          <a:noFill/>
          <a:ln w="9525">
            <a:solidFill>
              <a:schemeClr val="tx1"/>
            </a:solidFill>
            <a:miter lim="800000"/>
            <a:headEnd/>
            <a:tailEnd/>
          </a:ln>
        </p:spPr>
        <p:txBody>
          <a:bodyPr wrap="none">
            <a:spAutoFit/>
          </a:bodyPr>
          <a:lstStyle/>
          <a:p>
            <a:pPr algn="ctr"/>
            <a:r>
              <a:rPr lang="en-US" i="1">
                <a:solidFill>
                  <a:srgbClr val="000000"/>
                </a:solidFill>
                <a:latin typeface="Calibri" pitchFamily="34" charset="0"/>
                <a:cs typeface="Calibri" pitchFamily="34" charset="0"/>
              </a:rPr>
              <a:t>knowledge</a:t>
            </a:r>
            <a:endParaRPr lang="en-US">
              <a:solidFill>
                <a:srgbClr val="000000"/>
              </a:solidFill>
              <a:latin typeface="Arial" pitchFamily="34" charset="0"/>
            </a:endParaRPr>
          </a:p>
        </p:txBody>
      </p:sp>
      <p:sp>
        <p:nvSpPr>
          <p:cNvPr id="59400" name="Rectangle 34"/>
          <p:cNvSpPr>
            <a:spLocks noChangeArrowheads="1"/>
          </p:cNvSpPr>
          <p:nvPr/>
        </p:nvSpPr>
        <p:spPr bwMode="auto">
          <a:xfrm>
            <a:off x="7342188" y="2209800"/>
            <a:ext cx="1169987" cy="461963"/>
          </a:xfrm>
          <a:prstGeom prst="rect">
            <a:avLst/>
          </a:prstGeom>
          <a:noFill/>
          <a:ln w="9525">
            <a:solidFill>
              <a:schemeClr val="tx1"/>
            </a:solidFill>
            <a:miter lim="800000"/>
            <a:headEnd/>
            <a:tailEnd/>
          </a:ln>
        </p:spPr>
        <p:txBody>
          <a:bodyPr wrap="none">
            <a:spAutoFit/>
          </a:bodyPr>
          <a:lstStyle/>
          <a:p>
            <a:pPr algn="ctr"/>
            <a:r>
              <a:rPr lang="en-US" i="1">
                <a:solidFill>
                  <a:srgbClr val="000000"/>
                </a:solidFill>
                <a:latin typeface="Calibri" pitchFamily="34" charset="0"/>
                <a:cs typeface="Calibri" pitchFamily="34" charset="0"/>
              </a:rPr>
              <a:t>wisdom</a:t>
            </a:r>
            <a:endParaRPr lang="en-US">
              <a:solidFill>
                <a:srgbClr val="000000"/>
              </a:solidFill>
              <a:latin typeface="Arial" pitchFamily="34" charset="0"/>
            </a:endParaRPr>
          </a:p>
        </p:txBody>
      </p:sp>
      <p:sp>
        <p:nvSpPr>
          <p:cNvPr id="59401" name="Up Arrow 35"/>
          <p:cNvSpPr>
            <a:spLocks noChangeArrowheads="1"/>
          </p:cNvSpPr>
          <p:nvPr/>
        </p:nvSpPr>
        <p:spPr bwMode="auto">
          <a:xfrm>
            <a:off x="7813675" y="2808288"/>
            <a:ext cx="228600" cy="381000"/>
          </a:xfrm>
          <a:prstGeom prst="upArrow">
            <a:avLst>
              <a:gd name="adj1" fmla="val 50000"/>
              <a:gd name="adj2" fmla="val 50000"/>
            </a:avLst>
          </a:prstGeom>
          <a:noFill/>
          <a:ln w="28575">
            <a:solidFill>
              <a:srgbClr val="940AF4"/>
            </a:solidFill>
            <a:round/>
            <a:headEnd/>
            <a:tailEnd/>
          </a:ln>
        </p:spPr>
        <p:txBody>
          <a:bodyPr>
            <a:spAutoFit/>
          </a:bodyPr>
          <a:lstStyle/>
          <a:p>
            <a:endParaRPr lang="en-US">
              <a:solidFill>
                <a:srgbClr val="000000"/>
              </a:solidFill>
              <a:latin typeface="Arial" pitchFamily="34" charset="0"/>
            </a:endParaRPr>
          </a:p>
        </p:txBody>
      </p:sp>
      <p:sp>
        <p:nvSpPr>
          <p:cNvPr id="59402" name="Rectangle 11"/>
          <p:cNvSpPr>
            <a:spLocks noChangeArrowheads="1"/>
          </p:cNvSpPr>
          <p:nvPr/>
        </p:nvSpPr>
        <p:spPr bwMode="auto">
          <a:xfrm>
            <a:off x="425450" y="838200"/>
            <a:ext cx="1219200" cy="461963"/>
          </a:xfrm>
          <a:prstGeom prst="rect">
            <a:avLst/>
          </a:prstGeom>
          <a:solidFill>
            <a:schemeClr val="bg1"/>
          </a:solidFill>
          <a:ln w="9525">
            <a:noFill/>
            <a:miter lim="800000"/>
            <a:headEnd/>
            <a:tailEnd/>
          </a:ln>
        </p:spPr>
        <p:txBody>
          <a:bodyPr>
            <a:spAutoFit/>
          </a:bodyPr>
          <a:lstStyle/>
          <a:p>
            <a:r>
              <a:rPr lang="en-US" sz="1200" i="1">
                <a:solidFill>
                  <a:srgbClr val="008000"/>
                </a:solidFill>
                <a:latin typeface="Calibri" pitchFamily="34" charset="0"/>
                <a:cs typeface="Calibri" pitchFamily="34" charset="0"/>
              </a:rPr>
              <a:t>I'd call it </a:t>
            </a:r>
            <a:r>
              <a:rPr lang="en-US" sz="1200" b="1" i="1">
                <a:solidFill>
                  <a:srgbClr val="008000"/>
                </a:solidFill>
                <a:latin typeface="Calibri" pitchFamily="34" charset="0"/>
                <a:cs typeface="Calibri" pitchFamily="34" charset="0"/>
              </a:rPr>
              <a:t>data</a:t>
            </a:r>
            <a:r>
              <a:rPr lang="en-US" sz="1200" i="1">
                <a:solidFill>
                  <a:srgbClr val="008000"/>
                </a:solidFill>
                <a:latin typeface="Calibri" pitchFamily="34" charset="0"/>
                <a:cs typeface="Calibri" pitchFamily="34" charset="0"/>
              </a:rPr>
              <a:t>, not information</a:t>
            </a:r>
            <a:endParaRPr lang="en-US" sz="1200">
              <a:solidFill>
                <a:srgbClr val="008000"/>
              </a:solidFill>
              <a:latin typeface="Arial" pitchFamily="34" charset="0"/>
            </a:endParaRPr>
          </a:p>
        </p:txBody>
      </p:sp>
      <p:grpSp>
        <p:nvGrpSpPr>
          <p:cNvPr id="2" name="Group 3"/>
          <p:cNvGrpSpPr>
            <a:grpSpLocks/>
          </p:cNvGrpSpPr>
          <p:nvPr/>
        </p:nvGrpSpPr>
        <p:grpSpPr bwMode="auto">
          <a:xfrm>
            <a:off x="1454150" y="1171575"/>
            <a:ext cx="381000" cy="381000"/>
            <a:chOff x="2928" y="1051"/>
            <a:chExt cx="840" cy="957"/>
          </a:xfrm>
        </p:grpSpPr>
        <p:sp>
          <p:nvSpPr>
            <p:cNvPr id="59404" name="Freeform 4"/>
            <p:cNvSpPr>
              <a:spLocks/>
            </p:cNvSpPr>
            <p:nvPr/>
          </p:nvSpPr>
          <p:spPr bwMode="auto">
            <a:xfrm>
              <a:off x="2928" y="1759"/>
              <a:ext cx="810" cy="249"/>
            </a:xfrm>
            <a:custGeom>
              <a:avLst/>
              <a:gdLst>
                <a:gd name="T0" fmla="*/ 24 w 1048"/>
                <a:gd name="T1" fmla="*/ 21 h 250"/>
                <a:gd name="T2" fmla="*/ 42 w 1048"/>
                <a:gd name="T3" fmla="*/ 83 h 250"/>
                <a:gd name="T4" fmla="*/ 43 w 1048"/>
                <a:gd name="T5" fmla="*/ 111 h 250"/>
                <a:gd name="T6" fmla="*/ 46 w 1048"/>
                <a:gd name="T7" fmla="*/ 126 h 250"/>
                <a:gd name="T8" fmla="*/ 48 w 1048"/>
                <a:gd name="T9" fmla="*/ 167 h 250"/>
                <a:gd name="T10" fmla="*/ 33 w 1048"/>
                <a:gd name="T11" fmla="*/ 236 h 250"/>
                <a:gd name="T12" fmla="*/ 4 w 1048"/>
                <a:gd name="T13" fmla="*/ 216 h 250"/>
                <a:gd name="T14" fmla="*/ 0 w 1048"/>
                <a:gd name="T15" fmla="*/ 195 h 250"/>
                <a:gd name="T16" fmla="*/ 2 w 1048"/>
                <a:gd name="T17" fmla="*/ 161 h 250"/>
                <a:gd name="T18" fmla="*/ 4 w 1048"/>
                <a:gd name="T19" fmla="*/ 125 h 250"/>
                <a:gd name="T20" fmla="*/ 9 w 1048"/>
                <a:gd name="T21" fmla="*/ 76 h 250"/>
                <a:gd name="T22" fmla="*/ 13 w 1048"/>
                <a:gd name="T23" fmla="*/ 55 h 250"/>
                <a:gd name="T24" fmla="*/ 15 w 1048"/>
                <a:gd name="T25" fmla="*/ 28 h 250"/>
                <a:gd name="T26" fmla="*/ 17 w 1048"/>
                <a:gd name="T27" fmla="*/ 14 h 250"/>
                <a:gd name="T28" fmla="*/ 22 w 1048"/>
                <a:gd name="T29" fmla="*/ 28 h 250"/>
                <a:gd name="T30" fmla="*/ 24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59405" name="Oval 5"/>
            <p:cNvSpPr>
              <a:spLocks noChangeArrowheads="1"/>
            </p:cNvSpPr>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solidFill>
                  <a:srgbClr val="000000"/>
                </a:solidFill>
                <a:latin typeface="Arial" pitchFamily="34" charset="0"/>
              </a:endParaRPr>
            </a:p>
          </p:txBody>
        </p:sp>
        <p:sp>
          <p:nvSpPr>
            <p:cNvPr id="59406" name="Oval 6"/>
            <p:cNvSpPr>
              <a:spLocks noChangeArrowheads="1"/>
            </p:cNvSpPr>
            <p:nvPr/>
          </p:nvSpPr>
          <p:spPr bwMode="auto">
            <a:xfrm rot="-1967255">
              <a:off x="3039" y="1383"/>
              <a:ext cx="186" cy="192"/>
            </a:xfrm>
            <a:prstGeom prst="ellipse">
              <a:avLst/>
            </a:prstGeom>
            <a:solidFill>
              <a:schemeClr val="bg1"/>
            </a:solidFill>
            <a:ln w="9525">
              <a:noFill/>
              <a:round/>
              <a:headEnd/>
              <a:tailEnd/>
            </a:ln>
          </p:spPr>
          <p:txBody>
            <a:bodyPr wrap="none" anchor="ctr"/>
            <a:lstStyle/>
            <a:p>
              <a:endParaRPr lang="en-US">
                <a:solidFill>
                  <a:srgbClr val="000000"/>
                </a:solidFill>
                <a:latin typeface="Arial" pitchFamily="34" charset="0"/>
              </a:endParaRPr>
            </a:p>
          </p:txBody>
        </p:sp>
        <p:sp>
          <p:nvSpPr>
            <p:cNvPr id="59407" name="Oval 7"/>
            <p:cNvSpPr>
              <a:spLocks noChangeArrowheads="1"/>
            </p:cNvSpPr>
            <p:nvPr/>
          </p:nvSpPr>
          <p:spPr bwMode="auto">
            <a:xfrm>
              <a:off x="3262" y="1383"/>
              <a:ext cx="222" cy="239"/>
            </a:xfrm>
            <a:prstGeom prst="ellipse">
              <a:avLst/>
            </a:prstGeom>
            <a:solidFill>
              <a:schemeClr val="bg1"/>
            </a:solidFill>
            <a:ln w="9525">
              <a:noFill/>
              <a:round/>
              <a:headEnd/>
              <a:tailEnd/>
            </a:ln>
          </p:spPr>
          <p:txBody>
            <a:bodyPr wrap="none" anchor="ctr"/>
            <a:lstStyle/>
            <a:p>
              <a:endParaRPr lang="en-US">
                <a:solidFill>
                  <a:srgbClr val="000000"/>
                </a:solidFill>
                <a:latin typeface="Arial" pitchFamily="34" charset="0"/>
              </a:endParaRPr>
            </a:p>
          </p:txBody>
        </p:sp>
        <p:sp>
          <p:nvSpPr>
            <p:cNvPr id="59408" name="Oval 8"/>
            <p:cNvSpPr>
              <a:spLocks noChangeArrowheads="1"/>
            </p:cNvSpPr>
            <p:nvPr/>
          </p:nvSpPr>
          <p:spPr bwMode="auto">
            <a:xfrm rot="-2071034">
              <a:off x="3521" y="1431"/>
              <a:ext cx="149" cy="239"/>
            </a:xfrm>
            <a:prstGeom prst="ellipse">
              <a:avLst/>
            </a:prstGeom>
            <a:solidFill>
              <a:schemeClr val="bg1"/>
            </a:solidFill>
            <a:ln w="9525">
              <a:noFill/>
              <a:round/>
              <a:headEnd/>
              <a:tailEnd/>
            </a:ln>
          </p:spPr>
          <p:txBody>
            <a:bodyPr wrap="none" anchor="ctr"/>
            <a:lstStyle/>
            <a:p>
              <a:endParaRPr lang="en-US">
                <a:solidFill>
                  <a:srgbClr val="000000"/>
                </a:solidFill>
                <a:latin typeface="Arial" pitchFamily="34" charset="0"/>
              </a:endParaRPr>
            </a:p>
          </p:txBody>
        </p:sp>
        <p:sp>
          <p:nvSpPr>
            <p:cNvPr id="59409" name="Oval 9"/>
            <p:cNvSpPr>
              <a:spLocks noChangeArrowheads="1"/>
            </p:cNvSpPr>
            <p:nvPr/>
          </p:nvSpPr>
          <p:spPr bwMode="auto">
            <a:xfrm>
              <a:off x="3118" y="1479"/>
              <a:ext cx="56" cy="67"/>
            </a:xfrm>
            <a:prstGeom prst="ellipse">
              <a:avLst/>
            </a:prstGeom>
            <a:solidFill>
              <a:schemeClr val="tx1"/>
            </a:solidFill>
            <a:ln w="9525">
              <a:noFill/>
              <a:round/>
              <a:headEnd/>
              <a:tailEnd/>
            </a:ln>
          </p:spPr>
          <p:txBody>
            <a:bodyPr wrap="none" anchor="ctr"/>
            <a:lstStyle/>
            <a:p>
              <a:endParaRPr lang="en-US">
                <a:solidFill>
                  <a:srgbClr val="000000"/>
                </a:solidFill>
                <a:latin typeface="Arial" pitchFamily="34" charset="0"/>
              </a:endParaRPr>
            </a:p>
          </p:txBody>
        </p:sp>
        <p:sp>
          <p:nvSpPr>
            <p:cNvPr id="59410" name="Oval 10"/>
            <p:cNvSpPr>
              <a:spLocks noChangeArrowheads="1"/>
            </p:cNvSpPr>
            <p:nvPr/>
          </p:nvSpPr>
          <p:spPr bwMode="auto">
            <a:xfrm>
              <a:off x="3341" y="1495"/>
              <a:ext cx="55" cy="64"/>
            </a:xfrm>
            <a:prstGeom prst="ellipse">
              <a:avLst/>
            </a:prstGeom>
            <a:solidFill>
              <a:schemeClr val="tx1"/>
            </a:solidFill>
            <a:ln w="9525">
              <a:noFill/>
              <a:round/>
              <a:headEnd/>
              <a:tailEnd/>
            </a:ln>
          </p:spPr>
          <p:txBody>
            <a:bodyPr wrap="none" anchor="ctr"/>
            <a:lstStyle/>
            <a:p>
              <a:endParaRPr lang="en-US">
                <a:solidFill>
                  <a:srgbClr val="000000"/>
                </a:solidFill>
                <a:latin typeface="Arial" pitchFamily="34" charset="0"/>
              </a:endParaRPr>
            </a:p>
          </p:txBody>
        </p:sp>
        <p:sp>
          <p:nvSpPr>
            <p:cNvPr id="59411" name="Oval 11"/>
            <p:cNvSpPr>
              <a:spLocks noChangeArrowheads="1"/>
            </p:cNvSpPr>
            <p:nvPr/>
          </p:nvSpPr>
          <p:spPr bwMode="auto">
            <a:xfrm>
              <a:off x="3543" y="1549"/>
              <a:ext cx="54" cy="64"/>
            </a:xfrm>
            <a:prstGeom prst="ellipse">
              <a:avLst/>
            </a:prstGeom>
            <a:solidFill>
              <a:schemeClr val="tx1"/>
            </a:solidFill>
            <a:ln w="9525">
              <a:noFill/>
              <a:round/>
              <a:headEnd/>
              <a:tailEnd/>
            </a:ln>
          </p:spPr>
          <p:txBody>
            <a:bodyPr wrap="none" anchor="ctr"/>
            <a:lstStyle/>
            <a:p>
              <a:endParaRPr lang="en-US">
                <a:solidFill>
                  <a:srgbClr val="000000"/>
                </a:solidFill>
                <a:latin typeface="Arial" pitchFamily="34" charset="0"/>
              </a:endParaRPr>
            </a:p>
          </p:txBody>
        </p:sp>
        <p:sp>
          <p:nvSpPr>
            <p:cNvPr id="59412" name="AutoShape 12"/>
            <p:cNvSpPr>
              <a:spLocks noChangeArrowheads="1"/>
            </p:cNvSpPr>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solidFill>
                  <a:srgbClr val="000000"/>
                </a:solidFill>
                <a:latin typeface="Arial" pitchFamily="34" charset="0"/>
              </a:endParaRPr>
            </a:p>
          </p:txBody>
        </p:sp>
        <p:sp>
          <p:nvSpPr>
            <p:cNvPr id="59413" name="Freeform 13"/>
            <p:cNvSpPr>
              <a:spLocks/>
            </p:cNvSpPr>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59414" name="Freeform 14"/>
            <p:cNvSpPr>
              <a:spLocks/>
            </p:cNvSpPr>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59415" name="Freeform 15"/>
            <p:cNvSpPr>
              <a:spLocks/>
            </p:cNvSpPr>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59416" name="Freeform 16"/>
            <p:cNvSpPr>
              <a:spLocks/>
            </p:cNvSpPr>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 Box 5"/>
          <p:cNvSpPr txBox="1">
            <a:spLocks noChangeArrowheads="1"/>
          </p:cNvSpPr>
          <p:nvPr/>
        </p:nvSpPr>
        <p:spPr bwMode="auto">
          <a:xfrm>
            <a:off x="1219200" y="152400"/>
            <a:ext cx="6324600" cy="769441"/>
          </a:xfrm>
          <a:prstGeom prst="rect">
            <a:avLst/>
          </a:prstGeom>
          <a:noFill/>
          <a:ln w="9525">
            <a:noFill/>
            <a:miter lim="800000"/>
            <a:headEnd/>
            <a:tailEnd/>
          </a:ln>
        </p:spPr>
        <p:txBody>
          <a:bodyPr>
            <a:spAutoFit/>
          </a:bodyPr>
          <a:lstStyle/>
          <a:p>
            <a:pPr algn="ctr">
              <a:spcBef>
                <a:spcPct val="50000"/>
              </a:spcBef>
            </a:pPr>
            <a:r>
              <a:rPr lang="en-US" sz="4400" b="1" i="1" u="sng" dirty="0"/>
              <a:t>Big </a:t>
            </a:r>
            <a:r>
              <a:rPr lang="en-US" sz="4400" b="1" i="1" u="sng" dirty="0" smtClean="0"/>
              <a:t>Data</a:t>
            </a:r>
            <a:endParaRPr lang="en-US" sz="4400" b="1" i="1" u="sng" dirty="0"/>
          </a:p>
        </p:txBody>
      </p:sp>
      <p:pic>
        <p:nvPicPr>
          <p:cNvPr id="61444" name="Picture 2" descr="Screen shot 2013-01-28 at 2.43.40 PM.png"/>
          <p:cNvPicPr>
            <a:picLocks noChangeAspect="1"/>
          </p:cNvPicPr>
          <p:nvPr/>
        </p:nvPicPr>
        <p:blipFill>
          <a:blip r:embed="rId3"/>
          <a:srcRect b="7463"/>
          <a:stretch>
            <a:fillRect/>
          </a:stretch>
        </p:blipFill>
        <p:spPr bwMode="auto">
          <a:xfrm>
            <a:off x="304800" y="990600"/>
            <a:ext cx="5811838" cy="4724400"/>
          </a:xfrm>
          <a:prstGeom prst="rect">
            <a:avLst/>
          </a:prstGeom>
          <a:noFill/>
          <a:ln w="9525">
            <a:noFill/>
            <a:miter lim="800000"/>
            <a:headEnd/>
            <a:tailEnd/>
          </a:ln>
        </p:spPr>
      </p:pic>
      <p:pic>
        <p:nvPicPr>
          <p:cNvPr id="61445" name="Picture 3" descr="120907094755-big-data-book-cover-gallery-vertical.jpg"/>
          <p:cNvPicPr>
            <a:picLocks noChangeAspect="1"/>
          </p:cNvPicPr>
          <p:nvPr/>
        </p:nvPicPr>
        <p:blipFill>
          <a:blip r:embed="rId4"/>
          <a:srcRect/>
          <a:stretch>
            <a:fillRect/>
          </a:stretch>
        </p:blipFill>
        <p:spPr bwMode="auto">
          <a:xfrm>
            <a:off x="7086600" y="381000"/>
            <a:ext cx="16002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Picture 1" descr="Screen shot 2013-01-28 at 2.50.54 PM.png"/>
          <p:cNvPicPr>
            <a:picLocks noChangeAspect="1"/>
          </p:cNvPicPr>
          <p:nvPr/>
        </p:nvPicPr>
        <p:blipFill>
          <a:blip r:embed="rId17"/>
          <a:srcRect/>
          <a:stretch>
            <a:fillRect/>
          </a:stretch>
        </p:blipFill>
        <p:spPr bwMode="auto">
          <a:xfrm>
            <a:off x="0" y="76200"/>
            <a:ext cx="9144000" cy="6637338"/>
          </a:xfrm>
          <a:prstGeom prst="rect">
            <a:avLst/>
          </a:prstGeom>
          <a:noFill/>
          <a:ln w="9525">
            <a:noFill/>
            <a:miter lim="800000"/>
            <a:headEnd/>
            <a:tailEnd/>
          </a:ln>
        </p:spPr>
      </p:pic>
      <p:sp>
        <p:nvSpPr>
          <p:cNvPr id="10242" name="Text Box 5"/>
          <p:cNvSpPr txBox="1">
            <a:spLocks noChangeArrowheads="1"/>
          </p:cNvSpPr>
          <p:nvPr/>
        </p:nvSpPr>
        <p:spPr bwMode="auto">
          <a:xfrm>
            <a:off x="1524000" y="152400"/>
            <a:ext cx="6324600" cy="584200"/>
          </a:xfrm>
          <a:prstGeom prst="rect">
            <a:avLst/>
          </a:prstGeom>
          <a:solidFill>
            <a:schemeClr val="bg1">
              <a:lumMod val="85000"/>
            </a:schemeClr>
          </a:solidFill>
          <a:ln>
            <a:noFill/>
          </a:ln>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ctr">
              <a:spcBef>
                <a:spcPct val="50000"/>
              </a:spcBef>
              <a:defRPr/>
            </a:pPr>
            <a:r>
              <a:rPr lang="en-US" sz="3200" dirty="0" smtClean="0">
                <a:latin typeface="Times New Roman"/>
                <a:cs typeface="Times New Roman"/>
              </a:rPr>
              <a:t>Make data easier to use ~ </a:t>
            </a:r>
            <a:r>
              <a:rPr lang="en-US" sz="3200" i="1" dirty="0" smtClean="0">
                <a:latin typeface="Times New Roman"/>
                <a:cs typeface="Times New Roman"/>
              </a:rPr>
              <a:t>by using it!</a:t>
            </a:r>
          </a:p>
        </p:txBody>
      </p:sp>
      <p:grpSp>
        <p:nvGrpSpPr>
          <p:cNvPr id="2" name="Group 1034"/>
          <p:cNvGrpSpPr>
            <a:grpSpLocks/>
          </p:cNvGrpSpPr>
          <p:nvPr>
            <p:custDataLst>
              <p:tags r:id="rId1"/>
            </p:custDataLst>
          </p:nvPr>
        </p:nvGrpSpPr>
        <p:grpSpPr bwMode="auto">
          <a:xfrm>
            <a:off x="8534400" y="4572000"/>
            <a:ext cx="457200" cy="533400"/>
            <a:chOff x="2928" y="1051"/>
            <a:chExt cx="840" cy="957"/>
          </a:xfrm>
        </p:grpSpPr>
        <p:sp>
          <p:nvSpPr>
            <p:cNvPr id="63493" name="Freeform 1035"/>
            <p:cNvSpPr>
              <a:spLocks/>
            </p:cNvSpPr>
            <p:nvPr>
              <p:custDataLst>
                <p:tags r:id="rId2"/>
              </p:custDataLst>
            </p:nvPr>
          </p:nvSpPr>
          <p:spPr bwMode="auto">
            <a:xfrm>
              <a:off x="2928" y="1759"/>
              <a:ext cx="810" cy="249"/>
            </a:xfrm>
            <a:custGeom>
              <a:avLst/>
              <a:gdLst>
                <a:gd name="T0" fmla="*/ 317 w 1048"/>
                <a:gd name="T1" fmla="*/ 21 h 250"/>
                <a:gd name="T2" fmla="*/ 543 w 1048"/>
                <a:gd name="T3" fmla="*/ 83 h 250"/>
                <a:gd name="T4" fmla="*/ 568 w 1048"/>
                <a:gd name="T5" fmla="*/ 111 h 250"/>
                <a:gd name="T6" fmla="*/ 593 w 1048"/>
                <a:gd name="T7" fmla="*/ 136 h 250"/>
                <a:gd name="T8" fmla="*/ 626 w 1048"/>
                <a:gd name="T9" fmla="*/ 177 h 250"/>
                <a:gd name="T10" fmla="*/ 448 w 1048"/>
                <a:gd name="T11" fmla="*/ 246 h 250"/>
                <a:gd name="T12" fmla="*/ 49 w 1048"/>
                <a:gd name="T13" fmla="*/ 226 h 250"/>
                <a:gd name="T14" fmla="*/ 0 w 1048"/>
                <a:gd name="T15" fmla="*/ 205 h 250"/>
                <a:gd name="T16" fmla="*/ 4 w 1048"/>
                <a:gd name="T17" fmla="*/ 171 h 250"/>
                <a:gd name="T18" fmla="*/ 57 w 1048"/>
                <a:gd name="T19" fmla="*/ 129 h 250"/>
                <a:gd name="T20" fmla="*/ 124 w 1048"/>
                <a:gd name="T21" fmla="*/ 76 h 250"/>
                <a:gd name="T22" fmla="*/ 165 w 1048"/>
                <a:gd name="T23" fmla="*/ 55 h 250"/>
                <a:gd name="T24" fmla="*/ 193 w 1048"/>
                <a:gd name="T25" fmla="*/ 28 h 250"/>
                <a:gd name="T26" fmla="*/ 226 w 1048"/>
                <a:gd name="T27" fmla="*/ 14 h 250"/>
                <a:gd name="T28" fmla="*/ 301 w 1048"/>
                <a:gd name="T29" fmla="*/ 28 h 250"/>
                <a:gd name="T30" fmla="*/ 317 w 1048"/>
                <a:gd name="T31" fmla="*/ 21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48"/>
                <a:gd name="T49" fmla="*/ 0 h 250"/>
                <a:gd name="T50" fmla="*/ 1048 w 1048"/>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48" h="250">
                  <a:moveTo>
                    <a:pt x="531" y="21"/>
                  </a:moveTo>
                  <a:cubicBezTo>
                    <a:pt x="673" y="0"/>
                    <a:pt x="778" y="50"/>
                    <a:pt x="910" y="83"/>
                  </a:cubicBezTo>
                  <a:cubicBezTo>
                    <a:pt x="923" y="92"/>
                    <a:pt x="937" y="102"/>
                    <a:pt x="951" y="111"/>
                  </a:cubicBezTo>
                  <a:cubicBezTo>
                    <a:pt x="965" y="120"/>
                    <a:pt x="993" y="138"/>
                    <a:pt x="993" y="138"/>
                  </a:cubicBezTo>
                  <a:cubicBezTo>
                    <a:pt x="1009" y="162"/>
                    <a:pt x="1023" y="163"/>
                    <a:pt x="1048" y="179"/>
                  </a:cubicBezTo>
                  <a:cubicBezTo>
                    <a:pt x="943" y="250"/>
                    <a:pt x="887" y="238"/>
                    <a:pt x="751" y="248"/>
                  </a:cubicBezTo>
                  <a:cubicBezTo>
                    <a:pt x="201" y="233"/>
                    <a:pt x="424" y="241"/>
                    <a:pt x="82" y="228"/>
                  </a:cubicBezTo>
                  <a:cubicBezTo>
                    <a:pt x="54" y="218"/>
                    <a:pt x="27" y="216"/>
                    <a:pt x="0" y="207"/>
                  </a:cubicBezTo>
                  <a:cubicBezTo>
                    <a:pt x="2" y="195"/>
                    <a:pt x="1" y="183"/>
                    <a:pt x="7" y="173"/>
                  </a:cubicBezTo>
                  <a:cubicBezTo>
                    <a:pt x="19" y="151"/>
                    <a:pt x="75" y="138"/>
                    <a:pt x="96" y="131"/>
                  </a:cubicBezTo>
                  <a:cubicBezTo>
                    <a:pt x="134" y="116"/>
                    <a:pt x="169" y="92"/>
                    <a:pt x="207" y="76"/>
                  </a:cubicBezTo>
                  <a:cubicBezTo>
                    <a:pt x="239" y="61"/>
                    <a:pt x="238" y="77"/>
                    <a:pt x="275" y="55"/>
                  </a:cubicBezTo>
                  <a:cubicBezTo>
                    <a:pt x="288" y="46"/>
                    <a:pt x="309" y="33"/>
                    <a:pt x="324" y="28"/>
                  </a:cubicBezTo>
                  <a:cubicBezTo>
                    <a:pt x="341" y="21"/>
                    <a:pt x="379" y="14"/>
                    <a:pt x="379" y="14"/>
                  </a:cubicBezTo>
                  <a:cubicBezTo>
                    <a:pt x="420" y="18"/>
                    <a:pt x="461" y="22"/>
                    <a:pt x="503" y="28"/>
                  </a:cubicBezTo>
                  <a:cubicBezTo>
                    <a:pt x="531" y="32"/>
                    <a:pt x="519" y="44"/>
                    <a:pt x="531" y="21"/>
                  </a:cubicBezTo>
                  <a:close/>
                </a:path>
              </a:pathLst>
            </a:custGeom>
            <a:solidFill>
              <a:srgbClr val="FD9D0F"/>
            </a:solidFill>
            <a:ln w="9525">
              <a:solidFill>
                <a:srgbClr val="FD9D0F"/>
              </a:solidFill>
              <a:round/>
              <a:headEnd/>
              <a:tailEnd/>
            </a:ln>
          </p:spPr>
          <p:txBody>
            <a:bodyPr wrap="none" anchor="ctr"/>
            <a:lstStyle/>
            <a:p>
              <a:endParaRPr lang="en-US"/>
            </a:p>
          </p:txBody>
        </p:sp>
        <p:sp>
          <p:nvSpPr>
            <p:cNvPr id="63494" name="Oval 1036"/>
            <p:cNvSpPr>
              <a:spLocks noChangeArrowheads="1"/>
            </p:cNvSpPr>
            <p:nvPr>
              <p:custDataLst>
                <p:tags r:id="rId3"/>
              </p:custDataLst>
            </p:nvPr>
          </p:nvSpPr>
          <p:spPr bwMode="auto">
            <a:xfrm>
              <a:off x="2965" y="1240"/>
              <a:ext cx="779" cy="672"/>
            </a:xfrm>
            <a:prstGeom prst="ellipse">
              <a:avLst/>
            </a:prstGeom>
            <a:solidFill>
              <a:srgbClr val="9ECC46"/>
            </a:solidFill>
            <a:ln w="9525">
              <a:solidFill>
                <a:srgbClr val="FFCC99"/>
              </a:solidFill>
              <a:round/>
              <a:headEnd/>
              <a:tailEnd/>
            </a:ln>
          </p:spPr>
          <p:txBody>
            <a:bodyPr wrap="none" anchor="ctr"/>
            <a:lstStyle/>
            <a:p>
              <a:endParaRPr lang="en-US"/>
            </a:p>
          </p:txBody>
        </p:sp>
        <p:sp>
          <p:nvSpPr>
            <p:cNvPr id="63495" name="Oval 1037"/>
            <p:cNvSpPr>
              <a:spLocks noChangeArrowheads="1"/>
            </p:cNvSpPr>
            <p:nvPr>
              <p:custDataLst>
                <p:tags r:id="rId4"/>
              </p:custDataLst>
            </p:nvPr>
          </p:nvSpPr>
          <p:spPr bwMode="auto">
            <a:xfrm rot="-1967255">
              <a:off x="3039" y="1383"/>
              <a:ext cx="186" cy="192"/>
            </a:xfrm>
            <a:prstGeom prst="ellipse">
              <a:avLst/>
            </a:prstGeom>
            <a:solidFill>
              <a:schemeClr val="bg1"/>
            </a:solidFill>
            <a:ln w="9525">
              <a:noFill/>
              <a:round/>
              <a:headEnd/>
              <a:tailEnd/>
            </a:ln>
          </p:spPr>
          <p:txBody>
            <a:bodyPr wrap="none" anchor="ctr"/>
            <a:lstStyle/>
            <a:p>
              <a:endParaRPr lang="en-US"/>
            </a:p>
          </p:txBody>
        </p:sp>
        <p:sp>
          <p:nvSpPr>
            <p:cNvPr id="63496" name="Oval 1038"/>
            <p:cNvSpPr>
              <a:spLocks noChangeArrowheads="1"/>
            </p:cNvSpPr>
            <p:nvPr>
              <p:custDataLst>
                <p:tags r:id="rId5"/>
              </p:custDataLst>
            </p:nvPr>
          </p:nvSpPr>
          <p:spPr bwMode="auto">
            <a:xfrm>
              <a:off x="3262" y="1383"/>
              <a:ext cx="222" cy="239"/>
            </a:xfrm>
            <a:prstGeom prst="ellipse">
              <a:avLst/>
            </a:prstGeom>
            <a:solidFill>
              <a:schemeClr val="bg1"/>
            </a:solidFill>
            <a:ln w="9525">
              <a:noFill/>
              <a:round/>
              <a:headEnd/>
              <a:tailEnd/>
            </a:ln>
          </p:spPr>
          <p:txBody>
            <a:bodyPr wrap="none" anchor="ctr"/>
            <a:lstStyle/>
            <a:p>
              <a:endParaRPr lang="en-US"/>
            </a:p>
          </p:txBody>
        </p:sp>
        <p:sp>
          <p:nvSpPr>
            <p:cNvPr id="63497" name="Oval 1039"/>
            <p:cNvSpPr>
              <a:spLocks noChangeArrowheads="1"/>
            </p:cNvSpPr>
            <p:nvPr>
              <p:custDataLst>
                <p:tags r:id="rId6"/>
              </p:custDataLst>
            </p:nvPr>
          </p:nvSpPr>
          <p:spPr bwMode="auto">
            <a:xfrm rot="-2071034">
              <a:off x="3521" y="1431"/>
              <a:ext cx="149" cy="239"/>
            </a:xfrm>
            <a:prstGeom prst="ellipse">
              <a:avLst/>
            </a:prstGeom>
            <a:solidFill>
              <a:schemeClr val="bg1"/>
            </a:solidFill>
            <a:ln w="9525">
              <a:noFill/>
              <a:round/>
              <a:headEnd/>
              <a:tailEnd/>
            </a:ln>
          </p:spPr>
          <p:txBody>
            <a:bodyPr wrap="none" anchor="ctr"/>
            <a:lstStyle/>
            <a:p>
              <a:endParaRPr lang="en-US"/>
            </a:p>
          </p:txBody>
        </p:sp>
        <p:sp>
          <p:nvSpPr>
            <p:cNvPr id="63498" name="Oval 1040"/>
            <p:cNvSpPr>
              <a:spLocks noChangeArrowheads="1"/>
            </p:cNvSpPr>
            <p:nvPr>
              <p:custDataLst>
                <p:tags r:id="rId7"/>
              </p:custDataLst>
            </p:nvPr>
          </p:nvSpPr>
          <p:spPr bwMode="auto">
            <a:xfrm>
              <a:off x="3118" y="1479"/>
              <a:ext cx="56" cy="67"/>
            </a:xfrm>
            <a:prstGeom prst="ellipse">
              <a:avLst/>
            </a:prstGeom>
            <a:solidFill>
              <a:schemeClr val="tx1"/>
            </a:solidFill>
            <a:ln w="9525">
              <a:noFill/>
              <a:round/>
              <a:headEnd/>
              <a:tailEnd/>
            </a:ln>
          </p:spPr>
          <p:txBody>
            <a:bodyPr wrap="none" anchor="ctr"/>
            <a:lstStyle/>
            <a:p>
              <a:endParaRPr lang="en-US"/>
            </a:p>
          </p:txBody>
        </p:sp>
        <p:sp>
          <p:nvSpPr>
            <p:cNvPr id="63499" name="Oval 1041"/>
            <p:cNvSpPr>
              <a:spLocks noChangeArrowheads="1"/>
            </p:cNvSpPr>
            <p:nvPr>
              <p:custDataLst>
                <p:tags r:id="rId8"/>
              </p:custDataLst>
            </p:nvPr>
          </p:nvSpPr>
          <p:spPr bwMode="auto">
            <a:xfrm>
              <a:off x="3341" y="1495"/>
              <a:ext cx="55" cy="64"/>
            </a:xfrm>
            <a:prstGeom prst="ellipse">
              <a:avLst/>
            </a:prstGeom>
            <a:solidFill>
              <a:schemeClr val="tx1"/>
            </a:solidFill>
            <a:ln w="9525">
              <a:noFill/>
              <a:round/>
              <a:headEnd/>
              <a:tailEnd/>
            </a:ln>
          </p:spPr>
          <p:txBody>
            <a:bodyPr wrap="none" anchor="ctr"/>
            <a:lstStyle/>
            <a:p>
              <a:endParaRPr lang="en-US"/>
            </a:p>
          </p:txBody>
        </p:sp>
        <p:sp>
          <p:nvSpPr>
            <p:cNvPr id="63500" name="Oval 1042"/>
            <p:cNvSpPr>
              <a:spLocks noChangeArrowheads="1"/>
            </p:cNvSpPr>
            <p:nvPr>
              <p:custDataLst>
                <p:tags r:id="rId9"/>
              </p:custDataLst>
            </p:nvPr>
          </p:nvSpPr>
          <p:spPr bwMode="auto">
            <a:xfrm>
              <a:off x="3543" y="1549"/>
              <a:ext cx="54" cy="64"/>
            </a:xfrm>
            <a:prstGeom prst="ellipse">
              <a:avLst/>
            </a:prstGeom>
            <a:solidFill>
              <a:schemeClr val="tx1"/>
            </a:solidFill>
            <a:ln w="9525">
              <a:noFill/>
              <a:round/>
              <a:headEnd/>
              <a:tailEnd/>
            </a:ln>
          </p:spPr>
          <p:txBody>
            <a:bodyPr wrap="none" anchor="ctr"/>
            <a:lstStyle/>
            <a:p>
              <a:endParaRPr lang="en-US"/>
            </a:p>
          </p:txBody>
        </p:sp>
        <p:sp>
          <p:nvSpPr>
            <p:cNvPr id="63501" name="AutoShape 1043"/>
            <p:cNvSpPr>
              <a:spLocks noChangeArrowheads="1"/>
            </p:cNvSpPr>
            <p:nvPr>
              <p:custDataLst>
                <p:tags r:id="rId10"/>
              </p:custDataLst>
            </p:nvPr>
          </p:nvSpPr>
          <p:spPr bwMode="auto">
            <a:xfrm rot="-5400000">
              <a:off x="3291" y="1540"/>
              <a:ext cx="77" cy="445"/>
            </a:xfrm>
            <a:prstGeom prst="moon">
              <a:avLst>
                <a:gd name="adj" fmla="val 50000"/>
              </a:avLst>
            </a:prstGeom>
            <a:solidFill>
              <a:schemeClr val="bg2"/>
            </a:solidFill>
            <a:ln w="9525">
              <a:solidFill>
                <a:schemeClr val="tx1"/>
              </a:solidFill>
              <a:miter lim="800000"/>
              <a:headEnd/>
              <a:tailEnd/>
            </a:ln>
          </p:spPr>
          <p:txBody>
            <a:bodyPr wrap="none" anchor="ctr"/>
            <a:lstStyle/>
            <a:p>
              <a:endParaRPr lang="en-US"/>
            </a:p>
          </p:txBody>
        </p:sp>
        <p:sp>
          <p:nvSpPr>
            <p:cNvPr id="63502" name="Freeform 1044"/>
            <p:cNvSpPr>
              <a:spLocks/>
            </p:cNvSpPr>
            <p:nvPr>
              <p:custDataLst>
                <p:tags r:id="rId11"/>
              </p:custDataLst>
            </p:nvPr>
          </p:nvSpPr>
          <p:spPr bwMode="auto">
            <a:xfrm>
              <a:off x="3120" y="1128"/>
              <a:ext cx="648" cy="256"/>
            </a:xfrm>
            <a:custGeom>
              <a:avLst/>
              <a:gdLst>
                <a:gd name="T0" fmla="*/ 208 w 648"/>
                <a:gd name="T1" fmla="*/ 0 h 256"/>
                <a:gd name="T2" fmla="*/ 47 w 648"/>
                <a:gd name="T3" fmla="*/ 7 h 256"/>
                <a:gd name="T4" fmla="*/ 0 w 648"/>
                <a:gd name="T5" fmla="*/ 92 h 256"/>
                <a:gd name="T6" fmla="*/ 162 w 648"/>
                <a:gd name="T7" fmla="*/ 192 h 256"/>
                <a:gd name="T8" fmla="*/ 300 w 648"/>
                <a:gd name="T9" fmla="*/ 238 h 256"/>
                <a:gd name="T10" fmla="*/ 484 w 648"/>
                <a:gd name="T11" fmla="*/ 246 h 256"/>
                <a:gd name="T12" fmla="*/ 646 w 648"/>
                <a:gd name="T13" fmla="*/ 184 h 256"/>
                <a:gd name="T14" fmla="*/ 615 w 648"/>
                <a:gd name="T15" fmla="*/ 153 h 256"/>
                <a:gd name="T16" fmla="*/ 546 w 648"/>
                <a:gd name="T17" fmla="*/ 84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8"/>
                <a:gd name="T28" fmla="*/ 0 h 256"/>
                <a:gd name="T29" fmla="*/ 648 w 648"/>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8" h="256">
                  <a:moveTo>
                    <a:pt x="208" y="0"/>
                  </a:moveTo>
                  <a:cubicBezTo>
                    <a:pt x="154" y="2"/>
                    <a:pt x="100" y="0"/>
                    <a:pt x="47" y="7"/>
                  </a:cubicBezTo>
                  <a:cubicBezTo>
                    <a:pt x="15" y="11"/>
                    <a:pt x="0" y="92"/>
                    <a:pt x="0" y="92"/>
                  </a:cubicBezTo>
                  <a:cubicBezTo>
                    <a:pt x="19" y="199"/>
                    <a:pt x="72" y="170"/>
                    <a:pt x="162" y="192"/>
                  </a:cubicBezTo>
                  <a:cubicBezTo>
                    <a:pt x="208" y="203"/>
                    <a:pt x="252" y="234"/>
                    <a:pt x="300" y="238"/>
                  </a:cubicBezTo>
                  <a:cubicBezTo>
                    <a:pt x="361" y="243"/>
                    <a:pt x="423" y="243"/>
                    <a:pt x="484" y="246"/>
                  </a:cubicBezTo>
                  <a:cubicBezTo>
                    <a:pt x="648" y="235"/>
                    <a:pt x="569" y="256"/>
                    <a:pt x="646" y="184"/>
                  </a:cubicBezTo>
                  <a:cubicBezTo>
                    <a:pt x="642" y="180"/>
                    <a:pt x="617" y="158"/>
                    <a:pt x="615" y="153"/>
                  </a:cubicBezTo>
                  <a:cubicBezTo>
                    <a:pt x="596" y="116"/>
                    <a:pt x="599" y="84"/>
                    <a:pt x="546" y="84"/>
                  </a:cubicBezTo>
                </a:path>
              </a:pathLst>
            </a:custGeom>
            <a:solidFill>
              <a:srgbClr val="CC0099"/>
            </a:solidFill>
            <a:ln w="9525">
              <a:solidFill>
                <a:srgbClr val="FF99CC"/>
              </a:solidFill>
              <a:round/>
              <a:headEnd/>
              <a:tailEnd/>
            </a:ln>
          </p:spPr>
          <p:txBody>
            <a:bodyPr/>
            <a:lstStyle/>
            <a:p>
              <a:endParaRPr lang="en-US"/>
            </a:p>
          </p:txBody>
        </p:sp>
        <p:sp>
          <p:nvSpPr>
            <p:cNvPr id="63503" name="Freeform 1045"/>
            <p:cNvSpPr>
              <a:spLocks/>
            </p:cNvSpPr>
            <p:nvPr>
              <p:custDataLst>
                <p:tags r:id="rId12"/>
              </p:custDataLst>
            </p:nvPr>
          </p:nvSpPr>
          <p:spPr bwMode="auto">
            <a:xfrm>
              <a:off x="3254" y="1051"/>
              <a:ext cx="442" cy="192"/>
            </a:xfrm>
            <a:custGeom>
              <a:avLst/>
              <a:gdLst>
                <a:gd name="T0" fmla="*/ 88 w 442"/>
                <a:gd name="T1" fmla="*/ 138 h 192"/>
                <a:gd name="T2" fmla="*/ 34 w 442"/>
                <a:gd name="T3" fmla="*/ 92 h 192"/>
                <a:gd name="T4" fmla="*/ 57 w 442"/>
                <a:gd name="T5" fmla="*/ 0 h 192"/>
                <a:gd name="T6" fmla="*/ 234 w 442"/>
                <a:gd name="T7" fmla="*/ 15 h 192"/>
                <a:gd name="T8" fmla="*/ 372 w 442"/>
                <a:gd name="T9" fmla="*/ 61 h 192"/>
                <a:gd name="T10" fmla="*/ 441 w 442"/>
                <a:gd name="T11" fmla="*/ 92 h 192"/>
                <a:gd name="T12" fmla="*/ 434 w 442"/>
                <a:gd name="T13" fmla="*/ 122 h 192"/>
                <a:gd name="T14" fmla="*/ 280 w 442"/>
                <a:gd name="T15" fmla="*/ 161 h 192"/>
                <a:gd name="T16" fmla="*/ 257 w 442"/>
                <a:gd name="T17" fmla="*/ 169 h 192"/>
                <a:gd name="T18" fmla="*/ 226 w 442"/>
                <a:gd name="T19" fmla="*/ 184 h 192"/>
                <a:gd name="T20" fmla="*/ 196 w 442"/>
                <a:gd name="T21" fmla="*/ 19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192"/>
                <a:gd name="T35" fmla="*/ 442 w 442"/>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192">
                  <a:moveTo>
                    <a:pt x="88" y="138"/>
                  </a:moveTo>
                  <a:cubicBezTo>
                    <a:pt x="71" y="119"/>
                    <a:pt x="55" y="106"/>
                    <a:pt x="34" y="92"/>
                  </a:cubicBezTo>
                  <a:cubicBezTo>
                    <a:pt x="22" y="52"/>
                    <a:pt x="0" y="17"/>
                    <a:pt x="57" y="0"/>
                  </a:cubicBezTo>
                  <a:cubicBezTo>
                    <a:pt x="75" y="1"/>
                    <a:pt x="202" y="8"/>
                    <a:pt x="234" y="15"/>
                  </a:cubicBezTo>
                  <a:cubicBezTo>
                    <a:pt x="275" y="24"/>
                    <a:pt x="331" y="47"/>
                    <a:pt x="372" y="61"/>
                  </a:cubicBezTo>
                  <a:cubicBezTo>
                    <a:pt x="394" y="81"/>
                    <a:pt x="412" y="84"/>
                    <a:pt x="441" y="92"/>
                  </a:cubicBezTo>
                  <a:cubicBezTo>
                    <a:pt x="439" y="102"/>
                    <a:pt x="442" y="115"/>
                    <a:pt x="434" y="122"/>
                  </a:cubicBezTo>
                  <a:cubicBezTo>
                    <a:pt x="411" y="142"/>
                    <a:pt x="306" y="158"/>
                    <a:pt x="280" y="161"/>
                  </a:cubicBezTo>
                  <a:cubicBezTo>
                    <a:pt x="272" y="164"/>
                    <a:pt x="264" y="166"/>
                    <a:pt x="257" y="169"/>
                  </a:cubicBezTo>
                  <a:cubicBezTo>
                    <a:pt x="246" y="173"/>
                    <a:pt x="237" y="180"/>
                    <a:pt x="226" y="184"/>
                  </a:cubicBezTo>
                  <a:cubicBezTo>
                    <a:pt x="216" y="188"/>
                    <a:pt x="196" y="192"/>
                    <a:pt x="196" y="192"/>
                  </a:cubicBezTo>
                </a:path>
              </a:pathLst>
            </a:custGeom>
            <a:solidFill>
              <a:srgbClr val="CC0099"/>
            </a:solidFill>
            <a:ln w="9525">
              <a:solidFill>
                <a:srgbClr val="FF99CC"/>
              </a:solidFill>
              <a:round/>
              <a:headEnd/>
              <a:tailEnd/>
            </a:ln>
          </p:spPr>
          <p:txBody>
            <a:bodyPr/>
            <a:lstStyle/>
            <a:p>
              <a:endParaRPr lang="en-US"/>
            </a:p>
          </p:txBody>
        </p:sp>
        <p:sp>
          <p:nvSpPr>
            <p:cNvPr id="63504" name="Freeform 1046"/>
            <p:cNvSpPr>
              <a:spLocks/>
            </p:cNvSpPr>
            <p:nvPr>
              <p:custDataLst>
                <p:tags r:id="rId13"/>
              </p:custDataLst>
            </p:nvPr>
          </p:nvSpPr>
          <p:spPr bwMode="auto">
            <a:xfrm>
              <a:off x="3025" y="1802"/>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sp>
          <p:nvSpPr>
            <p:cNvPr id="63505" name="Freeform 1047"/>
            <p:cNvSpPr>
              <a:spLocks/>
            </p:cNvSpPr>
            <p:nvPr>
              <p:custDataLst>
                <p:tags r:id="rId14"/>
              </p:custDataLst>
            </p:nvPr>
          </p:nvSpPr>
          <p:spPr bwMode="auto">
            <a:xfrm flipH="1">
              <a:off x="3456" y="1813"/>
              <a:ext cx="215" cy="139"/>
            </a:xfrm>
            <a:custGeom>
              <a:avLst/>
              <a:gdLst>
                <a:gd name="T0" fmla="*/ 8 w 215"/>
                <a:gd name="T1" fmla="*/ 78 h 139"/>
                <a:gd name="T2" fmla="*/ 84 w 215"/>
                <a:gd name="T3" fmla="*/ 17 h 139"/>
                <a:gd name="T4" fmla="*/ 154 w 215"/>
                <a:gd name="T5" fmla="*/ 40 h 139"/>
                <a:gd name="T6" fmla="*/ 215 w 215"/>
                <a:gd name="T7" fmla="*/ 139 h 139"/>
                <a:gd name="T8" fmla="*/ 0 60000 65536"/>
                <a:gd name="T9" fmla="*/ 0 60000 65536"/>
                <a:gd name="T10" fmla="*/ 0 60000 65536"/>
                <a:gd name="T11" fmla="*/ 0 60000 65536"/>
                <a:gd name="T12" fmla="*/ 0 w 215"/>
                <a:gd name="T13" fmla="*/ 0 h 139"/>
                <a:gd name="T14" fmla="*/ 215 w 215"/>
                <a:gd name="T15" fmla="*/ 139 h 139"/>
              </a:gdLst>
              <a:ahLst/>
              <a:cxnLst>
                <a:cxn ang="T8">
                  <a:pos x="T0" y="T1"/>
                </a:cxn>
                <a:cxn ang="T9">
                  <a:pos x="T2" y="T3"/>
                </a:cxn>
                <a:cxn ang="T10">
                  <a:pos x="T4" y="T5"/>
                </a:cxn>
                <a:cxn ang="T11">
                  <a:pos x="T6" y="T7"/>
                </a:cxn>
              </a:cxnLst>
              <a:rect l="T12" t="T13" r="T14" b="T15"/>
              <a:pathLst>
                <a:path w="215" h="139">
                  <a:moveTo>
                    <a:pt x="8" y="78"/>
                  </a:moveTo>
                  <a:cubicBezTo>
                    <a:pt x="20" y="0"/>
                    <a:pt x="0" y="6"/>
                    <a:pt x="84" y="17"/>
                  </a:cubicBezTo>
                  <a:cubicBezTo>
                    <a:pt x="108" y="24"/>
                    <a:pt x="154" y="40"/>
                    <a:pt x="154" y="40"/>
                  </a:cubicBezTo>
                  <a:cubicBezTo>
                    <a:pt x="162" y="81"/>
                    <a:pt x="162" y="139"/>
                    <a:pt x="215" y="139"/>
                  </a:cubicBezTo>
                </a:path>
              </a:pathLst>
            </a:custGeom>
            <a:solidFill>
              <a:srgbClr val="FD9D0F"/>
            </a:solidFill>
            <a:ln w="9525">
              <a:solidFill>
                <a:srgbClr val="FFCC99"/>
              </a:solidFill>
              <a:round/>
              <a:headEnd/>
              <a:tailEnd/>
            </a:ln>
          </p:spPr>
          <p:txBody>
            <a:bodyPr/>
            <a:lstStyle/>
            <a:p>
              <a:endParaRPr lang="en-US"/>
            </a:p>
          </p:txBody>
        </p:sp>
      </p:grpSp>
      <p:sp>
        <p:nvSpPr>
          <p:cNvPr id="63492" name="Text Box 10"/>
          <p:cNvSpPr txBox="1">
            <a:spLocks noChangeArrowheads="1"/>
          </p:cNvSpPr>
          <p:nvPr/>
        </p:nvSpPr>
        <p:spPr bwMode="auto">
          <a:xfrm>
            <a:off x="6748463" y="3048000"/>
            <a:ext cx="2362200" cy="1477963"/>
          </a:xfrm>
          <a:prstGeom prst="rect">
            <a:avLst/>
          </a:prstGeom>
          <a:solidFill>
            <a:srgbClr val="99FF99"/>
          </a:solidFill>
          <a:ln w="9525">
            <a:noFill/>
            <a:miter lim="800000"/>
            <a:headEnd/>
            <a:tailEnd/>
          </a:ln>
        </p:spPr>
        <p:txBody>
          <a:bodyPr>
            <a:spAutoFit/>
          </a:bodyPr>
          <a:lstStyle/>
          <a:p>
            <a:pPr algn="r">
              <a:spcBef>
                <a:spcPct val="50000"/>
              </a:spcBef>
            </a:pPr>
            <a:r>
              <a:rPr lang="en-US" sz="1800" i="1">
                <a:solidFill>
                  <a:srgbClr val="008000"/>
                </a:solidFill>
                <a:latin typeface="Comic Sans MS" pitchFamily="66" charset="0"/>
              </a:rPr>
              <a:t>It may be true that Data Science isn't a science – but that doesn't mean it's not useful!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ounded Rectangle 1"/>
          <p:cNvSpPr>
            <a:spLocks noChangeArrowheads="1"/>
          </p:cNvSpPr>
          <p:nvPr/>
        </p:nvSpPr>
        <p:spPr bwMode="auto">
          <a:xfrm>
            <a:off x="838200" y="2743200"/>
            <a:ext cx="2133600" cy="457200"/>
          </a:xfrm>
          <a:prstGeom prst="roundRect">
            <a:avLst>
              <a:gd name="adj" fmla="val 16667"/>
            </a:avLst>
          </a:prstGeom>
          <a:solidFill>
            <a:srgbClr val="99FF99"/>
          </a:solidFill>
          <a:ln w="9525">
            <a:noFill/>
            <a:round/>
            <a:headEnd/>
            <a:tailEnd/>
          </a:ln>
        </p:spPr>
        <p:txBody>
          <a:bodyPr/>
          <a:lstStyle/>
          <a:p>
            <a:endParaRPr lang="en-US"/>
          </a:p>
        </p:txBody>
      </p:sp>
      <p:sp>
        <p:nvSpPr>
          <p:cNvPr id="65539" name="Text Box 18"/>
          <p:cNvSpPr txBox="1">
            <a:spLocks noChangeArrowheads="1"/>
          </p:cNvSpPr>
          <p:nvPr/>
        </p:nvSpPr>
        <p:spPr bwMode="auto">
          <a:xfrm>
            <a:off x="990600" y="1600200"/>
            <a:ext cx="2133600" cy="701675"/>
          </a:xfrm>
          <a:prstGeom prst="rect">
            <a:avLst/>
          </a:prstGeom>
          <a:noFill/>
          <a:ln w="9525">
            <a:noFill/>
            <a:miter lim="800000"/>
            <a:headEnd/>
            <a:tailEnd/>
          </a:ln>
        </p:spPr>
        <p:txBody>
          <a:bodyPr>
            <a:spAutoFit/>
          </a:bodyPr>
          <a:lstStyle/>
          <a:p>
            <a:pPr algn="ctr">
              <a:spcBef>
                <a:spcPct val="50000"/>
              </a:spcBef>
            </a:pPr>
            <a:r>
              <a:rPr lang="en-US" sz="4000"/>
              <a:t>What? </a:t>
            </a:r>
          </a:p>
        </p:txBody>
      </p:sp>
      <p:sp>
        <p:nvSpPr>
          <p:cNvPr id="65540" name="Text Box 19"/>
          <p:cNvSpPr txBox="1">
            <a:spLocks noChangeArrowheads="1"/>
          </p:cNvSpPr>
          <p:nvPr/>
        </p:nvSpPr>
        <p:spPr bwMode="auto">
          <a:xfrm>
            <a:off x="5791200" y="1600200"/>
            <a:ext cx="2133600" cy="701675"/>
          </a:xfrm>
          <a:prstGeom prst="rect">
            <a:avLst/>
          </a:prstGeom>
          <a:noFill/>
          <a:ln w="9525">
            <a:noFill/>
            <a:miter lim="800000"/>
            <a:headEnd/>
            <a:tailEnd/>
          </a:ln>
        </p:spPr>
        <p:txBody>
          <a:bodyPr>
            <a:spAutoFit/>
          </a:bodyPr>
          <a:lstStyle/>
          <a:p>
            <a:pPr algn="ctr">
              <a:spcBef>
                <a:spcPct val="50000"/>
              </a:spcBef>
            </a:pPr>
            <a:r>
              <a:rPr lang="en-US" sz="4000"/>
              <a:t>Why?</a:t>
            </a:r>
          </a:p>
        </p:txBody>
      </p:sp>
      <p:sp>
        <p:nvSpPr>
          <p:cNvPr id="65541" name="Text Box 10"/>
          <p:cNvSpPr txBox="1">
            <a:spLocks noChangeArrowheads="1"/>
          </p:cNvSpPr>
          <p:nvPr/>
        </p:nvSpPr>
        <p:spPr bwMode="auto">
          <a:xfrm>
            <a:off x="762000" y="2362200"/>
            <a:ext cx="2338388" cy="830263"/>
          </a:xfrm>
          <a:prstGeom prst="rect">
            <a:avLst/>
          </a:prstGeom>
          <a:noFill/>
          <a:ln w="9525">
            <a:noFill/>
            <a:miter lim="800000"/>
            <a:headEnd/>
            <a:tailEnd/>
          </a:ln>
        </p:spPr>
        <p:txBody>
          <a:bodyPr>
            <a:spAutoFit/>
          </a:bodyPr>
          <a:lstStyle/>
          <a:p>
            <a:pPr algn="ctr">
              <a:spcBef>
                <a:spcPct val="50000"/>
              </a:spcBef>
            </a:pPr>
            <a:r>
              <a:rPr lang="en-US" i="1">
                <a:solidFill>
                  <a:srgbClr val="008000"/>
                </a:solidFill>
                <a:latin typeface="Comic Sans MS" pitchFamily="66" charset="0"/>
              </a:rPr>
              <a:t>Data Science Programming</a:t>
            </a:r>
          </a:p>
        </p:txBody>
      </p:sp>
      <p:sp>
        <p:nvSpPr>
          <p:cNvPr id="65542" name="Text Box 10"/>
          <p:cNvSpPr txBox="1">
            <a:spLocks noChangeArrowheads="1"/>
          </p:cNvSpPr>
          <p:nvPr/>
        </p:nvSpPr>
        <p:spPr bwMode="auto">
          <a:xfrm>
            <a:off x="5029200" y="2438400"/>
            <a:ext cx="3352800" cy="738188"/>
          </a:xfrm>
          <a:prstGeom prst="rect">
            <a:avLst/>
          </a:prstGeom>
          <a:noFill/>
          <a:ln w="9525">
            <a:noFill/>
            <a:miter lim="800000"/>
            <a:headEnd/>
            <a:tailEnd/>
          </a:ln>
        </p:spPr>
        <p:txBody>
          <a:bodyPr>
            <a:spAutoFit/>
          </a:bodyPr>
          <a:lstStyle/>
          <a:p>
            <a:pPr algn="ctr">
              <a:spcBef>
                <a:spcPct val="50000"/>
              </a:spcBef>
            </a:pPr>
            <a:r>
              <a:rPr lang="en-US" sz="4200" i="1">
                <a:solidFill>
                  <a:schemeClr val="accent2"/>
                </a:solidFill>
                <a:latin typeface="Comic Sans MS" pitchFamily="66" charset="0"/>
              </a:rPr>
              <a:t>Data Rules</a:t>
            </a:r>
          </a:p>
        </p:txBody>
      </p:sp>
      <p:sp>
        <p:nvSpPr>
          <p:cNvPr id="65543" name="Text Box 19"/>
          <p:cNvSpPr txBox="1">
            <a:spLocks noChangeArrowheads="1"/>
          </p:cNvSpPr>
          <p:nvPr/>
        </p:nvSpPr>
        <p:spPr bwMode="auto">
          <a:xfrm>
            <a:off x="762000" y="3886200"/>
            <a:ext cx="7543800" cy="2608263"/>
          </a:xfrm>
          <a:prstGeom prst="rect">
            <a:avLst/>
          </a:prstGeom>
          <a:noFill/>
          <a:ln w="9525">
            <a:noFill/>
            <a:miter lim="800000"/>
            <a:headEnd/>
            <a:tailEnd/>
          </a:ln>
        </p:spPr>
        <p:txBody>
          <a:bodyPr>
            <a:spAutoFit/>
          </a:bodyPr>
          <a:lstStyle/>
          <a:p>
            <a:pPr algn="ctr">
              <a:spcBef>
                <a:spcPct val="50000"/>
              </a:spcBef>
            </a:pPr>
            <a:r>
              <a:rPr lang="en-US" sz="2700"/>
              <a:t>All of our insights – large and small, permanent and ephemeral, natural and artificial – come about through the integration of lots of data.</a:t>
            </a:r>
          </a:p>
          <a:p>
            <a:pPr algn="ctr">
              <a:spcBef>
                <a:spcPct val="50000"/>
              </a:spcBef>
            </a:pPr>
            <a:endParaRPr lang="en-US" sz="1000"/>
          </a:p>
          <a:p>
            <a:pPr algn="ctr">
              <a:spcBef>
                <a:spcPct val="50000"/>
              </a:spcBef>
            </a:pPr>
            <a:r>
              <a:rPr lang="en-US" sz="2700" i="1"/>
              <a:t>Data Science simply recognizes that the </a:t>
            </a:r>
            <a:r>
              <a:rPr lang="en-US" sz="2700" b="1" i="1">
                <a:solidFill>
                  <a:schemeClr val="accent2"/>
                </a:solidFill>
              </a:rPr>
              <a:t>rules</a:t>
            </a:r>
            <a:r>
              <a:rPr lang="en-US" sz="2700" i="1"/>
              <a:t> and skills behind those insights are widely applicable…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1828800"/>
            <a:ext cx="9143999" cy="4695825"/>
          </a:xfrm>
          <a:prstGeom prst="rect">
            <a:avLst/>
          </a:prstGeom>
          <a:noFill/>
          <a:ln w="9525">
            <a:noFill/>
            <a:miter lim="800000"/>
            <a:headEnd/>
            <a:tailEnd/>
          </a:ln>
          <a:effectLst/>
        </p:spPr>
      </p:pic>
      <p:sp>
        <p:nvSpPr>
          <p:cNvPr id="3" name="Title 1"/>
          <p:cNvSpPr txBox="1">
            <a:spLocks/>
          </p:cNvSpPr>
          <p:nvPr/>
        </p:nvSpPr>
        <p:spPr>
          <a:xfrm>
            <a:off x="609600" y="304800"/>
            <a:ext cx="7772400" cy="14700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1" u="sng" strike="noStrike" kern="1200" cap="none" spc="0" normalizeH="0" baseline="0" noProof="0" dirty="0" smtClean="0">
                <a:ln>
                  <a:noFill/>
                </a:ln>
                <a:solidFill>
                  <a:schemeClr val="tx1"/>
                </a:solidFill>
                <a:effectLst/>
                <a:uLnTx/>
                <a:uFillTx/>
                <a:latin typeface="+mj-lt"/>
                <a:ea typeface="+mj-ea"/>
                <a:cs typeface="+mj-cs"/>
              </a:rPr>
              <a:t>STEPS</a:t>
            </a:r>
            <a:r>
              <a:rPr kumimoji="0" lang="en-US" sz="4400" b="1" i="1" u="sng" strike="noStrike" kern="1200" cap="none" spc="0" normalizeH="0" noProof="0" dirty="0" smtClean="0">
                <a:ln>
                  <a:noFill/>
                </a:ln>
                <a:solidFill>
                  <a:schemeClr val="tx1"/>
                </a:solidFill>
                <a:effectLst/>
                <a:uLnTx/>
                <a:uFillTx/>
                <a:latin typeface="+mj-lt"/>
                <a:ea typeface="+mj-ea"/>
                <a:cs typeface="+mj-cs"/>
              </a:rPr>
              <a:t> FOR PROCESSING ANY DATA </a:t>
            </a:r>
            <a:endParaRPr kumimoji="0" lang="en-US" sz="4400" b="1" i="1" u="sng"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52</TotalTime>
  <Words>1047</Words>
  <Application>Microsoft Office PowerPoint</Application>
  <PresentationFormat>On-screen Show (4:3)</PresentationFormat>
  <Paragraphs>164</Paragraphs>
  <Slides>23</Slides>
  <Notes>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Trek</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PYTHON FOR DATA SCIENCE </vt:lpstr>
      <vt:lpstr>Slide 17</vt:lpstr>
      <vt:lpstr>Python Libraries for Data Science</vt:lpstr>
      <vt:lpstr>Python Libraries </vt:lpstr>
      <vt:lpstr>Python Libraries for Data Science</vt:lpstr>
      <vt:lpstr>Python Libraries for Data Science</vt:lpstr>
      <vt:lpstr>Python Libraries for Data Science</vt:lpstr>
      <vt:lpstr>Python Libraries for Data Science</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SCIENCE</dc:title>
  <dc:creator>Ishita</dc:creator>
  <cp:lastModifiedBy>Ishita</cp:lastModifiedBy>
  <cp:revision>6</cp:revision>
  <dcterms:created xsi:type="dcterms:W3CDTF">2018-10-08T23:00:11Z</dcterms:created>
  <dcterms:modified xsi:type="dcterms:W3CDTF">2018-10-08T23:52:35Z</dcterms:modified>
</cp:coreProperties>
</file>